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9"/>
  </p:notesMasterIdLst>
  <p:sldIdLst>
    <p:sldId id="259" r:id="rId6"/>
    <p:sldId id="260" r:id="rId7"/>
    <p:sldId id="261" r:id="rId8"/>
    <p:sldId id="262" r:id="rId9"/>
    <p:sldId id="263" r:id="rId10"/>
    <p:sldId id="264" r:id="rId11"/>
    <p:sldId id="265" r:id="rId12"/>
    <p:sldId id="277" r:id="rId13"/>
    <p:sldId id="276" r:id="rId14"/>
    <p:sldId id="278" r:id="rId15"/>
    <p:sldId id="279" r:id="rId16"/>
    <p:sldId id="280" r:id="rId17"/>
    <p:sldId id="281" r:id="rId18"/>
    <p:sldId id="282" r:id="rId19"/>
    <p:sldId id="283" r:id="rId20"/>
    <p:sldId id="285" r:id="rId21"/>
    <p:sldId id="284" r:id="rId22"/>
    <p:sldId id="286" r:id="rId23"/>
    <p:sldId id="287" r:id="rId24"/>
    <p:sldId id="288" r:id="rId25"/>
    <p:sldId id="289" r:id="rId26"/>
    <p:sldId id="290" r:id="rId27"/>
    <p:sldId id="291" r:id="rId28"/>
    <p:sldId id="292" r:id="rId29"/>
    <p:sldId id="293" r:id="rId30"/>
    <p:sldId id="294" r:id="rId31"/>
    <p:sldId id="295" r:id="rId32"/>
    <p:sldId id="296" r:id="rId33"/>
    <p:sldId id="299" r:id="rId34"/>
    <p:sldId id="300" r:id="rId35"/>
    <p:sldId id="301" r:id="rId36"/>
    <p:sldId id="297" r:id="rId37"/>
    <p:sldId id="298" r:id="rId38"/>
  </p:sldIdLst>
  <p:sldSz cx="9144000" cy="5143500" type="screen16x9"/>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5pPr>
    <a:lvl6pPr marL="2286000" algn="l" defTabSz="914400" rtl="0" eaLnBrk="1" latinLnBrk="0" hangingPunct="1">
      <a:defRPr kern="1200">
        <a:solidFill>
          <a:schemeClr val="tx1"/>
        </a:solidFill>
        <a:latin typeface="Arial" panose="020B0604020202020204" pitchFamily="34" charset="0"/>
        <a:ea typeface="Geneva"/>
        <a:cs typeface="Geneva"/>
      </a:defRPr>
    </a:lvl6pPr>
    <a:lvl7pPr marL="2743200" algn="l" defTabSz="914400" rtl="0" eaLnBrk="1" latinLnBrk="0" hangingPunct="1">
      <a:defRPr kern="1200">
        <a:solidFill>
          <a:schemeClr val="tx1"/>
        </a:solidFill>
        <a:latin typeface="Arial" panose="020B0604020202020204" pitchFamily="34" charset="0"/>
        <a:ea typeface="Geneva"/>
        <a:cs typeface="Geneva"/>
      </a:defRPr>
    </a:lvl7pPr>
    <a:lvl8pPr marL="3200400" algn="l" defTabSz="914400" rtl="0" eaLnBrk="1" latinLnBrk="0" hangingPunct="1">
      <a:defRPr kern="1200">
        <a:solidFill>
          <a:schemeClr val="tx1"/>
        </a:solidFill>
        <a:latin typeface="Arial" panose="020B0604020202020204" pitchFamily="34" charset="0"/>
        <a:ea typeface="Geneva"/>
        <a:cs typeface="Geneva"/>
      </a:defRPr>
    </a:lvl8pPr>
    <a:lvl9pPr marL="3657600" algn="l" defTabSz="914400" rtl="0" eaLnBrk="1" latinLnBrk="0" hangingPunct="1">
      <a:defRPr kern="1200">
        <a:solidFill>
          <a:schemeClr val="tx1"/>
        </a:solidFill>
        <a:latin typeface="Arial" panose="020B0604020202020204" pitchFamily="34" charset="0"/>
        <a:ea typeface="Geneva"/>
        <a:cs typeface="Geneva"/>
      </a:defRPr>
    </a:lvl9pPr>
  </p:defaultTextStyle>
  <p:extLst>
    <p:ext uri="{EFAFB233-063F-42B5-8137-9DF3F51BA10A}">
      <p15:sldGuideLst xmlns:p15="http://schemas.microsoft.com/office/powerpoint/2012/main">
        <p15:guide id="1" orient="horz" pos="2172" userDrawn="1">
          <p15:clr>
            <a:srgbClr val="A4A3A4"/>
          </p15:clr>
        </p15:guide>
        <p15:guide id="2" pos="2850">
          <p15:clr>
            <a:srgbClr val="A4A3A4"/>
          </p15:clr>
        </p15:guide>
        <p15:guide id="3" orient="horz" pos="16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ACEB27-2528-0949-AC66-382EDBC67A48}" name="Janis Vajdos" initials="JV" userId="S::JVajdos@smithbucklin.com::b8852b77-9a60-4f57-8b8f-f810ef338681" providerId="AD"/>
  <p188:author id="{034FA5A8-98D5-E2DA-F7A1-C1E7F02FA8D5}" name="Peck, Emily" initials="PE" userId="S::epeck@smithbucklin.com::5c8974fd-4f13-4eb8-954e-26dd00f30146" providerId="AD"/>
  <p188:author id="{39EC44BB-67E0-10F3-82E6-1FA421754E0A}" name="Buchanan, Daryl" initials="BD" userId="S::DBuchana@smithbucklin.com::52c9c5b3-9edb-4f1f-a173-8d7ff6b7ca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61212" autoAdjust="0"/>
  </p:normalViewPr>
  <p:slideViewPr>
    <p:cSldViewPr snapToGrid="0" snapToObjects="1" showGuides="1">
      <p:cViewPr varScale="1">
        <p:scale>
          <a:sx n="146" d="100"/>
          <a:sy n="146" d="100"/>
        </p:scale>
        <p:origin x="552" y="114"/>
      </p:cViewPr>
      <p:guideLst>
        <p:guide orient="horz" pos="2172"/>
        <p:guide pos="2850"/>
        <p:guide orient="horz" pos="1620"/>
      </p:guideLst>
    </p:cSldViewPr>
  </p:slideViewPr>
  <p:notesTextViewPr>
    <p:cViewPr>
      <p:scale>
        <a:sx n="3" d="2"/>
        <a:sy n="3" d="2"/>
      </p:scale>
      <p:origin x="0" y="0"/>
    </p:cViewPr>
  </p:notesTextViewPr>
  <p:sorterViewPr>
    <p:cViewPr>
      <p:scale>
        <a:sx n="110" d="100"/>
        <a:sy n="110" d="100"/>
      </p:scale>
      <p:origin x="0" y="-23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6A718-21DE-4760-A60F-0431482386BC}"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4D47559B-EE3B-49FB-A717-96EA9FBC85E0}">
      <dgm:prSet/>
      <dgm:spPr/>
      <dgm:t>
        <a:bodyPr/>
        <a:lstStyle/>
        <a:p>
          <a:r>
            <a:rPr lang="en-US" dirty="0"/>
            <a:t>Lack of a coordinated network of centers</a:t>
          </a:r>
        </a:p>
      </dgm:t>
    </dgm:pt>
    <dgm:pt modelId="{E536D8DE-6A85-406C-9A71-C41EE25CB9A3}" type="parTrans" cxnId="{B55A852D-0B89-4062-985F-510F576D6D12}">
      <dgm:prSet/>
      <dgm:spPr/>
      <dgm:t>
        <a:bodyPr/>
        <a:lstStyle/>
        <a:p>
          <a:endParaRPr lang="en-US"/>
        </a:p>
      </dgm:t>
    </dgm:pt>
    <dgm:pt modelId="{A9E43897-6512-4496-B51B-15FEE2491349}" type="sibTrans" cxnId="{B55A852D-0B89-4062-985F-510F576D6D12}">
      <dgm:prSet/>
      <dgm:spPr/>
      <dgm:t>
        <a:bodyPr/>
        <a:lstStyle/>
        <a:p>
          <a:endParaRPr lang="en-US"/>
        </a:p>
      </dgm:t>
    </dgm:pt>
    <dgm:pt modelId="{5AFD542B-F97F-448D-B084-E6075F3A62DF}">
      <dgm:prSet/>
      <dgm:spPr/>
      <dgm:t>
        <a:bodyPr/>
        <a:lstStyle/>
        <a:p>
          <a:r>
            <a:rPr lang="en-US" dirty="0"/>
            <a:t>The lack of a collaborative longitudinal clinical data collection (registry)</a:t>
          </a:r>
        </a:p>
      </dgm:t>
    </dgm:pt>
    <dgm:pt modelId="{4946E8F4-9526-4B4C-8595-3B758869B0AD}" type="parTrans" cxnId="{323EFE0E-98DF-4A4D-A5FD-5F2222807E28}">
      <dgm:prSet/>
      <dgm:spPr/>
      <dgm:t>
        <a:bodyPr/>
        <a:lstStyle/>
        <a:p>
          <a:endParaRPr lang="en-US"/>
        </a:p>
      </dgm:t>
    </dgm:pt>
    <dgm:pt modelId="{FE3CFB6C-33B5-4685-93F3-3E28DD226504}" type="sibTrans" cxnId="{323EFE0E-98DF-4A4D-A5FD-5F2222807E28}">
      <dgm:prSet/>
      <dgm:spPr/>
      <dgm:t>
        <a:bodyPr/>
        <a:lstStyle/>
        <a:p>
          <a:endParaRPr lang="en-US"/>
        </a:p>
      </dgm:t>
    </dgm:pt>
    <dgm:pt modelId="{7290A946-E2D1-4AB7-A815-6EB047DE4EB4}">
      <dgm:prSet/>
      <dgm:spPr/>
      <dgm:t>
        <a:bodyPr/>
        <a:lstStyle/>
        <a:p>
          <a:r>
            <a:rPr lang="en-US" dirty="0"/>
            <a:t>Lack of providers or available centers that can provide expert care to SCD populations of all ages</a:t>
          </a:r>
        </a:p>
      </dgm:t>
    </dgm:pt>
    <dgm:pt modelId="{18C6A406-D3B8-464E-88CE-C3AC4390EE31}" type="parTrans" cxnId="{160D2701-BBBB-462C-8F65-09B43DEAE68D}">
      <dgm:prSet/>
      <dgm:spPr/>
      <dgm:t>
        <a:bodyPr/>
        <a:lstStyle/>
        <a:p>
          <a:endParaRPr lang="en-US"/>
        </a:p>
      </dgm:t>
    </dgm:pt>
    <dgm:pt modelId="{FC7515CF-44CB-4429-94C0-B47E8FB846E3}" type="sibTrans" cxnId="{160D2701-BBBB-462C-8F65-09B43DEAE68D}">
      <dgm:prSet/>
      <dgm:spPr/>
      <dgm:t>
        <a:bodyPr/>
        <a:lstStyle/>
        <a:p>
          <a:endParaRPr lang="en-US"/>
        </a:p>
      </dgm:t>
    </dgm:pt>
    <dgm:pt modelId="{F4D5091B-7D0D-4CE5-9B24-463F54DCB1D0}">
      <dgm:prSet/>
      <dgm:spPr/>
      <dgm:t>
        <a:bodyPr/>
        <a:lstStyle/>
        <a:p>
          <a:r>
            <a:rPr lang="en-US" dirty="0"/>
            <a:t>Until recently, there were no clear definitions of a sickle cell center</a:t>
          </a:r>
        </a:p>
      </dgm:t>
    </dgm:pt>
    <dgm:pt modelId="{58D20771-638E-4D72-91AC-FE2554CE7255}" type="parTrans" cxnId="{F340A2BD-9672-428B-B84F-39A3D7EB6717}">
      <dgm:prSet/>
      <dgm:spPr/>
      <dgm:t>
        <a:bodyPr/>
        <a:lstStyle/>
        <a:p>
          <a:endParaRPr lang="en-US"/>
        </a:p>
      </dgm:t>
    </dgm:pt>
    <dgm:pt modelId="{8CE57A14-183F-467D-9BC9-168961C11565}" type="sibTrans" cxnId="{F340A2BD-9672-428B-B84F-39A3D7EB6717}">
      <dgm:prSet/>
      <dgm:spPr/>
      <dgm:t>
        <a:bodyPr/>
        <a:lstStyle/>
        <a:p>
          <a:endParaRPr lang="en-US"/>
        </a:p>
      </dgm:t>
    </dgm:pt>
    <dgm:pt modelId="{3E5D061D-F2C8-4CCA-8123-7BFD11009210}">
      <dgm:prSet/>
      <dgm:spPr/>
      <dgm:t>
        <a:bodyPr/>
        <a:lstStyle/>
        <a:p>
          <a:r>
            <a:rPr lang="en-US" dirty="0"/>
            <a:t>Result: Few FDA approved medications that are used in &lt; 50% of people who could benefit from them</a:t>
          </a:r>
        </a:p>
      </dgm:t>
    </dgm:pt>
    <dgm:pt modelId="{79373D6B-D8E4-47BF-9E7B-84A005040C54}" type="parTrans" cxnId="{859E408F-141C-41F3-9022-C0B9FDE11653}">
      <dgm:prSet/>
      <dgm:spPr/>
      <dgm:t>
        <a:bodyPr/>
        <a:lstStyle/>
        <a:p>
          <a:endParaRPr lang="en-US"/>
        </a:p>
      </dgm:t>
    </dgm:pt>
    <dgm:pt modelId="{3766A69C-E854-4DBF-853F-7483C158B5CA}" type="sibTrans" cxnId="{859E408F-141C-41F3-9022-C0B9FDE11653}">
      <dgm:prSet/>
      <dgm:spPr/>
      <dgm:t>
        <a:bodyPr/>
        <a:lstStyle/>
        <a:p>
          <a:endParaRPr lang="en-US"/>
        </a:p>
      </dgm:t>
    </dgm:pt>
    <dgm:pt modelId="{5A8E1250-77A9-E64D-A77A-F4EC5D025379}">
      <dgm:prSet/>
      <dgm:spPr/>
      <dgm:t>
        <a:bodyPr/>
        <a:lstStyle/>
        <a:p>
          <a:r>
            <a:rPr lang="en-US" dirty="0"/>
            <a:t>Insufficient biomarkers/endpoints</a:t>
          </a:r>
        </a:p>
      </dgm:t>
    </dgm:pt>
    <dgm:pt modelId="{D0EE6E01-3EBD-2748-AB25-56DF7834C0D3}" type="parTrans" cxnId="{A92975B3-6075-A74D-A13A-F22304A725A4}">
      <dgm:prSet/>
      <dgm:spPr/>
      <dgm:t>
        <a:bodyPr/>
        <a:lstStyle/>
        <a:p>
          <a:endParaRPr lang="en-US"/>
        </a:p>
      </dgm:t>
    </dgm:pt>
    <dgm:pt modelId="{D9D7D56C-D22F-7944-878A-A6A327B42C65}" type="sibTrans" cxnId="{A92975B3-6075-A74D-A13A-F22304A725A4}">
      <dgm:prSet/>
      <dgm:spPr/>
      <dgm:t>
        <a:bodyPr/>
        <a:lstStyle/>
        <a:p>
          <a:endParaRPr lang="en-US"/>
        </a:p>
      </dgm:t>
    </dgm:pt>
    <dgm:pt modelId="{144C15FF-385B-144A-A1F0-CCD36DE0A998}" type="pres">
      <dgm:prSet presAssocID="{A7B6A718-21DE-4760-A60F-0431482386BC}" presName="diagram" presStyleCnt="0">
        <dgm:presLayoutVars>
          <dgm:dir/>
          <dgm:resizeHandles val="exact"/>
        </dgm:presLayoutVars>
      </dgm:prSet>
      <dgm:spPr/>
    </dgm:pt>
    <dgm:pt modelId="{565317AE-5786-7E40-8C33-44B6A746BC74}" type="pres">
      <dgm:prSet presAssocID="{4D47559B-EE3B-49FB-A717-96EA9FBC85E0}" presName="node" presStyleLbl="node1" presStyleIdx="0" presStyleCnt="6">
        <dgm:presLayoutVars>
          <dgm:bulletEnabled val="1"/>
        </dgm:presLayoutVars>
      </dgm:prSet>
      <dgm:spPr/>
    </dgm:pt>
    <dgm:pt modelId="{C8DB3858-7157-A545-B38B-2F2EFDFFE9DE}" type="pres">
      <dgm:prSet presAssocID="{A9E43897-6512-4496-B51B-15FEE2491349}" presName="sibTrans" presStyleCnt="0"/>
      <dgm:spPr/>
    </dgm:pt>
    <dgm:pt modelId="{EC8125E3-6335-1A40-BFA3-E052625B4716}" type="pres">
      <dgm:prSet presAssocID="{5AFD542B-F97F-448D-B084-E6075F3A62DF}" presName="node" presStyleLbl="node1" presStyleIdx="1" presStyleCnt="6">
        <dgm:presLayoutVars>
          <dgm:bulletEnabled val="1"/>
        </dgm:presLayoutVars>
      </dgm:prSet>
      <dgm:spPr/>
    </dgm:pt>
    <dgm:pt modelId="{3ED5500E-62EC-7849-BFB3-340806A31B56}" type="pres">
      <dgm:prSet presAssocID="{FE3CFB6C-33B5-4685-93F3-3E28DD226504}" presName="sibTrans" presStyleCnt="0"/>
      <dgm:spPr/>
    </dgm:pt>
    <dgm:pt modelId="{EC45BE46-4B75-B44C-96A8-B3CF3E9CA74D}" type="pres">
      <dgm:prSet presAssocID="{7290A946-E2D1-4AB7-A815-6EB047DE4EB4}" presName="node" presStyleLbl="node1" presStyleIdx="2" presStyleCnt="6">
        <dgm:presLayoutVars>
          <dgm:bulletEnabled val="1"/>
        </dgm:presLayoutVars>
      </dgm:prSet>
      <dgm:spPr/>
    </dgm:pt>
    <dgm:pt modelId="{D78ADB47-411C-C349-B76C-21E9F89C3EE0}" type="pres">
      <dgm:prSet presAssocID="{FC7515CF-44CB-4429-94C0-B47E8FB846E3}" presName="sibTrans" presStyleCnt="0"/>
      <dgm:spPr/>
    </dgm:pt>
    <dgm:pt modelId="{FE7C96D0-8D08-2C41-9877-CE629C09D7DA}" type="pres">
      <dgm:prSet presAssocID="{F4D5091B-7D0D-4CE5-9B24-463F54DCB1D0}" presName="node" presStyleLbl="node1" presStyleIdx="3" presStyleCnt="6">
        <dgm:presLayoutVars>
          <dgm:bulletEnabled val="1"/>
        </dgm:presLayoutVars>
      </dgm:prSet>
      <dgm:spPr/>
    </dgm:pt>
    <dgm:pt modelId="{2CAE3D98-F091-F445-8956-AB84A0A99A37}" type="pres">
      <dgm:prSet presAssocID="{8CE57A14-183F-467D-9BC9-168961C11565}" presName="sibTrans" presStyleCnt="0"/>
      <dgm:spPr/>
    </dgm:pt>
    <dgm:pt modelId="{34F9B0C7-1C66-084F-B618-E715ADFE1233}" type="pres">
      <dgm:prSet presAssocID="{5A8E1250-77A9-E64D-A77A-F4EC5D025379}" presName="node" presStyleLbl="node1" presStyleIdx="4" presStyleCnt="6">
        <dgm:presLayoutVars>
          <dgm:bulletEnabled val="1"/>
        </dgm:presLayoutVars>
      </dgm:prSet>
      <dgm:spPr/>
    </dgm:pt>
    <dgm:pt modelId="{329B0F19-9683-4B48-B46F-D79F669C2919}" type="pres">
      <dgm:prSet presAssocID="{D9D7D56C-D22F-7944-878A-A6A327B42C65}" presName="sibTrans" presStyleCnt="0"/>
      <dgm:spPr/>
    </dgm:pt>
    <dgm:pt modelId="{1254D226-A169-9D4E-B8F8-AC54136C8830}" type="pres">
      <dgm:prSet presAssocID="{3E5D061D-F2C8-4CCA-8123-7BFD11009210}" presName="node" presStyleLbl="node1" presStyleIdx="5" presStyleCnt="6">
        <dgm:presLayoutVars>
          <dgm:bulletEnabled val="1"/>
        </dgm:presLayoutVars>
      </dgm:prSet>
      <dgm:spPr/>
    </dgm:pt>
  </dgm:ptLst>
  <dgm:cxnLst>
    <dgm:cxn modelId="{160D2701-BBBB-462C-8F65-09B43DEAE68D}" srcId="{A7B6A718-21DE-4760-A60F-0431482386BC}" destId="{7290A946-E2D1-4AB7-A815-6EB047DE4EB4}" srcOrd="2" destOrd="0" parTransId="{18C6A406-D3B8-464E-88CE-C3AC4390EE31}" sibTransId="{FC7515CF-44CB-4429-94C0-B47E8FB846E3}"/>
    <dgm:cxn modelId="{9C8D3601-625C-CA4C-AF4B-0945B03B175C}" type="presOf" srcId="{A7B6A718-21DE-4760-A60F-0431482386BC}" destId="{144C15FF-385B-144A-A1F0-CCD36DE0A998}" srcOrd="0" destOrd="0" presId="urn:microsoft.com/office/officeart/2005/8/layout/default"/>
    <dgm:cxn modelId="{323EFE0E-98DF-4A4D-A5FD-5F2222807E28}" srcId="{A7B6A718-21DE-4760-A60F-0431482386BC}" destId="{5AFD542B-F97F-448D-B084-E6075F3A62DF}" srcOrd="1" destOrd="0" parTransId="{4946E8F4-9526-4B4C-8595-3B758869B0AD}" sibTransId="{FE3CFB6C-33B5-4685-93F3-3E28DD226504}"/>
    <dgm:cxn modelId="{63ED7A24-F1F4-E34A-AAB6-13FCA5538854}" type="presOf" srcId="{7290A946-E2D1-4AB7-A815-6EB047DE4EB4}" destId="{EC45BE46-4B75-B44C-96A8-B3CF3E9CA74D}" srcOrd="0" destOrd="0" presId="urn:microsoft.com/office/officeart/2005/8/layout/default"/>
    <dgm:cxn modelId="{B55A852D-0B89-4062-985F-510F576D6D12}" srcId="{A7B6A718-21DE-4760-A60F-0431482386BC}" destId="{4D47559B-EE3B-49FB-A717-96EA9FBC85E0}" srcOrd="0" destOrd="0" parTransId="{E536D8DE-6A85-406C-9A71-C41EE25CB9A3}" sibTransId="{A9E43897-6512-4496-B51B-15FEE2491349}"/>
    <dgm:cxn modelId="{6D44B335-54BD-004D-8F23-3279C6B6EB82}" type="presOf" srcId="{3E5D061D-F2C8-4CCA-8123-7BFD11009210}" destId="{1254D226-A169-9D4E-B8F8-AC54136C8830}" srcOrd="0" destOrd="0" presId="urn:microsoft.com/office/officeart/2005/8/layout/default"/>
    <dgm:cxn modelId="{CD9E8353-CE58-B043-8085-AA1B92F50570}" type="presOf" srcId="{5AFD542B-F97F-448D-B084-E6075F3A62DF}" destId="{EC8125E3-6335-1A40-BFA3-E052625B4716}" srcOrd="0" destOrd="0" presId="urn:microsoft.com/office/officeart/2005/8/layout/default"/>
    <dgm:cxn modelId="{A312FE82-A094-A140-9381-8EC7772A9A08}" type="presOf" srcId="{F4D5091B-7D0D-4CE5-9B24-463F54DCB1D0}" destId="{FE7C96D0-8D08-2C41-9877-CE629C09D7DA}" srcOrd="0" destOrd="0" presId="urn:microsoft.com/office/officeart/2005/8/layout/default"/>
    <dgm:cxn modelId="{859E408F-141C-41F3-9022-C0B9FDE11653}" srcId="{A7B6A718-21DE-4760-A60F-0431482386BC}" destId="{3E5D061D-F2C8-4CCA-8123-7BFD11009210}" srcOrd="5" destOrd="0" parTransId="{79373D6B-D8E4-47BF-9E7B-84A005040C54}" sibTransId="{3766A69C-E854-4DBF-853F-7483C158B5CA}"/>
    <dgm:cxn modelId="{A92975B3-6075-A74D-A13A-F22304A725A4}" srcId="{A7B6A718-21DE-4760-A60F-0431482386BC}" destId="{5A8E1250-77A9-E64D-A77A-F4EC5D025379}" srcOrd="4" destOrd="0" parTransId="{D0EE6E01-3EBD-2748-AB25-56DF7834C0D3}" sibTransId="{D9D7D56C-D22F-7944-878A-A6A327B42C65}"/>
    <dgm:cxn modelId="{F340A2BD-9672-428B-B84F-39A3D7EB6717}" srcId="{A7B6A718-21DE-4760-A60F-0431482386BC}" destId="{F4D5091B-7D0D-4CE5-9B24-463F54DCB1D0}" srcOrd="3" destOrd="0" parTransId="{58D20771-638E-4D72-91AC-FE2554CE7255}" sibTransId="{8CE57A14-183F-467D-9BC9-168961C11565}"/>
    <dgm:cxn modelId="{371BA3C2-0147-7F44-A970-CC4E6AC78E5E}" type="presOf" srcId="{4D47559B-EE3B-49FB-A717-96EA9FBC85E0}" destId="{565317AE-5786-7E40-8C33-44B6A746BC74}" srcOrd="0" destOrd="0" presId="urn:microsoft.com/office/officeart/2005/8/layout/default"/>
    <dgm:cxn modelId="{2E5004C6-448B-2446-82AE-9C41B096EA7B}" type="presOf" srcId="{5A8E1250-77A9-E64D-A77A-F4EC5D025379}" destId="{34F9B0C7-1C66-084F-B618-E715ADFE1233}" srcOrd="0" destOrd="0" presId="urn:microsoft.com/office/officeart/2005/8/layout/default"/>
    <dgm:cxn modelId="{EDADEA36-8D59-204B-BEBF-74B060AD1989}" type="presParOf" srcId="{144C15FF-385B-144A-A1F0-CCD36DE0A998}" destId="{565317AE-5786-7E40-8C33-44B6A746BC74}" srcOrd="0" destOrd="0" presId="urn:microsoft.com/office/officeart/2005/8/layout/default"/>
    <dgm:cxn modelId="{2AC8C392-B62F-DB43-B46A-7E40D61A8BBD}" type="presParOf" srcId="{144C15FF-385B-144A-A1F0-CCD36DE0A998}" destId="{C8DB3858-7157-A545-B38B-2F2EFDFFE9DE}" srcOrd="1" destOrd="0" presId="urn:microsoft.com/office/officeart/2005/8/layout/default"/>
    <dgm:cxn modelId="{10C471A5-1FEA-194B-AC8E-CF6B90312FD4}" type="presParOf" srcId="{144C15FF-385B-144A-A1F0-CCD36DE0A998}" destId="{EC8125E3-6335-1A40-BFA3-E052625B4716}" srcOrd="2" destOrd="0" presId="urn:microsoft.com/office/officeart/2005/8/layout/default"/>
    <dgm:cxn modelId="{D522ABAE-0C81-8749-8964-870458C814CF}" type="presParOf" srcId="{144C15FF-385B-144A-A1F0-CCD36DE0A998}" destId="{3ED5500E-62EC-7849-BFB3-340806A31B56}" srcOrd="3" destOrd="0" presId="urn:microsoft.com/office/officeart/2005/8/layout/default"/>
    <dgm:cxn modelId="{239A737F-6870-CB40-9A83-35C212F55B34}" type="presParOf" srcId="{144C15FF-385B-144A-A1F0-CCD36DE0A998}" destId="{EC45BE46-4B75-B44C-96A8-B3CF3E9CA74D}" srcOrd="4" destOrd="0" presId="urn:microsoft.com/office/officeart/2005/8/layout/default"/>
    <dgm:cxn modelId="{C49EB125-FA1B-FB41-B22E-F139AF83E593}" type="presParOf" srcId="{144C15FF-385B-144A-A1F0-CCD36DE0A998}" destId="{D78ADB47-411C-C349-B76C-21E9F89C3EE0}" srcOrd="5" destOrd="0" presId="urn:microsoft.com/office/officeart/2005/8/layout/default"/>
    <dgm:cxn modelId="{A5E5F7C4-665F-6447-9C54-18FE5643AFA8}" type="presParOf" srcId="{144C15FF-385B-144A-A1F0-CCD36DE0A998}" destId="{FE7C96D0-8D08-2C41-9877-CE629C09D7DA}" srcOrd="6" destOrd="0" presId="urn:microsoft.com/office/officeart/2005/8/layout/default"/>
    <dgm:cxn modelId="{252201E8-5AEE-0B45-8C12-2DABDCAD278C}" type="presParOf" srcId="{144C15FF-385B-144A-A1F0-CCD36DE0A998}" destId="{2CAE3D98-F091-F445-8956-AB84A0A99A37}" srcOrd="7" destOrd="0" presId="urn:microsoft.com/office/officeart/2005/8/layout/default"/>
    <dgm:cxn modelId="{395C88F2-C7CD-2946-B1DB-AC3D92872FCC}" type="presParOf" srcId="{144C15FF-385B-144A-A1F0-CCD36DE0A998}" destId="{34F9B0C7-1C66-084F-B618-E715ADFE1233}" srcOrd="8" destOrd="0" presId="urn:microsoft.com/office/officeart/2005/8/layout/default"/>
    <dgm:cxn modelId="{C8A91283-E360-3D40-8BF9-E9E92D3B5F2D}" type="presParOf" srcId="{144C15FF-385B-144A-A1F0-CCD36DE0A998}" destId="{329B0F19-9683-4B48-B46F-D79F669C2919}" srcOrd="9" destOrd="0" presId="urn:microsoft.com/office/officeart/2005/8/layout/default"/>
    <dgm:cxn modelId="{2447F7F4-8FAE-AC4A-94E2-1A6ABF10F50C}" type="presParOf" srcId="{144C15FF-385B-144A-A1F0-CCD36DE0A998}" destId="{1254D226-A169-9D4E-B8F8-AC54136C883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317AE-5786-7E40-8C33-44B6A746BC74}">
      <dsp:nvSpPr>
        <dsp:cNvPr id="0" name=""/>
        <dsp:cNvSpPr/>
      </dsp:nvSpPr>
      <dsp:spPr>
        <a:xfrm>
          <a:off x="0" y="830515"/>
          <a:ext cx="2438461" cy="14630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Lack of a coordinated network of centers</a:t>
          </a:r>
        </a:p>
      </dsp:txBody>
      <dsp:txXfrm>
        <a:off x="0" y="830515"/>
        <a:ext cx="2438461" cy="1463077"/>
      </dsp:txXfrm>
    </dsp:sp>
    <dsp:sp modelId="{EC8125E3-6335-1A40-BFA3-E052625B4716}">
      <dsp:nvSpPr>
        <dsp:cNvPr id="0" name=""/>
        <dsp:cNvSpPr/>
      </dsp:nvSpPr>
      <dsp:spPr>
        <a:xfrm>
          <a:off x="2682308" y="830515"/>
          <a:ext cx="2438461" cy="14630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lack of a collaborative longitudinal clinical data collection (registry)</a:t>
          </a:r>
        </a:p>
      </dsp:txBody>
      <dsp:txXfrm>
        <a:off x="2682308" y="830515"/>
        <a:ext cx="2438461" cy="1463077"/>
      </dsp:txXfrm>
    </dsp:sp>
    <dsp:sp modelId="{EC45BE46-4B75-B44C-96A8-B3CF3E9CA74D}">
      <dsp:nvSpPr>
        <dsp:cNvPr id="0" name=""/>
        <dsp:cNvSpPr/>
      </dsp:nvSpPr>
      <dsp:spPr>
        <a:xfrm>
          <a:off x="5364616" y="830515"/>
          <a:ext cx="2438461" cy="14630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Lack of providers or available centers that can provide expert care to SCD populations of all ages</a:t>
          </a:r>
        </a:p>
      </dsp:txBody>
      <dsp:txXfrm>
        <a:off x="5364616" y="830515"/>
        <a:ext cx="2438461" cy="1463077"/>
      </dsp:txXfrm>
    </dsp:sp>
    <dsp:sp modelId="{FE7C96D0-8D08-2C41-9877-CE629C09D7DA}">
      <dsp:nvSpPr>
        <dsp:cNvPr id="0" name=""/>
        <dsp:cNvSpPr/>
      </dsp:nvSpPr>
      <dsp:spPr>
        <a:xfrm>
          <a:off x="0" y="2537438"/>
          <a:ext cx="2438461" cy="14630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Until recently, there were no clear definitions of a sickle cell center</a:t>
          </a:r>
        </a:p>
      </dsp:txBody>
      <dsp:txXfrm>
        <a:off x="0" y="2537438"/>
        <a:ext cx="2438461" cy="1463077"/>
      </dsp:txXfrm>
    </dsp:sp>
    <dsp:sp modelId="{34F9B0C7-1C66-084F-B618-E715ADFE1233}">
      <dsp:nvSpPr>
        <dsp:cNvPr id="0" name=""/>
        <dsp:cNvSpPr/>
      </dsp:nvSpPr>
      <dsp:spPr>
        <a:xfrm>
          <a:off x="2682308" y="2537438"/>
          <a:ext cx="2438461" cy="14630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Insufficient biomarkers/endpoints</a:t>
          </a:r>
        </a:p>
      </dsp:txBody>
      <dsp:txXfrm>
        <a:off x="2682308" y="2537438"/>
        <a:ext cx="2438461" cy="1463077"/>
      </dsp:txXfrm>
    </dsp:sp>
    <dsp:sp modelId="{1254D226-A169-9D4E-B8F8-AC54136C8830}">
      <dsp:nvSpPr>
        <dsp:cNvPr id="0" name=""/>
        <dsp:cNvSpPr/>
      </dsp:nvSpPr>
      <dsp:spPr>
        <a:xfrm>
          <a:off x="5364616" y="2537438"/>
          <a:ext cx="2438461" cy="14630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Result: Few FDA approved medications that are used in &lt; 50% of people who could benefit from them</a:t>
          </a:r>
        </a:p>
      </dsp:txBody>
      <dsp:txXfrm>
        <a:off x="5364616" y="2537438"/>
        <a:ext cx="2438461" cy="14630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5C20B5-7A1A-F54F-ACF6-58AD2240DBF4}"/>
              </a:ext>
            </a:extLst>
          </p:cNvPr>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ea typeface="Geneva" pitchFamily="34" charset="-128"/>
                <a:cs typeface="+mn-cs"/>
              </a:defRPr>
            </a:lvl1pPr>
          </a:lstStyle>
          <a:p>
            <a:pPr>
              <a:defRPr/>
            </a:pPr>
            <a:endParaRPr lang="en-US" dirty="0"/>
          </a:p>
        </p:txBody>
      </p:sp>
      <p:sp>
        <p:nvSpPr>
          <p:cNvPr id="3" name="Date Placeholder 2">
            <a:extLst>
              <a:ext uri="{FF2B5EF4-FFF2-40B4-BE49-F238E27FC236}">
                <a16:creationId xmlns:a16="http://schemas.microsoft.com/office/drawing/2014/main" id="{0F71EADA-7CA5-4D41-ACF6-7C17AD186904}"/>
              </a:ext>
            </a:extLst>
          </p:cNvPr>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Geneva" charset="0"/>
                <a:cs typeface="Geneva" charset="0"/>
              </a:defRPr>
            </a:lvl1pPr>
          </a:lstStyle>
          <a:p>
            <a:pPr>
              <a:defRPr/>
            </a:pPr>
            <a:fld id="{EC65598F-D53B-42B7-829D-7158A4170634}" type="datetimeFigureOut">
              <a:rPr lang="en-US"/>
              <a:pPr>
                <a:defRPr/>
              </a:pPr>
              <a:t>5/8/2023</a:t>
            </a:fld>
            <a:endParaRPr lang="en-US" dirty="0"/>
          </a:p>
        </p:txBody>
      </p:sp>
      <p:sp>
        <p:nvSpPr>
          <p:cNvPr id="4" name="Slide Image Placeholder 3">
            <a:extLst>
              <a:ext uri="{FF2B5EF4-FFF2-40B4-BE49-F238E27FC236}">
                <a16:creationId xmlns:a16="http://schemas.microsoft.com/office/drawing/2014/main" id="{BE430912-2054-F04C-A8BE-1E76EE14E6ED}"/>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5F1BBB81-646B-AE49-B15E-9917E9219B9D}"/>
              </a:ext>
            </a:extLst>
          </p:cNvPr>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F0EF441-05BE-F64E-91AF-93697F16F4B1}"/>
              </a:ext>
            </a:extLst>
          </p:cNvPr>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ea typeface="Geneva" pitchFamily="34" charset="-128"/>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BC23CCD1-B0CF-CF4C-9FFA-625DCEE9CCF9}"/>
              </a:ext>
            </a:extLst>
          </p:cNvPr>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Geneva" charset="0"/>
                <a:cs typeface="Geneva" charset="0"/>
              </a:defRPr>
            </a:lvl1pPr>
          </a:lstStyle>
          <a:p>
            <a:pPr>
              <a:defRPr/>
            </a:pPr>
            <a:fld id="{140BFDE0-BBD9-4632-A491-9C1A30BB9280}" type="slidenum">
              <a:rPr lang="en-US"/>
              <a:pPr>
                <a:defRPr/>
              </a:pPr>
              <a:t>‹#›</a:t>
            </a:fld>
            <a:endParaRPr lang="en-US" dirty="0"/>
          </a:p>
        </p:txBody>
      </p:sp>
    </p:spTree>
    <p:extLst>
      <p:ext uri="{BB962C8B-B14F-4D97-AF65-F5344CB8AC3E}">
        <p14:creationId xmlns:p14="http://schemas.microsoft.com/office/powerpoint/2010/main" val="3307650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2pPr>
    <a:lvl3pPr marL="9144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3pPr>
    <a:lvl4pPr marL="13716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4pPr>
    <a:lvl5pPr marL="18288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0BFDE0-BBD9-4632-A491-9C1A30BB9280}" type="slidenum">
              <a:rPr lang="en-US" smtClean="0"/>
              <a:pPr>
                <a:defRPr/>
              </a:pPr>
              <a:t>1</a:t>
            </a:fld>
            <a:endParaRPr lang="en-US" dirty="0"/>
          </a:p>
        </p:txBody>
      </p:sp>
    </p:spTree>
    <p:extLst>
      <p:ext uri="{BB962C8B-B14F-4D97-AF65-F5344CB8AC3E}">
        <p14:creationId xmlns:p14="http://schemas.microsoft.com/office/powerpoint/2010/main" val="2106236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9852"/>
            <a:ext cx="7772400" cy="668948"/>
          </a:xfrm>
          <a:prstGeom prst="rect">
            <a:avLst/>
          </a:prstGeom>
        </p:spPr>
        <p:txBody>
          <a:bodyPr>
            <a:normAutofit/>
          </a:bodyPr>
          <a:lstStyle>
            <a:lvl1pPr algn="ctr">
              <a:defRPr sz="3200" b="0" i="0">
                <a:solidFill>
                  <a:srgbClr val="CD113B"/>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435527" y="3790071"/>
            <a:ext cx="6400800" cy="805327"/>
          </a:xfrm>
          <a:prstGeom prst="rect">
            <a:avLst/>
          </a:prstGeom>
        </p:spPr>
        <p:txBody>
          <a:bodyPr>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3913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a:t>Click to edit Master title style</a:t>
            </a:r>
            <a:endParaRPr lang="en-US" dirty="0"/>
          </a:p>
        </p:txBody>
      </p:sp>
      <p:sp>
        <p:nvSpPr>
          <p:cNvPr id="8" name="Content Placeholder 2"/>
          <p:cNvSpPr>
            <a:spLocks noGrp="1"/>
          </p:cNvSpPr>
          <p:nvPr>
            <p:ph idx="1"/>
          </p:nvPr>
        </p:nvSpPr>
        <p:spPr>
          <a:xfrm>
            <a:off x="457200" y="1026691"/>
            <a:ext cx="8229600" cy="3710927"/>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657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9612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26691"/>
            <a:ext cx="4038600" cy="26531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26691"/>
            <a:ext cx="4038600" cy="26531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a:t>Click to edit Master title style</a:t>
            </a:r>
            <a:endParaRPr lang="en-US" dirty="0"/>
          </a:p>
        </p:txBody>
      </p:sp>
    </p:spTree>
    <p:extLst>
      <p:ext uri="{BB962C8B-B14F-4D97-AF65-F5344CB8AC3E}">
        <p14:creationId xmlns:p14="http://schemas.microsoft.com/office/powerpoint/2010/main" val="82144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26692"/>
            <a:ext cx="5486400" cy="354530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a:t>Click to edit Master title style</a:t>
            </a:r>
            <a:endParaRPr lang="en-US" dirty="0"/>
          </a:p>
        </p:txBody>
      </p:sp>
    </p:spTree>
    <p:extLst>
      <p:ext uri="{BB962C8B-B14F-4D97-AF65-F5344CB8AC3E}">
        <p14:creationId xmlns:p14="http://schemas.microsoft.com/office/powerpoint/2010/main" val="3055256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1" r:id="rId1"/>
    <p:sldLayoutId id="2147483767" r:id="rId2"/>
    <p:sldLayoutId id="2147483768" r:id="rId3"/>
    <p:sldLayoutId id="2147483769" r:id="rId4"/>
    <p:sldLayoutId id="2147483770" r:id="rId5"/>
  </p:sldLayoutIdLst>
  <p:txStyles>
    <p:titleStyle>
      <a:lvl1pPr algn="l" defTabSz="457200" rtl="0" eaLnBrk="1" fontAlgn="base" hangingPunct="1">
        <a:spcBef>
          <a:spcPct val="0"/>
        </a:spcBef>
        <a:spcAft>
          <a:spcPct val="0"/>
        </a:spcAft>
        <a:defRPr sz="3200" kern="1200">
          <a:solidFill>
            <a:srgbClr val="CD113B"/>
          </a:solidFill>
          <a:latin typeface="Arial"/>
          <a:ea typeface="Geneva" pitchFamily="37" charset="-128"/>
          <a:cs typeface="Arial"/>
        </a:defRPr>
      </a:lvl1pPr>
      <a:lvl2pPr algn="l" defTabSz="457200" rtl="0" eaLnBrk="1" fontAlgn="base" hangingPunct="1">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2pPr>
      <a:lvl3pPr algn="l" defTabSz="457200" rtl="0" eaLnBrk="1" fontAlgn="base" hangingPunct="1">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3pPr>
      <a:lvl4pPr algn="l" defTabSz="457200" rtl="0" eaLnBrk="1" fontAlgn="base" hangingPunct="1">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4pPr>
      <a:lvl5pPr algn="l" defTabSz="457200" rtl="0" eaLnBrk="1" fontAlgn="base" hangingPunct="1">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5pPr>
      <a:lvl6pPr marL="457200" algn="l" defTabSz="457200" rtl="0" eaLnBrk="1" fontAlgn="base" hangingPunct="1">
        <a:spcBef>
          <a:spcPct val="0"/>
        </a:spcBef>
        <a:spcAft>
          <a:spcPct val="0"/>
        </a:spcAft>
        <a:defRPr sz="3200">
          <a:solidFill>
            <a:srgbClr val="800000"/>
          </a:solidFill>
          <a:latin typeface="Times New Roman" pitchFamily="37" charset="0"/>
          <a:ea typeface="Geneva" pitchFamily="37" charset="-128"/>
        </a:defRPr>
      </a:lvl6pPr>
      <a:lvl7pPr marL="914400" algn="l" defTabSz="457200" rtl="0" eaLnBrk="1" fontAlgn="base" hangingPunct="1">
        <a:spcBef>
          <a:spcPct val="0"/>
        </a:spcBef>
        <a:spcAft>
          <a:spcPct val="0"/>
        </a:spcAft>
        <a:defRPr sz="3200">
          <a:solidFill>
            <a:srgbClr val="800000"/>
          </a:solidFill>
          <a:latin typeface="Times New Roman" pitchFamily="37" charset="0"/>
          <a:ea typeface="Geneva" pitchFamily="37" charset="-128"/>
        </a:defRPr>
      </a:lvl7pPr>
      <a:lvl8pPr marL="1371600" algn="l" defTabSz="457200" rtl="0" eaLnBrk="1" fontAlgn="base" hangingPunct="1">
        <a:spcBef>
          <a:spcPct val="0"/>
        </a:spcBef>
        <a:spcAft>
          <a:spcPct val="0"/>
        </a:spcAft>
        <a:defRPr sz="3200">
          <a:solidFill>
            <a:srgbClr val="800000"/>
          </a:solidFill>
          <a:latin typeface="Times New Roman" pitchFamily="37" charset="0"/>
          <a:ea typeface="Geneva" pitchFamily="37" charset="-128"/>
        </a:defRPr>
      </a:lvl8pPr>
      <a:lvl9pPr marL="1828800" algn="l" defTabSz="457200" rtl="0" eaLnBrk="1" fontAlgn="base" hangingPunct="1">
        <a:spcBef>
          <a:spcPct val="0"/>
        </a:spcBef>
        <a:spcAft>
          <a:spcPct val="0"/>
        </a:spcAft>
        <a:defRPr sz="3200">
          <a:solidFill>
            <a:srgbClr val="800000"/>
          </a:solidFill>
          <a:latin typeface="Times New Roman" pitchFamily="37" charset="0"/>
          <a:ea typeface="Geneva" pitchFamily="37"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Geneva" pitchFamily="37" charset="-128"/>
          <a:cs typeface="Geneva" pitchFamily="37"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pitchFamily="37" charset="-128"/>
          <a:cs typeface="Geneva" panose="020B050303040404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Geneva" pitchFamily="37" charset="-128"/>
          <a:cs typeface="Geneva" panose="020B050303040404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Recognizing Sickle Cell Disease Centers</a:t>
            </a:r>
          </a:p>
        </p:txBody>
      </p:sp>
      <p:sp>
        <p:nvSpPr>
          <p:cNvPr id="4" name="Subtitle 3"/>
          <p:cNvSpPr>
            <a:spLocks noGrp="1"/>
          </p:cNvSpPr>
          <p:nvPr>
            <p:ph type="subTitle" idx="1"/>
          </p:nvPr>
        </p:nvSpPr>
        <p:spPr>
          <a:xfrm>
            <a:off x="1371600" y="3303448"/>
            <a:ext cx="6400800" cy="1326598"/>
          </a:xfrm>
        </p:spPr>
        <p:txBody>
          <a:bodyPr>
            <a:normAutofit lnSpcReduction="10000"/>
          </a:bodyPr>
          <a:lstStyle/>
          <a:p>
            <a:r>
              <a:rPr lang="en-US" sz="1200" dirty="0"/>
              <a:t>Julie Kanter, MD</a:t>
            </a:r>
          </a:p>
          <a:p>
            <a:r>
              <a:rPr lang="en-US" sz="1200" dirty="0"/>
              <a:t>Director, Adult Sickle Cell Program</a:t>
            </a:r>
          </a:p>
          <a:p>
            <a:r>
              <a:rPr lang="en-US" sz="1200" dirty="0"/>
              <a:t>Co-Director Lifespan Sickle Cell Research Center</a:t>
            </a:r>
          </a:p>
          <a:p>
            <a:r>
              <a:rPr lang="en-US" sz="1200" dirty="0"/>
              <a:t>Associate Professor</a:t>
            </a:r>
          </a:p>
          <a:p>
            <a:r>
              <a:rPr lang="en-US" sz="1200" dirty="0"/>
              <a:t>Hematology/Oncology</a:t>
            </a:r>
          </a:p>
          <a:p>
            <a:r>
              <a:rPr lang="en-US" sz="1200" dirty="0"/>
              <a:t>University of Alabama at Birmingham</a:t>
            </a:r>
          </a:p>
        </p:txBody>
      </p:sp>
      <p:pic>
        <p:nvPicPr>
          <p:cNvPr id="2" name="object 4">
            <a:extLst>
              <a:ext uri="{FF2B5EF4-FFF2-40B4-BE49-F238E27FC236}">
                <a16:creationId xmlns:a16="http://schemas.microsoft.com/office/drawing/2014/main" id="{27DEC0C8-B860-EAAF-14C3-FE761A36C259}"/>
              </a:ext>
            </a:extLst>
          </p:cNvPr>
          <p:cNvPicPr/>
          <p:nvPr/>
        </p:nvPicPr>
        <p:blipFill>
          <a:blip r:embed="rId3" cstate="print"/>
          <a:stretch>
            <a:fillRect/>
          </a:stretch>
        </p:blipFill>
        <p:spPr>
          <a:xfrm>
            <a:off x="428314" y="3268800"/>
            <a:ext cx="1332879" cy="13989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0F3D-BB48-0884-97F1-D63D383293F7}"/>
              </a:ext>
            </a:extLst>
          </p:cNvPr>
          <p:cNvSpPr>
            <a:spLocks noGrp="1"/>
          </p:cNvSpPr>
          <p:nvPr>
            <p:ph type="title"/>
          </p:nvPr>
        </p:nvSpPr>
        <p:spPr/>
        <p:txBody>
          <a:bodyPr/>
          <a:lstStyle/>
          <a:p>
            <a:r>
              <a:rPr lang="en-US" dirty="0"/>
              <a:t>Essentials of all SCD Centers</a:t>
            </a:r>
          </a:p>
        </p:txBody>
      </p:sp>
      <p:sp>
        <p:nvSpPr>
          <p:cNvPr id="3" name="Content Placeholder 2">
            <a:extLst>
              <a:ext uri="{FF2B5EF4-FFF2-40B4-BE49-F238E27FC236}">
                <a16:creationId xmlns:a16="http://schemas.microsoft.com/office/drawing/2014/main" id="{7E66BFB6-FE37-44B5-B928-F572C58C99AD}"/>
              </a:ext>
            </a:extLst>
          </p:cNvPr>
          <p:cNvSpPr>
            <a:spLocks noGrp="1"/>
          </p:cNvSpPr>
          <p:nvPr>
            <p:ph idx="1"/>
          </p:nvPr>
        </p:nvSpPr>
        <p:spPr>
          <a:xfrm>
            <a:off x="457200" y="1026691"/>
            <a:ext cx="7798526" cy="3710927"/>
          </a:xfrm>
        </p:spPr>
        <p:txBody>
          <a:bodyPr/>
          <a:lstStyle/>
          <a:p>
            <a:pPr marL="184150" indent="-171450">
              <a:spcBef>
                <a:spcPts val="0"/>
              </a:spcBef>
              <a:spcAft>
                <a:spcPts val="1200"/>
              </a:spcAft>
              <a:buChar char="•"/>
              <a:tabLst>
                <a:tab pos="184150" algn="l"/>
              </a:tabLst>
            </a:pPr>
            <a:r>
              <a:rPr lang="en-US" sz="1800" dirty="0">
                <a:cs typeface="Arial"/>
              </a:rPr>
              <a:t>A</a:t>
            </a:r>
            <a:r>
              <a:rPr lang="en-US" sz="1800" spc="-125" dirty="0">
                <a:cs typeface="Arial"/>
              </a:rPr>
              <a:t> </a:t>
            </a:r>
            <a:r>
              <a:rPr lang="en-US" sz="1800" dirty="0">
                <a:cs typeface="Arial"/>
              </a:rPr>
              <a:t>programmatic,</a:t>
            </a:r>
            <a:r>
              <a:rPr lang="en-US" sz="1800" spc="-10" dirty="0">
                <a:cs typeface="Arial"/>
              </a:rPr>
              <a:t> multidisciplinary, team-</a:t>
            </a:r>
            <a:r>
              <a:rPr lang="en-US" sz="1800" dirty="0">
                <a:cs typeface="Arial"/>
              </a:rPr>
              <a:t>based</a:t>
            </a:r>
            <a:r>
              <a:rPr lang="en-US" sz="1800" spc="-5" dirty="0">
                <a:cs typeface="Arial"/>
              </a:rPr>
              <a:t> </a:t>
            </a:r>
            <a:r>
              <a:rPr lang="en-US" sz="1800" dirty="0">
                <a:cs typeface="Arial"/>
              </a:rPr>
              <a:t>approach</a:t>
            </a:r>
            <a:r>
              <a:rPr lang="en-US" sz="1800" spc="-5" dirty="0">
                <a:cs typeface="Arial"/>
              </a:rPr>
              <a:t> </a:t>
            </a:r>
            <a:r>
              <a:rPr lang="en-US" sz="1800" dirty="0">
                <a:cs typeface="Arial"/>
              </a:rPr>
              <a:t>to </a:t>
            </a:r>
            <a:r>
              <a:rPr lang="en-US" sz="1800" spc="-20" dirty="0">
                <a:cs typeface="Arial"/>
              </a:rPr>
              <a:t>care</a:t>
            </a:r>
            <a:endParaRPr lang="en-US" sz="1800" dirty="0">
              <a:cs typeface="Arial"/>
            </a:endParaRPr>
          </a:p>
          <a:p>
            <a:pPr marL="184150" marR="5080" indent="-171450">
              <a:spcBef>
                <a:spcPts val="0"/>
              </a:spcBef>
              <a:spcAft>
                <a:spcPts val="1200"/>
              </a:spcAft>
              <a:buChar char="•"/>
              <a:tabLst>
                <a:tab pos="184150" algn="l"/>
              </a:tabLst>
            </a:pPr>
            <a:r>
              <a:rPr lang="en-US" sz="1800" dirty="0">
                <a:cs typeface="Arial"/>
              </a:rPr>
              <a:t>The</a:t>
            </a:r>
            <a:r>
              <a:rPr lang="en-US" sz="1800" spc="-25" dirty="0">
                <a:cs typeface="Arial"/>
              </a:rPr>
              <a:t> </a:t>
            </a:r>
            <a:r>
              <a:rPr lang="en-US" sz="1800" dirty="0">
                <a:cs typeface="Arial"/>
              </a:rPr>
              <a:t>SCD center</a:t>
            </a:r>
            <a:r>
              <a:rPr lang="en-US" sz="1800" spc="-15" dirty="0">
                <a:cs typeface="Arial"/>
              </a:rPr>
              <a:t> </a:t>
            </a:r>
            <a:r>
              <a:rPr lang="en-US" sz="1800" dirty="0">
                <a:cs typeface="Arial"/>
              </a:rPr>
              <a:t>should</a:t>
            </a:r>
            <a:r>
              <a:rPr lang="en-US" sz="1800" spc="-10" dirty="0">
                <a:cs typeface="Arial"/>
              </a:rPr>
              <a:t> </a:t>
            </a:r>
            <a:r>
              <a:rPr lang="en-US" sz="1800" dirty="0">
                <a:cs typeface="Arial"/>
              </a:rPr>
              <a:t>be</a:t>
            </a:r>
            <a:r>
              <a:rPr lang="en-US" sz="1800" spc="-15" dirty="0">
                <a:cs typeface="Arial"/>
              </a:rPr>
              <a:t> </a:t>
            </a:r>
            <a:r>
              <a:rPr lang="en-US" sz="1800" dirty="0">
                <a:cs typeface="Arial"/>
              </a:rPr>
              <a:t>the</a:t>
            </a:r>
            <a:r>
              <a:rPr lang="en-US" sz="1800" spc="-10" dirty="0">
                <a:cs typeface="Arial"/>
              </a:rPr>
              <a:t> </a:t>
            </a:r>
            <a:r>
              <a:rPr lang="en-US" sz="1800" dirty="0">
                <a:cs typeface="Arial"/>
              </a:rPr>
              <a:t>recognized</a:t>
            </a:r>
            <a:r>
              <a:rPr lang="en-US" sz="1800" spc="-15" dirty="0">
                <a:cs typeface="Arial"/>
              </a:rPr>
              <a:t> </a:t>
            </a:r>
            <a:r>
              <a:rPr lang="en-US" sz="1800" dirty="0">
                <a:cs typeface="Arial"/>
              </a:rPr>
              <a:t>authority</a:t>
            </a:r>
            <a:r>
              <a:rPr lang="en-US" sz="1800" spc="-10" dirty="0">
                <a:cs typeface="Arial"/>
              </a:rPr>
              <a:t> </a:t>
            </a:r>
            <a:r>
              <a:rPr lang="en-US" sz="1800" dirty="0">
                <a:cs typeface="Arial"/>
              </a:rPr>
              <a:t>(leader</a:t>
            </a:r>
            <a:r>
              <a:rPr lang="en-US" sz="1800" spc="-15" dirty="0">
                <a:cs typeface="Arial"/>
              </a:rPr>
              <a:t> </a:t>
            </a:r>
            <a:r>
              <a:rPr lang="en-US" sz="1800" dirty="0">
                <a:cs typeface="Arial"/>
              </a:rPr>
              <a:t>within</a:t>
            </a:r>
            <a:r>
              <a:rPr lang="en-US" sz="1800" spc="-10" dirty="0">
                <a:cs typeface="Arial"/>
              </a:rPr>
              <a:t> their </a:t>
            </a:r>
            <a:r>
              <a:rPr lang="en-US" sz="1800" dirty="0">
                <a:cs typeface="Arial"/>
              </a:rPr>
              <a:t>larger</a:t>
            </a:r>
            <a:r>
              <a:rPr lang="en-US" sz="1800" spc="-25" dirty="0">
                <a:cs typeface="Arial"/>
              </a:rPr>
              <a:t> </a:t>
            </a:r>
            <a:r>
              <a:rPr lang="en-US" sz="1800" dirty="0">
                <a:cs typeface="Arial"/>
              </a:rPr>
              <a:t>hospital or</a:t>
            </a:r>
            <a:r>
              <a:rPr lang="en-US" sz="1800" spc="-15" dirty="0">
                <a:cs typeface="Arial"/>
              </a:rPr>
              <a:t> </a:t>
            </a:r>
            <a:r>
              <a:rPr lang="en-US" sz="1800" dirty="0">
                <a:cs typeface="Arial"/>
              </a:rPr>
              <a:t>academic</a:t>
            </a:r>
            <a:r>
              <a:rPr lang="en-US" sz="1800" spc="-10" dirty="0">
                <a:cs typeface="Arial"/>
              </a:rPr>
              <a:t> </a:t>
            </a:r>
            <a:r>
              <a:rPr lang="en-US" sz="1800" dirty="0">
                <a:cs typeface="Arial"/>
              </a:rPr>
              <a:t>center)</a:t>
            </a:r>
            <a:r>
              <a:rPr lang="en-US" sz="1800" spc="-15" dirty="0">
                <a:cs typeface="Arial"/>
              </a:rPr>
              <a:t> </a:t>
            </a:r>
            <a:r>
              <a:rPr lang="en-US" sz="1800" dirty="0">
                <a:cs typeface="Arial"/>
              </a:rPr>
              <a:t>for</a:t>
            </a:r>
            <a:r>
              <a:rPr lang="en-US" sz="1800" spc="-10" dirty="0">
                <a:cs typeface="Arial"/>
              </a:rPr>
              <a:t> </a:t>
            </a:r>
            <a:r>
              <a:rPr lang="en-US" sz="1800" dirty="0">
                <a:cs typeface="Arial"/>
              </a:rPr>
              <a:t>managing</a:t>
            </a:r>
            <a:r>
              <a:rPr lang="en-US" sz="1800" spc="-15" dirty="0">
                <a:cs typeface="Arial"/>
              </a:rPr>
              <a:t> </a:t>
            </a:r>
            <a:r>
              <a:rPr lang="en-US" sz="1800" dirty="0">
                <a:cs typeface="Arial"/>
              </a:rPr>
              <a:t>SCD as</a:t>
            </a:r>
            <a:r>
              <a:rPr lang="en-US" sz="1800" spc="-15" dirty="0">
                <a:cs typeface="Arial"/>
              </a:rPr>
              <a:t> </a:t>
            </a:r>
            <a:r>
              <a:rPr lang="en-US" sz="1800" dirty="0">
                <a:cs typeface="Arial"/>
              </a:rPr>
              <a:t>a</a:t>
            </a:r>
            <a:r>
              <a:rPr lang="en-US" sz="1800" spc="-10" dirty="0">
                <a:cs typeface="Arial"/>
              </a:rPr>
              <a:t> patient population</a:t>
            </a:r>
            <a:endParaRPr lang="en-US" sz="1800" dirty="0">
              <a:cs typeface="Arial"/>
            </a:endParaRPr>
          </a:p>
          <a:p>
            <a:pPr marL="184150" indent="-171450">
              <a:spcBef>
                <a:spcPts val="0"/>
              </a:spcBef>
              <a:spcAft>
                <a:spcPts val="0"/>
              </a:spcAft>
              <a:buChar char="•"/>
              <a:tabLst>
                <a:tab pos="184150" algn="l"/>
              </a:tabLst>
            </a:pPr>
            <a:r>
              <a:rPr lang="en-US" sz="1800" dirty="0">
                <a:cs typeface="Arial"/>
              </a:rPr>
              <a:t>A</a:t>
            </a:r>
            <a:r>
              <a:rPr lang="en-US" sz="1800" spc="-125" dirty="0">
                <a:cs typeface="Arial"/>
              </a:rPr>
              <a:t> </a:t>
            </a:r>
            <a:r>
              <a:rPr lang="en-US" sz="1800" dirty="0">
                <a:cs typeface="Arial"/>
              </a:rPr>
              <a:t>physician</a:t>
            </a:r>
            <a:r>
              <a:rPr lang="en-US" sz="1800" spc="-5" dirty="0">
                <a:cs typeface="Arial"/>
              </a:rPr>
              <a:t> </a:t>
            </a:r>
            <a:r>
              <a:rPr lang="en-US" sz="1800" dirty="0">
                <a:cs typeface="Arial"/>
              </a:rPr>
              <a:t>lead</a:t>
            </a:r>
            <a:r>
              <a:rPr lang="en-US" sz="1800" spc="-5" dirty="0">
                <a:cs typeface="Arial"/>
              </a:rPr>
              <a:t> </a:t>
            </a:r>
            <a:r>
              <a:rPr lang="en-US" sz="1800" dirty="0">
                <a:cs typeface="Arial"/>
              </a:rPr>
              <a:t>who</a:t>
            </a:r>
            <a:r>
              <a:rPr lang="en-US" sz="1800" spc="-10" dirty="0">
                <a:cs typeface="Arial"/>
              </a:rPr>
              <a:t> </a:t>
            </a:r>
            <a:r>
              <a:rPr lang="en-US" sz="1800" dirty="0">
                <a:cs typeface="Arial"/>
              </a:rPr>
              <a:t>is</a:t>
            </a:r>
            <a:r>
              <a:rPr lang="en-US" sz="1800" spc="-5" dirty="0">
                <a:cs typeface="Arial"/>
              </a:rPr>
              <a:t> </a:t>
            </a:r>
            <a:r>
              <a:rPr lang="en-US" sz="1800" dirty="0">
                <a:cs typeface="Arial"/>
              </a:rPr>
              <a:t>considered</a:t>
            </a:r>
            <a:r>
              <a:rPr lang="en-US" sz="1800" spc="-5" dirty="0">
                <a:cs typeface="Arial"/>
              </a:rPr>
              <a:t> </a:t>
            </a:r>
            <a:r>
              <a:rPr lang="en-US" sz="1800" dirty="0">
                <a:cs typeface="Arial"/>
              </a:rPr>
              <a:t>a</a:t>
            </a:r>
            <a:r>
              <a:rPr lang="en-US" sz="1800" spc="-5" dirty="0">
                <a:cs typeface="Arial"/>
              </a:rPr>
              <a:t> </a:t>
            </a:r>
            <a:r>
              <a:rPr lang="en-US" sz="1800" dirty="0">
                <a:cs typeface="Arial"/>
              </a:rPr>
              <a:t>SCD</a:t>
            </a:r>
            <a:r>
              <a:rPr lang="en-US" sz="1800" spc="5" dirty="0">
                <a:cs typeface="Arial"/>
              </a:rPr>
              <a:t> </a:t>
            </a:r>
            <a:r>
              <a:rPr lang="en-US" sz="1800" spc="-10" dirty="0">
                <a:cs typeface="Arial"/>
              </a:rPr>
              <a:t>specialist</a:t>
            </a:r>
            <a:endParaRPr lang="en-US" sz="1800" dirty="0">
              <a:cs typeface="Arial"/>
            </a:endParaRPr>
          </a:p>
          <a:p>
            <a:pPr marL="640715" marR="71755" lvl="1" algn="just">
              <a:spcBef>
                <a:spcPts val="0"/>
              </a:spcBef>
              <a:spcAft>
                <a:spcPts val="0"/>
              </a:spcAft>
              <a:buFont typeface="Calibri" panose="020F0502020204030204" pitchFamily="34" charset="0"/>
              <a:buChar char="—"/>
              <a:tabLst>
                <a:tab pos="527050" algn="l"/>
              </a:tabLst>
            </a:pPr>
            <a:r>
              <a:rPr lang="en-US" sz="1600" dirty="0">
                <a:cs typeface="Arial"/>
              </a:rPr>
              <a:t>This</a:t>
            </a:r>
            <a:r>
              <a:rPr lang="en-US" sz="1600" spc="-35" dirty="0">
                <a:cs typeface="Arial"/>
              </a:rPr>
              <a:t> </a:t>
            </a:r>
            <a:r>
              <a:rPr lang="en-US" sz="1600" dirty="0">
                <a:cs typeface="Arial"/>
              </a:rPr>
              <a:t>individual</a:t>
            </a:r>
            <a:r>
              <a:rPr lang="en-US" sz="1600" spc="-15" dirty="0">
                <a:cs typeface="Arial"/>
              </a:rPr>
              <a:t> </a:t>
            </a:r>
            <a:r>
              <a:rPr lang="en-US" sz="1600" dirty="0">
                <a:cs typeface="Arial"/>
              </a:rPr>
              <a:t>will</a:t>
            </a:r>
            <a:r>
              <a:rPr lang="en-US" sz="1600" spc="-20" dirty="0">
                <a:cs typeface="Arial"/>
              </a:rPr>
              <a:t> </a:t>
            </a:r>
            <a:r>
              <a:rPr lang="en-US" sz="1600" dirty="0">
                <a:cs typeface="Arial"/>
              </a:rPr>
              <a:t>accept</a:t>
            </a:r>
            <a:r>
              <a:rPr lang="en-US" sz="1600" spc="-20" dirty="0">
                <a:cs typeface="Arial"/>
              </a:rPr>
              <a:t> </a:t>
            </a:r>
            <a:r>
              <a:rPr lang="en-US" sz="1600" dirty="0">
                <a:cs typeface="Arial"/>
              </a:rPr>
              <a:t>responsibility</a:t>
            </a:r>
            <a:r>
              <a:rPr lang="en-US" sz="1600" spc="-20" dirty="0">
                <a:cs typeface="Arial"/>
              </a:rPr>
              <a:t> </a:t>
            </a:r>
            <a:r>
              <a:rPr lang="en-US" sz="1600" dirty="0">
                <a:cs typeface="Arial"/>
              </a:rPr>
              <a:t>for</a:t>
            </a:r>
            <a:r>
              <a:rPr lang="en-US" sz="1600" spc="-20" dirty="0">
                <a:cs typeface="Arial"/>
              </a:rPr>
              <a:t> </a:t>
            </a:r>
            <a:r>
              <a:rPr lang="en-US" sz="1600" dirty="0">
                <a:cs typeface="Arial"/>
              </a:rPr>
              <a:t>establishing</a:t>
            </a:r>
            <a:r>
              <a:rPr lang="en-US" sz="1600" spc="-20" dirty="0">
                <a:cs typeface="Arial"/>
              </a:rPr>
              <a:t> </a:t>
            </a:r>
            <a:r>
              <a:rPr lang="en-US" sz="1600" dirty="0">
                <a:cs typeface="Arial"/>
              </a:rPr>
              <a:t>protocols</a:t>
            </a:r>
            <a:r>
              <a:rPr lang="en-US" sz="1600" spc="-20" dirty="0">
                <a:cs typeface="Arial"/>
              </a:rPr>
              <a:t> </a:t>
            </a:r>
            <a:r>
              <a:rPr lang="en-US" sz="1600" dirty="0">
                <a:cs typeface="Arial"/>
              </a:rPr>
              <a:t>for</a:t>
            </a:r>
            <a:r>
              <a:rPr lang="en-US" sz="1600" spc="-15" dirty="0">
                <a:cs typeface="Arial"/>
              </a:rPr>
              <a:t> </a:t>
            </a:r>
            <a:r>
              <a:rPr lang="en-US" sz="1600" spc="-10" dirty="0">
                <a:cs typeface="Arial"/>
              </a:rPr>
              <a:t>care, </a:t>
            </a:r>
            <a:r>
              <a:rPr lang="en-US" sz="1600" dirty="0">
                <a:cs typeface="Arial"/>
              </a:rPr>
              <a:t>training,</a:t>
            </a:r>
            <a:r>
              <a:rPr lang="en-US" sz="1600" spc="-35" dirty="0">
                <a:cs typeface="Arial"/>
              </a:rPr>
              <a:t> </a:t>
            </a:r>
            <a:r>
              <a:rPr lang="en-US" sz="1600" dirty="0">
                <a:cs typeface="Arial"/>
              </a:rPr>
              <a:t>implementing</a:t>
            </a:r>
            <a:r>
              <a:rPr lang="en-US" sz="1600" spc="-20" dirty="0">
                <a:cs typeface="Arial"/>
              </a:rPr>
              <a:t> </a:t>
            </a:r>
            <a:r>
              <a:rPr lang="en-US" sz="1600" dirty="0">
                <a:cs typeface="Arial"/>
              </a:rPr>
              <a:t>audits,</a:t>
            </a:r>
            <a:r>
              <a:rPr lang="en-US" sz="1600" spc="-20" dirty="0">
                <a:cs typeface="Arial"/>
              </a:rPr>
              <a:t> </a:t>
            </a:r>
            <a:r>
              <a:rPr lang="en-US" sz="1600" dirty="0">
                <a:cs typeface="Arial"/>
              </a:rPr>
              <a:t>and</a:t>
            </a:r>
            <a:r>
              <a:rPr lang="en-US" sz="1600" spc="-20" dirty="0">
                <a:cs typeface="Arial"/>
              </a:rPr>
              <a:t> </a:t>
            </a:r>
            <a:r>
              <a:rPr lang="en-US" sz="1600" dirty="0">
                <a:cs typeface="Arial"/>
              </a:rPr>
              <a:t>sharing</a:t>
            </a:r>
            <a:r>
              <a:rPr lang="en-US" sz="1600" spc="-20" dirty="0">
                <a:cs typeface="Arial"/>
              </a:rPr>
              <a:t> </a:t>
            </a:r>
            <a:r>
              <a:rPr lang="en-US" sz="1600" dirty="0">
                <a:cs typeface="Arial"/>
              </a:rPr>
              <a:t>in</a:t>
            </a:r>
            <a:r>
              <a:rPr lang="en-US" sz="1600" spc="-25" dirty="0">
                <a:cs typeface="Arial"/>
              </a:rPr>
              <a:t> </a:t>
            </a:r>
            <a:r>
              <a:rPr lang="en-US" sz="1600" dirty="0">
                <a:cs typeface="Arial"/>
              </a:rPr>
              <a:t>the</a:t>
            </a:r>
            <a:r>
              <a:rPr lang="en-US" sz="1600" spc="-20" dirty="0">
                <a:cs typeface="Arial"/>
              </a:rPr>
              <a:t> </a:t>
            </a:r>
            <a:r>
              <a:rPr lang="en-US" sz="1600" dirty="0">
                <a:cs typeface="Arial"/>
              </a:rPr>
              <a:t>overall</a:t>
            </a:r>
            <a:r>
              <a:rPr lang="en-US" sz="1600" spc="-15" dirty="0">
                <a:cs typeface="Arial"/>
              </a:rPr>
              <a:t> </a:t>
            </a:r>
            <a:r>
              <a:rPr lang="en-US" sz="1600" dirty="0">
                <a:cs typeface="Arial"/>
              </a:rPr>
              <a:t>responsibility</a:t>
            </a:r>
            <a:r>
              <a:rPr lang="en-US" sz="1600" spc="-20" dirty="0">
                <a:cs typeface="Arial"/>
              </a:rPr>
              <a:t> </a:t>
            </a:r>
            <a:r>
              <a:rPr lang="en-US" sz="1600" dirty="0">
                <a:cs typeface="Arial"/>
              </a:rPr>
              <a:t>for</a:t>
            </a:r>
            <a:r>
              <a:rPr lang="en-US" sz="1600" spc="-15" dirty="0">
                <a:cs typeface="Arial"/>
              </a:rPr>
              <a:t> </a:t>
            </a:r>
            <a:r>
              <a:rPr lang="en-US" sz="1600" spc="-25" dirty="0">
                <a:cs typeface="Arial"/>
              </a:rPr>
              <a:t>the </a:t>
            </a:r>
            <a:r>
              <a:rPr lang="en-US" sz="1600" dirty="0">
                <a:cs typeface="Arial"/>
              </a:rPr>
              <a:t>management</a:t>
            </a:r>
            <a:r>
              <a:rPr lang="en-US" sz="1600" spc="-35" dirty="0">
                <a:cs typeface="Arial"/>
              </a:rPr>
              <a:t> </a:t>
            </a:r>
            <a:r>
              <a:rPr lang="en-US" sz="1600" dirty="0">
                <a:cs typeface="Arial"/>
              </a:rPr>
              <a:t>of</a:t>
            </a:r>
            <a:r>
              <a:rPr lang="en-US" sz="1600" spc="-20" dirty="0">
                <a:cs typeface="Arial"/>
              </a:rPr>
              <a:t> </a:t>
            </a:r>
            <a:r>
              <a:rPr lang="en-US" sz="1600" dirty="0">
                <a:cs typeface="Arial"/>
              </a:rPr>
              <a:t>the</a:t>
            </a:r>
            <a:r>
              <a:rPr lang="en-US" sz="1600" spc="-20" dirty="0">
                <a:cs typeface="Arial"/>
              </a:rPr>
              <a:t> </a:t>
            </a:r>
            <a:r>
              <a:rPr lang="en-US" sz="1600" spc="-10" dirty="0">
                <a:cs typeface="Arial"/>
              </a:rPr>
              <a:t>clinic</a:t>
            </a:r>
            <a:endParaRPr lang="en-US" sz="1600" dirty="0">
              <a:cs typeface="Arial"/>
            </a:endParaRPr>
          </a:p>
          <a:p>
            <a:pPr marL="640715" marR="97155" lvl="1" algn="just">
              <a:spcBef>
                <a:spcPts val="0"/>
              </a:spcBef>
              <a:spcAft>
                <a:spcPts val="0"/>
              </a:spcAft>
              <a:buFont typeface="Calibri" panose="020F0502020204030204" pitchFamily="34" charset="0"/>
              <a:buChar char="—"/>
              <a:tabLst>
                <a:tab pos="1200150" algn="l"/>
              </a:tabLst>
            </a:pPr>
            <a:r>
              <a:rPr lang="en-US" sz="1600" dirty="0">
                <a:cs typeface="Arial"/>
              </a:rPr>
              <a:t>The</a:t>
            </a:r>
            <a:r>
              <a:rPr lang="en-US" sz="1600" spc="-20" dirty="0">
                <a:cs typeface="Arial"/>
              </a:rPr>
              <a:t> </a:t>
            </a:r>
            <a:r>
              <a:rPr lang="en-US" sz="1600" dirty="0">
                <a:cs typeface="Arial"/>
              </a:rPr>
              <a:t>lead</a:t>
            </a:r>
            <a:r>
              <a:rPr lang="en-US" sz="1600" spc="-10" dirty="0">
                <a:cs typeface="Arial"/>
              </a:rPr>
              <a:t> </a:t>
            </a:r>
            <a:r>
              <a:rPr lang="en-US" sz="1600" dirty="0">
                <a:cs typeface="Arial"/>
              </a:rPr>
              <a:t>SCD</a:t>
            </a:r>
            <a:r>
              <a:rPr lang="en-US" sz="1600" spc="-5" dirty="0">
                <a:cs typeface="Arial"/>
              </a:rPr>
              <a:t> </a:t>
            </a:r>
            <a:r>
              <a:rPr lang="en-US" sz="1600" dirty="0">
                <a:cs typeface="Arial"/>
              </a:rPr>
              <a:t>specialist</a:t>
            </a:r>
            <a:r>
              <a:rPr lang="en-US" sz="1600" spc="-10" dirty="0">
                <a:cs typeface="Arial"/>
              </a:rPr>
              <a:t> </a:t>
            </a:r>
            <a:r>
              <a:rPr lang="en-US" sz="1600" dirty="0">
                <a:cs typeface="Arial"/>
              </a:rPr>
              <a:t>should</a:t>
            </a:r>
            <a:r>
              <a:rPr lang="en-US" sz="1600" spc="-10" dirty="0">
                <a:cs typeface="Arial"/>
              </a:rPr>
              <a:t> </a:t>
            </a:r>
            <a:r>
              <a:rPr lang="en-US" sz="1600" dirty="0">
                <a:cs typeface="Arial"/>
              </a:rPr>
              <a:t>be</a:t>
            </a:r>
            <a:r>
              <a:rPr lang="en-US" sz="1600" spc="-10" dirty="0">
                <a:cs typeface="Arial"/>
              </a:rPr>
              <a:t> </a:t>
            </a:r>
            <a:r>
              <a:rPr lang="en-US" sz="1600" dirty="0">
                <a:cs typeface="Arial"/>
              </a:rPr>
              <a:t>comfortable</a:t>
            </a:r>
          </a:p>
          <a:p>
            <a:pPr marL="862012" marR="97155" lvl="8" indent="-285750" algn="just">
              <a:spcBef>
                <a:spcPts val="0"/>
              </a:spcBef>
              <a:buFont typeface="Wingdings" panose="05000000000000000000" pitchFamily="2" charset="2"/>
              <a:buChar char="Ø"/>
              <a:tabLst>
                <a:tab pos="1200150" algn="l"/>
              </a:tabLst>
            </a:pPr>
            <a:r>
              <a:rPr lang="en-US" sz="1400" dirty="0">
                <a:cs typeface="Arial"/>
              </a:rPr>
              <a:t>Providing</a:t>
            </a:r>
            <a:r>
              <a:rPr lang="en-US" sz="1400" spc="-10" dirty="0">
                <a:cs typeface="Arial"/>
              </a:rPr>
              <a:t> evidence-based </a:t>
            </a:r>
            <a:r>
              <a:rPr lang="en-US" sz="1400" dirty="0">
                <a:cs typeface="Arial"/>
              </a:rPr>
              <a:t>pain</a:t>
            </a:r>
            <a:r>
              <a:rPr lang="en-US" sz="1400" spc="-45" dirty="0">
                <a:cs typeface="Arial"/>
              </a:rPr>
              <a:t> </a:t>
            </a:r>
            <a:r>
              <a:rPr lang="en-US" sz="1400" dirty="0">
                <a:cs typeface="Arial"/>
              </a:rPr>
              <a:t>management</a:t>
            </a:r>
          </a:p>
          <a:p>
            <a:pPr marL="862012" marR="97155" lvl="6" indent="-285750" algn="just">
              <a:spcBef>
                <a:spcPts val="0"/>
              </a:spcBef>
              <a:buFont typeface="Wingdings" panose="05000000000000000000" pitchFamily="2" charset="2"/>
              <a:buChar char="Ø"/>
              <a:tabLst>
                <a:tab pos="1200150" algn="l"/>
              </a:tabLst>
            </a:pPr>
            <a:r>
              <a:rPr lang="en-US" sz="1400" dirty="0">
                <a:cs typeface="Arial"/>
              </a:rPr>
              <a:t>Undertaking</a:t>
            </a:r>
            <a:r>
              <a:rPr lang="en-US" sz="1400" spc="-35" dirty="0">
                <a:cs typeface="Arial"/>
              </a:rPr>
              <a:t> </a:t>
            </a:r>
            <a:r>
              <a:rPr lang="en-US" sz="1400" dirty="0">
                <a:cs typeface="Arial"/>
              </a:rPr>
              <a:t>continued</a:t>
            </a:r>
            <a:r>
              <a:rPr lang="en-US" sz="1400" spc="-30" dirty="0">
                <a:cs typeface="Arial"/>
              </a:rPr>
              <a:t> </a:t>
            </a:r>
            <a:r>
              <a:rPr lang="en-US" sz="1400" dirty="0">
                <a:cs typeface="Arial"/>
              </a:rPr>
              <a:t>professional</a:t>
            </a:r>
            <a:r>
              <a:rPr lang="en-US" sz="1400" spc="-25" dirty="0">
                <a:cs typeface="Arial"/>
              </a:rPr>
              <a:t> </a:t>
            </a:r>
            <a:r>
              <a:rPr lang="en-US" sz="1400" spc="-10" dirty="0">
                <a:cs typeface="Arial"/>
              </a:rPr>
              <a:t>development </a:t>
            </a:r>
            <a:r>
              <a:rPr lang="en-US" sz="1400" dirty="0">
                <a:cs typeface="Arial"/>
              </a:rPr>
              <a:t>of</a:t>
            </a:r>
            <a:r>
              <a:rPr lang="en-US" sz="1400" spc="-30" dirty="0">
                <a:cs typeface="Arial"/>
              </a:rPr>
              <a:t> </a:t>
            </a:r>
            <a:r>
              <a:rPr lang="en-US" sz="1400" dirty="0">
                <a:cs typeface="Arial"/>
              </a:rPr>
              <a:t>relevance</a:t>
            </a:r>
            <a:r>
              <a:rPr lang="en-US" sz="1400" spc="-15" dirty="0">
                <a:cs typeface="Arial"/>
              </a:rPr>
              <a:t> </a:t>
            </a:r>
            <a:r>
              <a:rPr lang="en-US" sz="1400" dirty="0">
                <a:cs typeface="Arial"/>
              </a:rPr>
              <a:t>to</a:t>
            </a:r>
            <a:r>
              <a:rPr lang="en-US" sz="1400" spc="-15" dirty="0">
                <a:cs typeface="Arial"/>
              </a:rPr>
              <a:t> </a:t>
            </a:r>
            <a:r>
              <a:rPr lang="en-US" sz="1400" dirty="0">
                <a:cs typeface="Arial"/>
              </a:rPr>
              <a:t>this</a:t>
            </a:r>
            <a:r>
              <a:rPr lang="en-US" sz="1400" spc="-15" dirty="0">
                <a:cs typeface="Arial"/>
              </a:rPr>
              <a:t> </a:t>
            </a:r>
            <a:r>
              <a:rPr lang="en-US" sz="1400" dirty="0">
                <a:cs typeface="Arial"/>
              </a:rPr>
              <a:t>role</a:t>
            </a:r>
          </a:p>
          <a:p>
            <a:pPr marL="862012" marR="97155" lvl="6" indent="-285750" algn="just">
              <a:spcBef>
                <a:spcPts val="0"/>
              </a:spcBef>
              <a:buFont typeface="Wingdings" panose="05000000000000000000" pitchFamily="2" charset="2"/>
              <a:buChar char="Ø"/>
              <a:tabLst>
                <a:tab pos="1200150" algn="l"/>
              </a:tabLst>
            </a:pPr>
            <a:r>
              <a:rPr lang="en-US" sz="1400" dirty="0">
                <a:cs typeface="Arial"/>
              </a:rPr>
              <a:t>Having</a:t>
            </a:r>
            <a:r>
              <a:rPr lang="en-US" sz="1400" spc="-15" dirty="0">
                <a:cs typeface="Arial"/>
              </a:rPr>
              <a:t> </a:t>
            </a:r>
            <a:r>
              <a:rPr lang="en-US" sz="1400" dirty="0">
                <a:cs typeface="Arial"/>
              </a:rPr>
              <a:t>an</a:t>
            </a:r>
            <a:r>
              <a:rPr lang="en-US" sz="1400" spc="-20" dirty="0">
                <a:cs typeface="Arial"/>
              </a:rPr>
              <a:t> </a:t>
            </a:r>
            <a:r>
              <a:rPr lang="en-US" sz="1400" dirty="0">
                <a:cs typeface="Arial"/>
              </a:rPr>
              <a:t>established</a:t>
            </a:r>
            <a:r>
              <a:rPr lang="en-US" sz="1400" spc="-15" dirty="0">
                <a:cs typeface="Arial"/>
              </a:rPr>
              <a:t> </a:t>
            </a:r>
            <a:r>
              <a:rPr lang="en-US" sz="1400" dirty="0">
                <a:cs typeface="Arial"/>
              </a:rPr>
              <a:t>plan</a:t>
            </a:r>
            <a:r>
              <a:rPr lang="en-US" sz="1400" spc="-15" dirty="0">
                <a:cs typeface="Arial"/>
              </a:rPr>
              <a:t> </a:t>
            </a:r>
            <a:r>
              <a:rPr lang="en-US" sz="1400" dirty="0">
                <a:cs typeface="Arial"/>
              </a:rPr>
              <a:t>for</a:t>
            </a:r>
            <a:r>
              <a:rPr lang="en-US" sz="1400" spc="-10" dirty="0">
                <a:cs typeface="Arial"/>
              </a:rPr>
              <a:t> </a:t>
            </a:r>
            <a:r>
              <a:rPr lang="en-US" sz="1400" dirty="0">
                <a:cs typeface="Arial"/>
              </a:rPr>
              <a:t>how</a:t>
            </a:r>
            <a:r>
              <a:rPr lang="en-US" sz="1400" spc="-10" dirty="0">
                <a:cs typeface="Arial"/>
              </a:rPr>
              <a:t> </a:t>
            </a:r>
            <a:r>
              <a:rPr lang="en-US" sz="1400" dirty="0">
                <a:cs typeface="Arial"/>
              </a:rPr>
              <a:t>to</a:t>
            </a:r>
            <a:r>
              <a:rPr lang="en-US" sz="1400" spc="-15" dirty="0">
                <a:cs typeface="Arial"/>
              </a:rPr>
              <a:t> </a:t>
            </a:r>
            <a:r>
              <a:rPr lang="en-US" sz="1400" dirty="0">
                <a:cs typeface="Arial"/>
              </a:rPr>
              <a:t>cover</a:t>
            </a:r>
            <a:r>
              <a:rPr lang="en-US" sz="1400" spc="-10" dirty="0">
                <a:cs typeface="Arial"/>
              </a:rPr>
              <a:t> </a:t>
            </a:r>
            <a:r>
              <a:rPr lang="en-US" sz="1400" spc="-25" dirty="0">
                <a:cs typeface="Arial"/>
              </a:rPr>
              <a:t>for </a:t>
            </a:r>
            <a:r>
              <a:rPr lang="en-US" sz="1400" spc="-10" dirty="0">
                <a:cs typeface="Arial"/>
              </a:rPr>
              <a:t>absences</a:t>
            </a:r>
            <a:endParaRPr lang="en-US" sz="1400" dirty="0">
              <a:cs typeface="Arial"/>
            </a:endParaRPr>
          </a:p>
          <a:p>
            <a:pPr>
              <a:spcBef>
                <a:spcPts val="0"/>
              </a:spcBef>
              <a:spcAft>
                <a:spcPts val="1200"/>
              </a:spcAft>
            </a:pPr>
            <a:endParaRPr lang="en-US" sz="1800" dirty="0"/>
          </a:p>
        </p:txBody>
      </p:sp>
    </p:spTree>
    <p:extLst>
      <p:ext uri="{BB962C8B-B14F-4D97-AF65-F5344CB8AC3E}">
        <p14:creationId xmlns:p14="http://schemas.microsoft.com/office/powerpoint/2010/main" val="128974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01A66-8B99-B989-522D-A2475B6E618F}"/>
              </a:ext>
            </a:extLst>
          </p:cNvPr>
          <p:cNvSpPr>
            <a:spLocks noGrp="1"/>
          </p:cNvSpPr>
          <p:nvPr>
            <p:ph type="title"/>
          </p:nvPr>
        </p:nvSpPr>
        <p:spPr/>
        <p:txBody>
          <a:bodyPr/>
          <a:lstStyle/>
          <a:p>
            <a:r>
              <a:rPr lang="en-US" dirty="0"/>
              <a:t>Essentials of all SCD Centers</a:t>
            </a:r>
          </a:p>
        </p:txBody>
      </p:sp>
      <p:sp>
        <p:nvSpPr>
          <p:cNvPr id="3" name="Content Placeholder 2">
            <a:extLst>
              <a:ext uri="{FF2B5EF4-FFF2-40B4-BE49-F238E27FC236}">
                <a16:creationId xmlns:a16="http://schemas.microsoft.com/office/drawing/2014/main" id="{D488FC79-C62F-E155-7F11-CA4E08E99979}"/>
              </a:ext>
            </a:extLst>
          </p:cNvPr>
          <p:cNvSpPr>
            <a:spLocks noGrp="1"/>
          </p:cNvSpPr>
          <p:nvPr>
            <p:ph idx="1"/>
          </p:nvPr>
        </p:nvSpPr>
        <p:spPr/>
        <p:txBody>
          <a:bodyPr/>
          <a:lstStyle/>
          <a:p>
            <a:pPr marL="184150" indent="-171450">
              <a:spcBef>
                <a:spcPts val="0"/>
              </a:spcBef>
              <a:buChar char="•"/>
              <a:tabLst>
                <a:tab pos="184150" algn="l"/>
              </a:tabLst>
            </a:pPr>
            <a:r>
              <a:rPr lang="en-US" spc="-25" dirty="0">
                <a:cs typeface="Arial"/>
              </a:rPr>
              <a:t>Takes</a:t>
            </a:r>
            <a:r>
              <a:rPr lang="en-US" spc="-60" dirty="0">
                <a:cs typeface="Arial"/>
              </a:rPr>
              <a:t> </a:t>
            </a:r>
            <a:r>
              <a:rPr lang="en-US" dirty="0">
                <a:cs typeface="Arial"/>
              </a:rPr>
              <a:t>a</a:t>
            </a:r>
            <a:r>
              <a:rPr lang="en-US" spc="-90" dirty="0">
                <a:cs typeface="Arial"/>
              </a:rPr>
              <a:t> </a:t>
            </a:r>
            <a:r>
              <a:rPr lang="en-US" spc="-20" dirty="0">
                <a:cs typeface="Arial"/>
              </a:rPr>
              <a:t>TEAM</a:t>
            </a:r>
            <a:endParaRPr lang="en-US" dirty="0">
              <a:cs typeface="Arial"/>
            </a:endParaRPr>
          </a:p>
          <a:p>
            <a:pPr marL="697865" lvl="1" indent="-342900">
              <a:spcBef>
                <a:spcPts val="0"/>
              </a:spcBef>
              <a:buFont typeface="Calibri" panose="020F0502020204030204" pitchFamily="34" charset="0"/>
              <a:buChar char="—"/>
              <a:tabLst>
                <a:tab pos="527050" algn="l"/>
              </a:tabLst>
            </a:pPr>
            <a:r>
              <a:rPr lang="en-US" dirty="0">
                <a:cs typeface="Arial"/>
              </a:rPr>
              <a:t>One</a:t>
            </a:r>
            <a:r>
              <a:rPr lang="en-US" spc="-15" dirty="0">
                <a:cs typeface="Arial"/>
              </a:rPr>
              <a:t> </a:t>
            </a:r>
            <a:r>
              <a:rPr lang="en-US" dirty="0">
                <a:cs typeface="Arial"/>
              </a:rPr>
              <a:t>or</a:t>
            </a:r>
            <a:r>
              <a:rPr lang="en-US" spc="-5" dirty="0">
                <a:cs typeface="Arial"/>
              </a:rPr>
              <a:t> </a:t>
            </a:r>
            <a:r>
              <a:rPr lang="en-US" dirty="0">
                <a:cs typeface="Arial"/>
              </a:rPr>
              <a:t>more</a:t>
            </a:r>
            <a:r>
              <a:rPr lang="en-US" spc="-15" dirty="0">
                <a:cs typeface="Arial"/>
              </a:rPr>
              <a:t> </a:t>
            </a:r>
            <a:r>
              <a:rPr lang="en-US" dirty="0">
                <a:cs typeface="Arial"/>
              </a:rPr>
              <a:t>social</a:t>
            </a:r>
            <a:r>
              <a:rPr lang="en-US" spc="-5" dirty="0">
                <a:cs typeface="Arial"/>
              </a:rPr>
              <a:t> </a:t>
            </a:r>
            <a:r>
              <a:rPr lang="en-US" spc="-10" dirty="0">
                <a:cs typeface="Arial"/>
              </a:rPr>
              <a:t>workers</a:t>
            </a:r>
            <a:endParaRPr lang="en-US" dirty="0">
              <a:cs typeface="Arial"/>
            </a:endParaRPr>
          </a:p>
          <a:p>
            <a:pPr marL="697865" marR="5080" lvl="1" indent="-342900">
              <a:spcBef>
                <a:spcPts val="0"/>
              </a:spcBef>
              <a:buFont typeface="Calibri" panose="020F0502020204030204" pitchFamily="34" charset="0"/>
              <a:buChar char="—"/>
              <a:tabLst>
                <a:tab pos="527050" algn="l"/>
              </a:tabLst>
            </a:pPr>
            <a:r>
              <a:rPr lang="en-US" dirty="0">
                <a:cs typeface="Arial"/>
              </a:rPr>
              <a:t>A</a:t>
            </a:r>
            <a:r>
              <a:rPr lang="en-US" spc="-130" dirty="0">
                <a:cs typeface="Arial"/>
              </a:rPr>
              <a:t> </a:t>
            </a:r>
            <a:r>
              <a:rPr lang="en-US" dirty="0">
                <a:cs typeface="Arial"/>
              </a:rPr>
              <a:t>patient</a:t>
            </a:r>
            <a:r>
              <a:rPr lang="en-US" spc="-25" dirty="0">
                <a:cs typeface="Arial"/>
              </a:rPr>
              <a:t> </a:t>
            </a:r>
            <a:r>
              <a:rPr lang="en-US" dirty="0">
                <a:cs typeface="Arial"/>
              </a:rPr>
              <a:t>coordinator</a:t>
            </a:r>
            <a:r>
              <a:rPr lang="en-US" spc="-15" dirty="0">
                <a:cs typeface="Arial"/>
              </a:rPr>
              <a:t> </a:t>
            </a:r>
            <a:r>
              <a:rPr lang="en-US" dirty="0">
                <a:cs typeface="Arial"/>
              </a:rPr>
              <a:t>(sometimes</a:t>
            </a:r>
            <a:r>
              <a:rPr lang="en-US" spc="-20" dirty="0">
                <a:cs typeface="Arial"/>
              </a:rPr>
              <a:t> </a:t>
            </a:r>
            <a:r>
              <a:rPr lang="en-US" dirty="0">
                <a:cs typeface="Arial"/>
              </a:rPr>
              <a:t>called</a:t>
            </a:r>
            <a:r>
              <a:rPr lang="en-US" spc="-25" dirty="0">
                <a:cs typeface="Arial"/>
              </a:rPr>
              <a:t> </a:t>
            </a:r>
            <a:r>
              <a:rPr lang="en-US" dirty="0">
                <a:cs typeface="Arial"/>
              </a:rPr>
              <a:t>a</a:t>
            </a:r>
            <a:r>
              <a:rPr lang="en-US" spc="-20" dirty="0">
                <a:cs typeface="Arial"/>
              </a:rPr>
              <a:t> </a:t>
            </a:r>
            <a:r>
              <a:rPr lang="en-US" dirty="0">
                <a:cs typeface="Arial"/>
              </a:rPr>
              <a:t>patient</a:t>
            </a:r>
            <a:r>
              <a:rPr lang="en-US" spc="-25" dirty="0">
                <a:cs typeface="Arial"/>
              </a:rPr>
              <a:t> </a:t>
            </a:r>
            <a:r>
              <a:rPr lang="en-US" dirty="0">
                <a:cs typeface="Arial"/>
              </a:rPr>
              <a:t>navigator</a:t>
            </a:r>
            <a:r>
              <a:rPr lang="en-US" spc="-15" dirty="0">
                <a:cs typeface="Arial"/>
              </a:rPr>
              <a:t> </a:t>
            </a:r>
            <a:r>
              <a:rPr lang="en-US" dirty="0">
                <a:cs typeface="Arial"/>
              </a:rPr>
              <a:t>or</a:t>
            </a:r>
            <a:r>
              <a:rPr lang="en-US" spc="-15" dirty="0">
                <a:cs typeface="Arial"/>
              </a:rPr>
              <a:t> </a:t>
            </a:r>
            <a:r>
              <a:rPr lang="en-US" spc="-20" dirty="0">
                <a:cs typeface="Arial"/>
              </a:rPr>
              <a:t>case </a:t>
            </a:r>
            <a:r>
              <a:rPr lang="en-US" spc="-10" dirty="0">
                <a:cs typeface="Arial"/>
              </a:rPr>
              <a:t>manager)</a:t>
            </a:r>
            <a:endParaRPr lang="en-US" dirty="0">
              <a:cs typeface="Arial"/>
            </a:endParaRPr>
          </a:p>
          <a:p>
            <a:pPr marL="697865" lvl="1" indent="-342900">
              <a:spcBef>
                <a:spcPts val="0"/>
              </a:spcBef>
              <a:buFont typeface="Calibri" panose="020F0502020204030204" pitchFamily="34" charset="0"/>
              <a:buChar char="—"/>
              <a:tabLst>
                <a:tab pos="527050" algn="l"/>
              </a:tabLst>
            </a:pPr>
            <a:r>
              <a:rPr lang="en-US" dirty="0">
                <a:cs typeface="Arial"/>
              </a:rPr>
              <a:t>Dedicated</a:t>
            </a:r>
            <a:r>
              <a:rPr lang="en-US" spc="-25" dirty="0">
                <a:cs typeface="Arial"/>
              </a:rPr>
              <a:t> </a:t>
            </a:r>
            <a:r>
              <a:rPr lang="en-US" dirty="0">
                <a:cs typeface="Arial"/>
              </a:rPr>
              <a:t>nursing</a:t>
            </a:r>
            <a:r>
              <a:rPr lang="en-US" spc="-25" dirty="0">
                <a:cs typeface="Arial"/>
              </a:rPr>
              <a:t> </a:t>
            </a:r>
            <a:r>
              <a:rPr lang="en-US" spc="-20" dirty="0">
                <a:cs typeface="Arial"/>
              </a:rPr>
              <a:t>staff</a:t>
            </a:r>
            <a:endParaRPr lang="en-US" dirty="0">
              <a:cs typeface="Arial"/>
            </a:endParaRPr>
          </a:p>
          <a:p>
            <a:pPr marL="697865" lvl="1" indent="-342900">
              <a:spcBef>
                <a:spcPts val="0"/>
              </a:spcBef>
              <a:buFont typeface="Calibri" panose="020F0502020204030204" pitchFamily="34" charset="0"/>
              <a:buChar char="—"/>
              <a:tabLst>
                <a:tab pos="527050" algn="l"/>
              </a:tabLst>
            </a:pPr>
            <a:r>
              <a:rPr lang="en-US" dirty="0">
                <a:cs typeface="Arial"/>
              </a:rPr>
              <a:t>Ability</a:t>
            </a:r>
            <a:r>
              <a:rPr lang="en-US" spc="-35" dirty="0">
                <a:cs typeface="Arial"/>
              </a:rPr>
              <a:t> </a:t>
            </a:r>
            <a:r>
              <a:rPr lang="en-US" dirty="0">
                <a:cs typeface="Arial"/>
              </a:rPr>
              <a:t>to</a:t>
            </a:r>
            <a:r>
              <a:rPr lang="en-US" spc="-20" dirty="0">
                <a:cs typeface="Arial"/>
              </a:rPr>
              <a:t> </a:t>
            </a:r>
            <a:r>
              <a:rPr lang="en-US" dirty="0">
                <a:cs typeface="Arial"/>
              </a:rPr>
              <a:t>offer</a:t>
            </a:r>
            <a:r>
              <a:rPr lang="en-US" spc="-20" dirty="0">
                <a:cs typeface="Arial"/>
              </a:rPr>
              <a:t> </a:t>
            </a:r>
            <a:r>
              <a:rPr lang="en-US" dirty="0">
                <a:cs typeface="Arial"/>
              </a:rPr>
              <a:t>acute</a:t>
            </a:r>
            <a:r>
              <a:rPr lang="en-US" spc="-20" dirty="0">
                <a:cs typeface="Arial"/>
              </a:rPr>
              <a:t> </a:t>
            </a:r>
            <a:r>
              <a:rPr lang="en-US" dirty="0">
                <a:cs typeface="Arial"/>
              </a:rPr>
              <a:t>and</a:t>
            </a:r>
            <a:r>
              <a:rPr lang="en-US" spc="-25" dirty="0">
                <a:cs typeface="Arial"/>
              </a:rPr>
              <a:t> </a:t>
            </a:r>
            <a:r>
              <a:rPr lang="en-US" dirty="0">
                <a:cs typeface="Arial"/>
              </a:rPr>
              <a:t>chronic</a:t>
            </a:r>
            <a:r>
              <a:rPr lang="en-US" spc="-20" dirty="0">
                <a:cs typeface="Arial"/>
              </a:rPr>
              <a:t> </a:t>
            </a:r>
            <a:r>
              <a:rPr lang="en-US" dirty="0">
                <a:cs typeface="Arial"/>
              </a:rPr>
              <a:t>pain</a:t>
            </a:r>
            <a:r>
              <a:rPr lang="en-US" spc="-20" dirty="0">
                <a:cs typeface="Arial"/>
              </a:rPr>
              <a:t> </a:t>
            </a:r>
            <a:r>
              <a:rPr lang="en-US" spc="-10" dirty="0">
                <a:cs typeface="Arial"/>
              </a:rPr>
              <a:t>management</a:t>
            </a:r>
            <a:endParaRPr lang="en-US" dirty="0">
              <a:cs typeface="Arial"/>
            </a:endParaRPr>
          </a:p>
          <a:p>
            <a:pPr marL="697865" lvl="1" indent="-342900">
              <a:spcBef>
                <a:spcPts val="0"/>
              </a:spcBef>
              <a:buFont typeface="Calibri" panose="020F0502020204030204" pitchFamily="34" charset="0"/>
              <a:buChar char="—"/>
              <a:tabLst>
                <a:tab pos="527050" algn="l"/>
              </a:tabLst>
            </a:pPr>
            <a:r>
              <a:rPr lang="en-US" dirty="0">
                <a:cs typeface="Arial"/>
              </a:rPr>
              <a:t>Transfusion</a:t>
            </a:r>
            <a:r>
              <a:rPr lang="en-US" spc="-65" dirty="0">
                <a:cs typeface="Arial"/>
              </a:rPr>
              <a:t> </a:t>
            </a:r>
            <a:r>
              <a:rPr lang="en-US" dirty="0">
                <a:cs typeface="Arial"/>
              </a:rPr>
              <a:t>(including</a:t>
            </a:r>
            <a:r>
              <a:rPr lang="en-US" spc="-60" dirty="0">
                <a:cs typeface="Arial"/>
              </a:rPr>
              <a:t> </a:t>
            </a:r>
            <a:r>
              <a:rPr lang="en-US" spc="-10" dirty="0">
                <a:cs typeface="Arial"/>
              </a:rPr>
              <a:t>apheresis)</a:t>
            </a:r>
            <a:endParaRPr lang="en-US" dirty="0">
              <a:cs typeface="Arial"/>
            </a:endParaRPr>
          </a:p>
          <a:p>
            <a:pPr marL="697865" lvl="1" indent="-342900">
              <a:spcBef>
                <a:spcPts val="0"/>
              </a:spcBef>
              <a:buFont typeface="Calibri" panose="020F0502020204030204" pitchFamily="34" charset="0"/>
              <a:buChar char="—"/>
              <a:tabLst>
                <a:tab pos="527050" algn="l"/>
              </a:tabLst>
            </a:pPr>
            <a:r>
              <a:rPr lang="en-US" dirty="0">
                <a:cs typeface="Arial"/>
              </a:rPr>
              <a:t>Timely</a:t>
            </a:r>
            <a:r>
              <a:rPr lang="en-US" spc="-45" dirty="0">
                <a:cs typeface="Arial"/>
              </a:rPr>
              <a:t> </a:t>
            </a:r>
            <a:r>
              <a:rPr lang="en-US" dirty="0">
                <a:cs typeface="Arial"/>
              </a:rPr>
              <a:t>access</a:t>
            </a:r>
            <a:r>
              <a:rPr lang="en-US" spc="-30" dirty="0">
                <a:cs typeface="Arial"/>
              </a:rPr>
              <a:t> </a:t>
            </a:r>
            <a:r>
              <a:rPr lang="en-US" dirty="0">
                <a:cs typeface="Arial"/>
              </a:rPr>
              <a:t>to</a:t>
            </a:r>
            <a:r>
              <a:rPr lang="en-US" spc="-30" dirty="0">
                <a:cs typeface="Arial"/>
              </a:rPr>
              <a:t> </a:t>
            </a:r>
            <a:r>
              <a:rPr lang="en-US" dirty="0">
                <a:cs typeface="Arial"/>
              </a:rPr>
              <a:t>specialist</a:t>
            </a:r>
            <a:r>
              <a:rPr lang="en-US" spc="-30" dirty="0">
                <a:cs typeface="Arial"/>
              </a:rPr>
              <a:t> </a:t>
            </a:r>
            <a:r>
              <a:rPr lang="en-US" spc="-10" dirty="0">
                <a:cs typeface="Arial"/>
              </a:rPr>
              <a:t>services</a:t>
            </a:r>
            <a:endParaRPr lang="en-US" dirty="0">
              <a:cs typeface="Arial"/>
            </a:endParaRPr>
          </a:p>
          <a:p>
            <a:pPr>
              <a:spcBef>
                <a:spcPts val="0"/>
              </a:spcBef>
            </a:pPr>
            <a:endParaRPr lang="en-US" sz="1800" dirty="0"/>
          </a:p>
        </p:txBody>
      </p:sp>
    </p:spTree>
    <p:extLst>
      <p:ext uri="{BB962C8B-B14F-4D97-AF65-F5344CB8AC3E}">
        <p14:creationId xmlns:p14="http://schemas.microsoft.com/office/powerpoint/2010/main" val="28147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99D6-C561-7726-B156-32AB7D63A676}"/>
              </a:ext>
            </a:extLst>
          </p:cNvPr>
          <p:cNvSpPr>
            <a:spLocks noGrp="1"/>
          </p:cNvSpPr>
          <p:nvPr>
            <p:ph type="title"/>
          </p:nvPr>
        </p:nvSpPr>
        <p:spPr>
          <a:xfrm>
            <a:off x="685800" y="1260245"/>
            <a:ext cx="7772400" cy="1021556"/>
          </a:xfrm>
        </p:spPr>
        <p:txBody>
          <a:bodyPr/>
          <a:lstStyle/>
          <a:p>
            <a:r>
              <a:rPr lang="en-US" dirty="0"/>
              <a:t>Adult sickle cell center requirements</a:t>
            </a:r>
          </a:p>
        </p:txBody>
      </p:sp>
    </p:spTree>
    <p:extLst>
      <p:ext uri="{BB962C8B-B14F-4D97-AF65-F5344CB8AC3E}">
        <p14:creationId xmlns:p14="http://schemas.microsoft.com/office/powerpoint/2010/main" val="588127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2194-6DA6-3161-211A-A92C428C50DC}"/>
              </a:ext>
            </a:extLst>
          </p:cNvPr>
          <p:cNvSpPr>
            <a:spLocks noGrp="1"/>
          </p:cNvSpPr>
          <p:nvPr>
            <p:ph type="title"/>
          </p:nvPr>
        </p:nvSpPr>
        <p:spPr/>
        <p:txBody>
          <a:bodyPr/>
          <a:lstStyle/>
          <a:p>
            <a:r>
              <a:rPr lang="en-US" dirty="0"/>
              <a:t>What is required to be recognized as an adult SCD center by NASCC?</a:t>
            </a:r>
          </a:p>
        </p:txBody>
      </p:sp>
      <p:sp>
        <p:nvSpPr>
          <p:cNvPr id="3" name="Content Placeholder 2">
            <a:extLst>
              <a:ext uri="{FF2B5EF4-FFF2-40B4-BE49-F238E27FC236}">
                <a16:creationId xmlns:a16="http://schemas.microsoft.com/office/drawing/2014/main" id="{1E227AEC-AD2F-11F8-FBA4-CFAA80497CF8}"/>
              </a:ext>
            </a:extLst>
          </p:cNvPr>
          <p:cNvSpPr>
            <a:spLocks noGrp="1"/>
          </p:cNvSpPr>
          <p:nvPr>
            <p:ph idx="1"/>
          </p:nvPr>
        </p:nvSpPr>
        <p:spPr>
          <a:xfrm>
            <a:off x="457200" y="1547409"/>
            <a:ext cx="8229600" cy="3710927"/>
          </a:xfrm>
        </p:spPr>
        <p:txBody>
          <a:bodyPr/>
          <a:lstStyle/>
          <a:p>
            <a:pPr marL="0" indent="0">
              <a:buNone/>
            </a:pPr>
            <a:r>
              <a:rPr lang="en-US" sz="2000" b="1" dirty="0">
                <a:effectLst/>
              </a:rPr>
              <a:t>Essential personnel requirements of an adult SCD Center:</a:t>
            </a:r>
          </a:p>
          <a:p>
            <a:pPr marL="685800" lvl="1">
              <a:buFont typeface="Arial" panose="020B0604020202020204" pitchFamily="34" charset="0"/>
              <a:buChar char="•"/>
            </a:pPr>
            <a:r>
              <a:rPr lang="en-US" dirty="0">
                <a:effectLst/>
              </a:rPr>
              <a:t>Sickle Cell Specialist (physician)</a:t>
            </a:r>
          </a:p>
          <a:p>
            <a:pPr marL="685800" lvl="1">
              <a:buFont typeface="Arial" panose="020B0604020202020204" pitchFamily="34" charset="0"/>
              <a:buChar char="•"/>
            </a:pPr>
            <a:r>
              <a:rPr lang="en-US" dirty="0">
                <a:effectLst/>
              </a:rPr>
              <a:t>Case manager/Patient navigator</a:t>
            </a:r>
          </a:p>
          <a:p>
            <a:pPr marL="685800" lvl="1">
              <a:buFont typeface="Arial" panose="020B0604020202020204" pitchFamily="34" charset="0"/>
              <a:buChar char="•"/>
            </a:pPr>
            <a:r>
              <a:rPr lang="en-US" dirty="0">
                <a:effectLst/>
              </a:rPr>
              <a:t>Social worker</a:t>
            </a:r>
          </a:p>
          <a:p>
            <a:pPr marL="685800" lvl="1">
              <a:buFont typeface="Arial" panose="020B0604020202020204" pitchFamily="34" charset="0"/>
              <a:buChar char="•"/>
            </a:pPr>
            <a:r>
              <a:rPr lang="en-US" dirty="0">
                <a:effectLst/>
              </a:rPr>
              <a:t>Educated nursing staff (in SCD)</a:t>
            </a:r>
          </a:p>
          <a:p>
            <a:pPr marL="685800" lvl="1">
              <a:buFont typeface="Arial" panose="020B0604020202020204" pitchFamily="34" charset="0"/>
              <a:buChar char="•"/>
            </a:pPr>
            <a:r>
              <a:rPr lang="en-US" dirty="0">
                <a:effectLst/>
              </a:rPr>
              <a:t>Advanced practice providers (size dependent)</a:t>
            </a:r>
          </a:p>
          <a:p>
            <a:pPr marL="685800" lvl="1">
              <a:buFont typeface="Arial" panose="020B0604020202020204" pitchFamily="34" charset="0"/>
              <a:buChar char="•"/>
            </a:pPr>
            <a:r>
              <a:rPr lang="en-US" dirty="0"/>
              <a:t>Access to </a:t>
            </a:r>
            <a:r>
              <a:rPr lang="en-US" dirty="0">
                <a:effectLst/>
              </a:rPr>
              <a:t>transfusion medicine</a:t>
            </a:r>
          </a:p>
          <a:p>
            <a:endParaRPr lang="en-US" dirty="0"/>
          </a:p>
          <a:p>
            <a:endParaRPr lang="en-US" dirty="0"/>
          </a:p>
        </p:txBody>
      </p:sp>
      <p:pic>
        <p:nvPicPr>
          <p:cNvPr id="4" name="object 4">
            <a:extLst>
              <a:ext uri="{FF2B5EF4-FFF2-40B4-BE49-F238E27FC236}">
                <a16:creationId xmlns:a16="http://schemas.microsoft.com/office/drawing/2014/main" id="{0C1D7B97-5EAA-21B4-C684-5EAE94633906}"/>
              </a:ext>
            </a:extLst>
          </p:cNvPr>
          <p:cNvPicPr/>
          <p:nvPr/>
        </p:nvPicPr>
        <p:blipFill rotWithShape="1">
          <a:blip r:embed="rId2" cstate="print"/>
          <a:srcRect l="21048" t="21731" r="20830" b="16809"/>
          <a:stretch/>
        </p:blipFill>
        <p:spPr>
          <a:xfrm>
            <a:off x="7863840" y="3402873"/>
            <a:ext cx="1129937" cy="1254035"/>
          </a:xfrm>
          <a:prstGeom prst="rect">
            <a:avLst/>
          </a:prstGeom>
        </p:spPr>
      </p:pic>
    </p:spTree>
    <p:extLst>
      <p:ext uri="{BB962C8B-B14F-4D97-AF65-F5344CB8AC3E}">
        <p14:creationId xmlns:p14="http://schemas.microsoft.com/office/powerpoint/2010/main" val="114329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F643-E6FC-EF7A-4356-9A520E971B40}"/>
              </a:ext>
            </a:extLst>
          </p:cNvPr>
          <p:cNvSpPr>
            <a:spLocks noGrp="1"/>
          </p:cNvSpPr>
          <p:nvPr>
            <p:ph type="title"/>
          </p:nvPr>
        </p:nvSpPr>
        <p:spPr/>
        <p:txBody>
          <a:bodyPr/>
          <a:lstStyle/>
          <a:p>
            <a:r>
              <a:rPr lang="en-US" dirty="0"/>
              <a:t>What is required to be recognized as an adult SCD center by NASCC?</a:t>
            </a:r>
          </a:p>
        </p:txBody>
      </p:sp>
      <p:sp>
        <p:nvSpPr>
          <p:cNvPr id="3" name="Content Placeholder 2">
            <a:extLst>
              <a:ext uri="{FF2B5EF4-FFF2-40B4-BE49-F238E27FC236}">
                <a16:creationId xmlns:a16="http://schemas.microsoft.com/office/drawing/2014/main" id="{4C2A5FCD-391D-BDD0-5F61-D66D811F3EE6}"/>
              </a:ext>
            </a:extLst>
          </p:cNvPr>
          <p:cNvSpPr>
            <a:spLocks noGrp="1"/>
          </p:cNvSpPr>
          <p:nvPr>
            <p:ph idx="1"/>
          </p:nvPr>
        </p:nvSpPr>
        <p:spPr>
          <a:xfrm>
            <a:off x="463731" y="1621051"/>
            <a:ext cx="8229600" cy="3710927"/>
          </a:xfrm>
        </p:spPr>
        <p:txBody>
          <a:bodyPr/>
          <a:lstStyle/>
          <a:p>
            <a:pPr marL="0" indent="0">
              <a:buNone/>
            </a:pPr>
            <a:r>
              <a:rPr lang="en-US" sz="2000" b="1" dirty="0">
                <a:effectLst/>
              </a:rPr>
              <a:t>Essential protocols and treatments for an adult SCD center:</a:t>
            </a:r>
          </a:p>
          <a:p>
            <a:pPr marL="625475" lvl="1">
              <a:buFont typeface="Arial" panose="020B0604020202020204" pitchFamily="34" charset="0"/>
              <a:buChar char="•"/>
            </a:pPr>
            <a:r>
              <a:rPr lang="en-US" dirty="0">
                <a:effectLst/>
              </a:rPr>
              <a:t>Written procedures for acute/chronic management</a:t>
            </a:r>
          </a:p>
          <a:p>
            <a:pPr marL="625475" lvl="1">
              <a:buFont typeface="Arial" panose="020B0604020202020204" pitchFamily="34" charset="0"/>
              <a:buChar char="•"/>
            </a:pPr>
            <a:r>
              <a:rPr lang="en-US" dirty="0">
                <a:effectLst/>
              </a:rPr>
              <a:t>Written procedures of pain management</a:t>
            </a:r>
          </a:p>
          <a:p>
            <a:pPr marL="625475" lvl="1">
              <a:buFont typeface="Arial" panose="020B0604020202020204" pitchFamily="34" charset="0"/>
              <a:buChar char="•"/>
            </a:pPr>
            <a:r>
              <a:rPr lang="en-US" dirty="0" err="1">
                <a:effectLst/>
              </a:rPr>
              <a:t>Erythrocytopheresis</a:t>
            </a:r>
            <a:r>
              <a:rPr lang="en-US" dirty="0">
                <a:effectLst/>
              </a:rPr>
              <a:t> for acute treatment</a:t>
            </a:r>
          </a:p>
          <a:p>
            <a:pPr marL="625475" lvl="1">
              <a:buFont typeface="Arial" panose="020B0604020202020204" pitchFamily="34" charset="0"/>
              <a:buChar char="•"/>
            </a:pPr>
            <a:r>
              <a:rPr lang="en-US" dirty="0" err="1">
                <a:effectLst/>
              </a:rPr>
              <a:t>Erythrocytopheresis</a:t>
            </a:r>
            <a:r>
              <a:rPr lang="en-US" dirty="0">
                <a:effectLst/>
              </a:rPr>
              <a:t> for chronic treatment</a:t>
            </a:r>
          </a:p>
          <a:p>
            <a:pPr marL="625475" lvl="1">
              <a:buFont typeface="Arial" panose="020B0604020202020204" pitchFamily="34" charset="0"/>
              <a:buChar char="•"/>
            </a:pPr>
            <a:r>
              <a:rPr lang="en-US" dirty="0">
                <a:effectLst/>
              </a:rPr>
              <a:t>Timely access to specialist services including family planning</a:t>
            </a:r>
          </a:p>
          <a:p>
            <a:pPr marL="625475" lvl="1">
              <a:buFont typeface="Arial" panose="020B0604020202020204" pitchFamily="34" charset="0"/>
              <a:buChar char="•"/>
            </a:pPr>
            <a:r>
              <a:rPr lang="en-US" dirty="0">
                <a:effectLst/>
              </a:rPr>
              <a:t>Plan for mental health if there is not a dedicated provider</a:t>
            </a:r>
          </a:p>
          <a:p>
            <a:pPr marL="625475" lvl="1">
              <a:buFont typeface="Arial" panose="020B0604020202020204" pitchFamily="34" charset="0"/>
              <a:buChar char="•"/>
            </a:pPr>
            <a:r>
              <a:rPr lang="en-US" dirty="0">
                <a:effectLst/>
              </a:rPr>
              <a:t>Access to all approved SCD-modifying therapies</a:t>
            </a:r>
          </a:p>
          <a:p>
            <a:endParaRPr lang="en-US" dirty="0"/>
          </a:p>
          <a:p>
            <a:endParaRPr lang="en-US" dirty="0"/>
          </a:p>
        </p:txBody>
      </p:sp>
      <p:pic>
        <p:nvPicPr>
          <p:cNvPr id="4" name="object 4">
            <a:extLst>
              <a:ext uri="{FF2B5EF4-FFF2-40B4-BE49-F238E27FC236}">
                <a16:creationId xmlns:a16="http://schemas.microsoft.com/office/drawing/2014/main" id="{C775D6F5-BAC8-B659-391D-9C7CE1A450CD}"/>
              </a:ext>
            </a:extLst>
          </p:cNvPr>
          <p:cNvPicPr/>
          <p:nvPr/>
        </p:nvPicPr>
        <p:blipFill rotWithShape="1">
          <a:blip r:embed="rId2" cstate="print"/>
          <a:srcRect l="21048" t="21731" r="20830" b="16809"/>
          <a:stretch/>
        </p:blipFill>
        <p:spPr>
          <a:xfrm>
            <a:off x="7863840" y="3402873"/>
            <a:ext cx="1129937" cy="1254035"/>
          </a:xfrm>
          <a:prstGeom prst="rect">
            <a:avLst/>
          </a:prstGeom>
        </p:spPr>
      </p:pic>
    </p:spTree>
    <p:extLst>
      <p:ext uri="{BB962C8B-B14F-4D97-AF65-F5344CB8AC3E}">
        <p14:creationId xmlns:p14="http://schemas.microsoft.com/office/powerpoint/2010/main" val="17601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C44AA-B727-96CA-913F-B9A0BFCB0721}"/>
              </a:ext>
            </a:extLst>
          </p:cNvPr>
          <p:cNvSpPr>
            <a:spLocks noGrp="1"/>
          </p:cNvSpPr>
          <p:nvPr>
            <p:ph type="title"/>
          </p:nvPr>
        </p:nvSpPr>
        <p:spPr/>
        <p:txBody>
          <a:bodyPr/>
          <a:lstStyle/>
          <a:p>
            <a:r>
              <a:rPr lang="en-US" dirty="0"/>
              <a:t>What is optimal to be recognized as an adult SCD center by NASCC?</a:t>
            </a:r>
          </a:p>
        </p:txBody>
      </p:sp>
      <p:sp>
        <p:nvSpPr>
          <p:cNvPr id="3" name="Content Placeholder 2">
            <a:extLst>
              <a:ext uri="{FF2B5EF4-FFF2-40B4-BE49-F238E27FC236}">
                <a16:creationId xmlns:a16="http://schemas.microsoft.com/office/drawing/2014/main" id="{6FFD31CF-224A-C865-3F83-A7D6276D68F1}"/>
              </a:ext>
            </a:extLst>
          </p:cNvPr>
          <p:cNvSpPr>
            <a:spLocks noGrp="1"/>
          </p:cNvSpPr>
          <p:nvPr>
            <p:ph idx="1"/>
          </p:nvPr>
        </p:nvSpPr>
        <p:spPr>
          <a:xfrm>
            <a:off x="457200" y="1324366"/>
            <a:ext cx="8229600" cy="3710927"/>
          </a:xfrm>
        </p:spPr>
        <p:txBody>
          <a:bodyPr/>
          <a:lstStyle/>
          <a:p>
            <a:r>
              <a:rPr lang="en-US" i="1" dirty="0">
                <a:solidFill>
                  <a:srgbClr val="FFFFFF"/>
                </a:solidFill>
                <a:effectLst/>
              </a:rPr>
              <a:t>and</a:t>
            </a:r>
            <a:endParaRPr lang="en-US" dirty="0">
              <a:effectLst/>
            </a:endParaRPr>
          </a:p>
          <a:p>
            <a:pPr marL="0" indent="0">
              <a:buNone/>
            </a:pPr>
            <a:r>
              <a:rPr lang="en-US" sz="2000" b="1" dirty="0">
                <a:effectLst/>
              </a:rPr>
              <a:t>Optimal elements:</a:t>
            </a:r>
          </a:p>
          <a:p>
            <a:pPr marL="625475" lvl="1">
              <a:buFont typeface="Arial" panose="020B0604020202020204" pitchFamily="34" charset="0"/>
              <a:buChar char="•"/>
            </a:pPr>
            <a:r>
              <a:rPr lang="en-US" dirty="0">
                <a:effectLst/>
              </a:rPr>
              <a:t>Lead nurse/clinic manager</a:t>
            </a:r>
          </a:p>
          <a:p>
            <a:pPr marL="625475" lvl="1">
              <a:buFont typeface="Arial" panose="020B0604020202020204" pitchFamily="34" charset="0"/>
              <a:buChar char="•"/>
            </a:pPr>
            <a:r>
              <a:rPr lang="en-US" dirty="0">
                <a:effectLst/>
              </a:rPr>
              <a:t>Infusion center/day hospital</a:t>
            </a:r>
          </a:p>
          <a:p>
            <a:pPr marL="625475" lvl="1">
              <a:buFont typeface="Arial" panose="020B0604020202020204" pitchFamily="34" charset="0"/>
              <a:buChar char="•"/>
            </a:pPr>
            <a:r>
              <a:rPr lang="en-US" dirty="0">
                <a:effectLst/>
              </a:rPr>
              <a:t>GYN/contraception access</a:t>
            </a:r>
          </a:p>
          <a:p>
            <a:pPr marL="625475" lvl="1">
              <a:buFont typeface="Arial" panose="020B0604020202020204" pitchFamily="34" charset="0"/>
              <a:buChar char="•"/>
            </a:pPr>
            <a:r>
              <a:rPr lang="en-US" dirty="0">
                <a:effectLst/>
              </a:rPr>
              <a:t>Transition plan and guidelines</a:t>
            </a:r>
          </a:p>
          <a:p>
            <a:pPr marL="625475" lvl="1">
              <a:buFont typeface="Arial" panose="020B0604020202020204" pitchFamily="34" charset="0"/>
              <a:buChar char="•"/>
            </a:pPr>
            <a:r>
              <a:rPr lang="en-US" dirty="0">
                <a:effectLst/>
              </a:rPr>
              <a:t>Mental health staff</a:t>
            </a:r>
          </a:p>
          <a:p>
            <a:endParaRPr lang="en-US" dirty="0"/>
          </a:p>
          <a:p>
            <a:endParaRPr lang="en-US" dirty="0"/>
          </a:p>
        </p:txBody>
      </p:sp>
      <p:pic>
        <p:nvPicPr>
          <p:cNvPr id="4" name="object 4">
            <a:extLst>
              <a:ext uri="{FF2B5EF4-FFF2-40B4-BE49-F238E27FC236}">
                <a16:creationId xmlns:a16="http://schemas.microsoft.com/office/drawing/2014/main" id="{9C9FB902-1D8A-3A43-D3D5-5FCEFB1652B1}"/>
              </a:ext>
            </a:extLst>
          </p:cNvPr>
          <p:cNvPicPr/>
          <p:nvPr/>
        </p:nvPicPr>
        <p:blipFill rotWithShape="1">
          <a:blip r:embed="rId2" cstate="print"/>
          <a:srcRect l="21048" t="21731" r="20830" b="16809"/>
          <a:stretch/>
        </p:blipFill>
        <p:spPr>
          <a:xfrm>
            <a:off x="7863840" y="3402873"/>
            <a:ext cx="1129937" cy="1254035"/>
          </a:xfrm>
          <a:prstGeom prst="rect">
            <a:avLst/>
          </a:prstGeom>
        </p:spPr>
      </p:pic>
    </p:spTree>
    <p:extLst>
      <p:ext uri="{BB962C8B-B14F-4D97-AF65-F5344CB8AC3E}">
        <p14:creationId xmlns:p14="http://schemas.microsoft.com/office/powerpoint/2010/main" val="1164667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93C9-8975-94AE-B890-94B867149D8C}"/>
              </a:ext>
            </a:extLst>
          </p:cNvPr>
          <p:cNvSpPr>
            <a:spLocks noGrp="1"/>
          </p:cNvSpPr>
          <p:nvPr>
            <p:ph type="title"/>
          </p:nvPr>
        </p:nvSpPr>
        <p:spPr>
          <a:xfrm>
            <a:off x="685800" y="1226994"/>
            <a:ext cx="7772400" cy="1021556"/>
          </a:xfrm>
        </p:spPr>
        <p:txBody>
          <a:bodyPr/>
          <a:lstStyle/>
          <a:p>
            <a:r>
              <a:rPr lang="en-US" dirty="0"/>
              <a:t>Pediatric sickle cell center requirements</a:t>
            </a:r>
          </a:p>
        </p:txBody>
      </p:sp>
    </p:spTree>
    <p:extLst>
      <p:ext uri="{BB962C8B-B14F-4D97-AF65-F5344CB8AC3E}">
        <p14:creationId xmlns:p14="http://schemas.microsoft.com/office/powerpoint/2010/main" val="1841979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366B-5EEA-A9D0-2741-29F9ED69A6B8}"/>
              </a:ext>
            </a:extLst>
          </p:cNvPr>
          <p:cNvSpPr>
            <a:spLocks noGrp="1"/>
          </p:cNvSpPr>
          <p:nvPr>
            <p:ph type="title"/>
          </p:nvPr>
        </p:nvSpPr>
        <p:spPr/>
        <p:txBody>
          <a:bodyPr/>
          <a:lstStyle/>
          <a:p>
            <a:r>
              <a:rPr lang="en-US" dirty="0"/>
              <a:t>What is required to be recognized as a pediatric SCD center by NASCC?</a:t>
            </a:r>
          </a:p>
        </p:txBody>
      </p:sp>
      <p:sp>
        <p:nvSpPr>
          <p:cNvPr id="3" name="Content Placeholder 2">
            <a:extLst>
              <a:ext uri="{FF2B5EF4-FFF2-40B4-BE49-F238E27FC236}">
                <a16:creationId xmlns:a16="http://schemas.microsoft.com/office/drawing/2014/main" id="{103DEFE0-64E3-EA99-E629-D2EF2948C673}"/>
              </a:ext>
            </a:extLst>
          </p:cNvPr>
          <p:cNvSpPr>
            <a:spLocks noGrp="1"/>
          </p:cNvSpPr>
          <p:nvPr>
            <p:ph idx="1"/>
          </p:nvPr>
        </p:nvSpPr>
        <p:spPr>
          <a:xfrm>
            <a:off x="463731" y="1699428"/>
            <a:ext cx="8229600" cy="3710927"/>
          </a:xfrm>
        </p:spPr>
        <p:txBody>
          <a:bodyPr/>
          <a:lstStyle/>
          <a:p>
            <a:pPr marL="0" indent="0">
              <a:buNone/>
            </a:pPr>
            <a:r>
              <a:rPr lang="en-US" sz="2000" b="1" dirty="0">
                <a:cs typeface="Arial" panose="020B0604020202020204" pitchFamily="34" charset="0"/>
              </a:rPr>
              <a:t>Essential personnel requirements for a Pediatric SCD Center:</a:t>
            </a:r>
          </a:p>
          <a:p>
            <a:pPr marL="625475" lvl="1">
              <a:buFont typeface="Arial" panose="020B0604020202020204" pitchFamily="34" charset="0"/>
              <a:buChar char="•"/>
            </a:pPr>
            <a:r>
              <a:rPr lang="en-US" dirty="0">
                <a:cs typeface="Arial" panose="020B0604020202020204" pitchFamily="34" charset="0"/>
              </a:rPr>
              <a:t>Sickle Cell Specialist (physician)</a:t>
            </a:r>
          </a:p>
          <a:p>
            <a:pPr marL="625475" lvl="1">
              <a:buFont typeface="Arial" panose="020B0604020202020204" pitchFamily="34" charset="0"/>
              <a:buChar char="•"/>
            </a:pPr>
            <a:r>
              <a:rPr lang="en-US" dirty="0">
                <a:cs typeface="Arial" panose="020B0604020202020204" pitchFamily="34" charset="0"/>
              </a:rPr>
              <a:t>Case manager/Patient navigator </a:t>
            </a:r>
          </a:p>
          <a:p>
            <a:pPr marL="625475" lvl="1">
              <a:buFont typeface="Arial" panose="020B0604020202020204" pitchFamily="34" charset="0"/>
              <a:buChar char="•"/>
            </a:pPr>
            <a:r>
              <a:rPr lang="en-US" dirty="0">
                <a:cs typeface="Arial" panose="020B0604020202020204" pitchFamily="34" charset="0"/>
              </a:rPr>
              <a:t>Social worker</a:t>
            </a:r>
          </a:p>
          <a:p>
            <a:pPr marL="625475" lvl="1">
              <a:buFont typeface="Arial" panose="020B0604020202020204" pitchFamily="34" charset="0"/>
              <a:buChar char="•"/>
            </a:pPr>
            <a:r>
              <a:rPr lang="en-US" b="1" dirty="0">
                <a:cs typeface="Arial" panose="020B0604020202020204" pitchFamily="34" charset="0"/>
              </a:rPr>
              <a:t>Pediatric Hematology team managing inpatient care</a:t>
            </a:r>
          </a:p>
          <a:p>
            <a:pPr marL="625475" lvl="1">
              <a:buFont typeface="Arial" panose="020B0604020202020204" pitchFamily="34" charset="0"/>
              <a:buChar char="•"/>
            </a:pPr>
            <a:r>
              <a:rPr lang="en-US" dirty="0">
                <a:cs typeface="Arial" panose="020B0604020202020204" pitchFamily="34" charset="0"/>
              </a:rPr>
              <a:t>Outpatient nursing staff with SCD expertise</a:t>
            </a:r>
          </a:p>
          <a:p>
            <a:endParaRPr lang="en-US" dirty="0"/>
          </a:p>
        </p:txBody>
      </p:sp>
      <p:pic>
        <p:nvPicPr>
          <p:cNvPr id="4" name="object 4">
            <a:extLst>
              <a:ext uri="{FF2B5EF4-FFF2-40B4-BE49-F238E27FC236}">
                <a16:creationId xmlns:a16="http://schemas.microsoft.com/office/drawing/2014/main" id="{541DEBAA-74C6-6D76-F2DB-929E8DC136E3}"/>
              </a:ext>
            </a:extLst>
          </p:cNvPr>
          <p:cNvPicPr/>
          <p:nvPr/>
        </p:nvPicPr>
        <p:blipFill rotWithShape="1">
          <a:blip r:embed="rId2" cstate="print"/>
          <a:srcRect l="21048" t="21731" r="20830" b="16809"/>
          <a:stretch/>
        </p:blipFill>
        <p:spPr>
          <a:xfrm>
            <a:off x="7863840" y="3402873"/>
            <a:ext cx="1129937" cy="1254035"/>
          </a:xfrm>
          <a:prstGeom prst="rect">
            <a:avLst/>
          </a:prstGeom>
        </p:spPr>
      </p:pic>
    </p:spTree>
    <p:extLst>
      <p:ext uri="{BB962C8B-B14F-4D97-AF65-F5344CB8AC3E}">
        <p14:creationId xmlns:p14="http://schemas.microsoft.com/office/powerpoint/2010/main" val="1807573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7C6A-DC51-2B02-4C0C-82D4CA30C7FD}"/>
              </a:ext>
            </a:extLst>
          </p:cNvPr>
          <p:cNvSpPr>
            <a:spLocks noGrp="1"/>
          </p:cNvSpPr>
          <p:nvPr>
            <p:ph type="title"/>
          </p:nvPr>
        </p:nvSpPr>
        <p:spPr/>
        <p:txBody>
          <a:bodyPr/>
          <a:lstStyle/>
          <a:p>
            <a:r>
              <a:rPr lang="en-US" dirty="0"/>
              <a:t>What is required to be recognized as a pediatric SCD center by NASCC?</a:t>
            </a:r>
          </a:p>
        </p:txBody>
      </p:sp>
      <p:sp>
        <p:nvSpPr>
          <p:cNvPr id="3" name="Content Placeholder 2">
            <a:extLst>
              <a:ext uri="{FF2B5EF4-FFF2-40B4-BE49-F238E27FC236}">
                <a16:creationId xmlns:a16="http://schemas.microsoft.com/office/drawing/2014/main" id="{894798CA-7BD2-445B-2EE3-97A60FE17F9C}"/>
              </a:ext>
            </a:extLst>
          </p:cNvPr>
          <p:cNvSpPr>
            <a:spLocks noGrp="1"/>
          </p:cNvSpPr>
          <p:nvPr>
            <p:ph idx="1"/>
          </p:nvPr>
        </p:nvSpPr>
        <p:spPr>
          <a:xfrm>
            <a:off x="457200" y="1440361"/>
            <a:ext cx="8229600" cy="3710927"/>
          </a:xfrm>
        </p:spPr>
        <p:txBody>
          <a:bodyPr/>
          <a:lstStyle/>
          <a:p>
            <a:pPr marL="0" indent="0">
              <a:buNone/>
            </a:pPr>
            <a:r>
              <a:rPr lang="en-US" sz="2000" b="1" dirty="0">
                <a:effectLst/>
              </a:rPr>
              <a:t>Essential protocols and treatments for Pediatric SCD centers:</a:t>
            </a:r>
          </a:p>
          <a:p>
            <a:pPr marL="625475" lvl="1">
              <a:buFont typeface="Arial" panose="020B0604020202020204" pitchFamily="34" charset="0"/>
              <a:buChar char="•"/>
            </a:pPr>
            <a:r>
              <a:rPr lang="en-US" b="1" dirty="0">
                <a:effectLst/>
              </a:rPr>
              <a:t>Written procedures for acute/chronic care</a:t>
            </a:r>
          </a:p>
          <a:p>
            <a:pPr marL="625475" lvl="1">
              <a:buFont typeface="Arial" panose="020B0604020202020204" pitchFamily="34" charset="0"/>
              <a:buChar char="•"/>
            </a:pPr>
            <a:r>
              <a:rPr lang="en-US" b="1" dirty="0">
                <a:effectLst/>
              </a:rPr>
              <a:t>Protocols for newborn screening follow-up</a:t>
            </a:r>
          </a:p>
          <a:p>
            <a:pPr marL="625475" lvl="1">
              <a:buFont typeface="Arial" panose="020B0604020202020204" pitchFamily="34" charset="0"/>
              <a:buChar char="•"/>
            </a:pPr>
            <a:r>
              <a:rPr lang="en-US" b="1" dirty="0">
                <a:effectLst/>
              </a:rPr>
              <a:t>Protocols for Emergency Department care</a:t>
            </a:r>
          </a:p>
          <a:p>
            <a:pPr marL="625475" lvl="1">
              <a:buFont typeface="Arial" panose="020B0604020202020204" pitchFamily="34" charset="0"/>
              <a:buChar char="•"/>
            </a:pPr>
            <a:r>
              <a:rPr lang="en-US" b="1" dirty="0">
                <a:effectLst/>
              </a:rPr>
              <a:t>Defined transition plan from pediatric to adult care</a:t>
            </a:r>
          </a:p>
          <a:p>
            <a:pPr marL="625475" lvl="1">
              <a:buFont typeface="Arial" panose="020B0604020202020204" pitchFamily="34" charset="0"/>
              <a:buChar char="•"/>
            </a:pPr>
            <a:r>
              <a:rPr lang="en-US" b="1" dirty="0">
                <a:effectLst/>
              </a:rPr>
              <a:t>Standardized order sets in EMR for pain admission</a:t>
            </a:r>
          </a:p>
          <a:p>
            <a:pPr marL="625475" lvl="1">
              <a:buFont typeface="Arial" panose="020B0604020202020204" pitchFamily="34" charset="0"/>
              <a:buChar char="•"/>
            </a:pPr>
            <a:r>
              <a:rPr lang="en-US" b="1" dirty="0">
                <a:effectLst/>
              </a:rPr>
              <a:t>Formal process for patient/family input</a:t>
            </a:r>
          </a:p>
          <a:p>
            <a:pPr marL="625475" lvl="1">
              <a:buFont typeface="Arial" panose="020B0604020202020204" pitchFamily="34" charset="0"/>
              <a:buChar char="•"/>
            </a:pPr>
            <a:r>
              <a:rPr lang="en-US" dirty="0" err="1">
                <a:effectLst/>
              </a:rPr>
              <a:t>Erythrocytopheresis</a:t>
            </a:r>
            <a:r>
              <a:rPr lang="en-US" dirty="0">
                <a:effectLst/>
              </a:rPr>
              <a:t> for acute and chronic treatments</a:t>
            </a:r>
          </a:p>
          <a:p>
            <a:endParaRPr lang="en-US" dirty="0"/>
          </a:p>
        </p:txBody>
      </p:sp>
      <p:pic>
        <p:nvPicPr>
          <p:cNvPr id="4" name="object 4">
            <a:extLst>
              <a:ext uri="{FF2B5EF4-FFF2-40B4-BE49-F238E27FC236}">
                <a16:creationId xmlns:a16="http://schemas.microsoft.com/office/drawing/2014/main" id="{152D5C6E-621E-0B59-73CE-0294B15491F2}"/>
              </a:ext>
            </a:extLst>
          </p:cNvPr>
          <p:cNvPicPr/>
          <p:nvPr/>
        </p:nvPicPr>
        <p:blipFill rotWithShape="1">
          <a:blip r:embed="rId2" cstate="print"/>
          <a:srcRect l="21048" t="21731" r="20830" b="16809"/>
          <a:stretch/>
        </p:blipFill>
        <p:spPr>
          <a:xfrm>
            <a:off x="7863840" y="3402873"/>
            <a:ext cx="1129937" cy="1254035"/>
          </a:xfrm>
          <a:prstGeom prst="rect">
            <a:avLst/>
          </a:prstGeom>
        </p:spPr>
      </p:pic>
    </p:spTree>
    <p:extLst>
      <p:ext uri="{BB962C8B-B14F-4D97-AF65-F5344CB8AC3E}">
        <p14:creationId xmlns:p14="http://schemas.microsoft.com/office/powerpoint/2010/main" val="4238181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CCE5-3AF4-60EE-BB10-436ADD1A309B}"/>
              </a:ext>
            </a:extLst>
          </p:cNvPr>
          <p:cNvSpPr>
            <a:spLocks noGrp="1"/>
          </p:cNvSpPr>
          <p:nvPr>
            <p:ph type="title"/>
          </p:nvPr>
        </p:nvSpPr>
        <p:spPr/>
        <p:txBody>
          <a:bodyPr/>
          <a:lstStyle/>
          <a:p>
            <a:r>
              <a:rPr lang="en-US" dirty="0"/>
              <a:t>What is required to be recognized as a pediatric SCD center by NASCC?</a:t>
            </a:r>
          </a:p>
        </p:txBody>
      </p:sp>
      <p:sp>
        <p:nvSpPr>
          <p:cNvPr id="3" name="Content Placeholder 2">
            <a:extLst>
              <a:ext uri="{FF2B5EF4-FFF2-40B4-BE49-F238E27FC236}">
                <a16:creationId xmlns:a16="http://schemas.microsoft.com/office/drawing/2014/main" id="{6BA96259-FE7F-8F3A-3534-A4177B6FB455}"/>
              </a:ext>
            </a:extLst>
          </p:cNvPr>
          <p:cNvSpPr>
            <a:spLocks noGrp="1"/>
          </p:cNvSpPr>
          <p:nvPr>
            <p:ph idx="1"/>
          </p:nvPr>
        </p:nvSpPr>
        <p:spPr>
          <a:xfrm>
            <a:off x="457200" y="1614520"/>
            <a:ext cx="8229600" cy="3710927"/>
          </a:xfrm>
        </p:spPr>
        <p:txBody>
          <a:bodyPr/>
          <a:lstStyle/>
          <a:p>
            <a:pPr marL="0" indent="0">
              <a:buNone/>
            </a:pPr>
            <a:r>
              <a:rPr lang="en-US" sz="2000" dirty="0">
                <a:effectLst/>
              </a:rPr>
              <a:t>Essential Diagnostic and Treatment Requirements:</a:t>
            </a:r>
          </a:p>
          <a:p>
            <a:pPr marL="625475" lvl="1">
              <a:buFont typeface="Arial" panose="020B0604020202020204" pitchFamily="34" charset="0"/>
              <a:buChar char="•"/>
            </a:pPr>
            <a:r>
              <a:rPr lang="en-US" b="1" dirty="0">
                <a:effectLst/>
              </a:rPr>
              <a:t>On-site transcranial Doppler ultrasonography</a:t>
            </a:r>
          </a:p>
          <a:p>
            <a:pPr marL="625475" lvl="1">
              <a:buFont typeface="Arial" panose="020B0604020202020204" pitchFamily="34" charset="0"/>
              <a:buChar char="•"/>
            </a:pPr>
            <a:r>
              <a:rPr lang="en-US" dirty="0">
                <a:effectLst/>
              </a:rPr>
              <a:t>Iron overload measurement by MRI</a:t>
            </a:r>
          </a:p>
          <a:p>
            <a:pPr marL="625475" lvl="1">
              <a:buFont typeface="Arial" panose="020B0604020202020204" pitchFamily="34" charset="0"/>
              <a:buChar char="•"/>
            </a:pPr>
            <a:r>
              <a:rPr lang="en-US" b="1" dirty="0">
                <a:effectLst/>
              </a:rPr>
              <a:t>Compounded hydroxyurea</a:t>
            </a:r>
          </a:p>
          <a:p>
            <a:pPr marL="625475" lvl="1">
              <a:buFont typeface="Arial" panose="020B0604020202020204" pitchFamily="34" charset="0"/>
              <a:buChar char="•"/>
            </a:pPr>
            <a:r>
              <a:rPr lang="en-US" dirty="0">
                <a:effectLst/>
              </a:rPr>
              <a:t>Annual individualized care plan for each patient</a:t>
            </a:r>
          </a:p>
          <a:p>
            <a:endParaRPr lang="en-US" dirty="0"/>
          </a:p>
        </p:txBody>
      </p:sp>
      <p:pic>
        <p:nvPicPr>
          <p:cNvPr id="4" name="object 4">
            <a:extLst>
              <a:ext uri="{FF2B5EF4-FFF2-40B4-BE49-F238E27FC236}">
                <a16:creationId xmlns:a16="http://schemas.microsoft.com/office/drawing/2014/main" id="{998C6CFD-0AFB-1A67-2EA0-854BA34366CB}"/>
              </a:ext>
            </a:extLst>
          </p:cNvPr>
          <p:cNvPicPr/>
          <p:nvPr/>
        </p:nvPicPr>
        <p:blipFill rotWithShape="1">
          <a:blip r:embed="rId2" cstate="print"/>
          <a:srcRect l="21048" t="21731" r="20830" b="16809"/>
          <a:stretch/>
        </p:blipFill>
        <p:spPr>
          <a:xfrm>
            <a:off x="7863840" y="3402873"/>
            <a:ext cx="1129937" cy="1254035"/>
          </a:xfrm>
          <a:prstGeom prst="rect">
            <a:avLst/>
          </a:prstGeom>
        </p:spPr>
      </p:pic>
    </p:spTree>
    <p:extLst>
      <p:ext uri="{BB962C8B-B14F-4D97-AF65-F5344CB8AC3E}">
        <p14:creationId xmlns:p14="http://schemas.microsoft.com/office/powerpoint/2010/main" val="418174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Disclosure/Conflict of Interest</a:t>
            </a:r>
          </a:p>
        </p:txBody>
      </p:sp>
      <p:sp>
        <p:nvSpPr>
          <p:cNvPr id="3" name="Content Placeholder 2"/>
          <p:cNvSpPr>
            <a:spLocks noGrp="1"/>
          </p:cNvSpPr>
          <p:nvPr>
            <p:ph idx="1"/>
          </p:nvPr>
        </p:nvSpPr>
        <p:spPr/>
        <p:txBody>
          <a:bodyPr/>
          <a:lstStyle/>
          <a:p>
            <a:pPr marL="227965" marR="278765" indent="-215265">
              <a:lnSpc>
                <a:spcPct val="102899"/>
              </a:lnSpc>
              <a:spcBef>
                <a:spcPts val="25"/>
              </a:spcBef>
              <a:buFont typeface="Arial"/>
              <a:buChar char="•"/>
              <a:tabLst>
                <a:tab pos="227965" algn="l"/>
              </a:tabLst>
            </a:pPr>
            <a:r>
              <a:rPr lang="en-US" sz="1800" b="1" dirty="0">
                <a:cs typeface="Arial"/>
              </a:rPr>
              <a:t>Consultancy:</a:t>
            </a:r>
            <a:r>
              <a:rPr lang="en-US" sz="1800" b="1" spc="-35" dirty="0">
                <a:cs typeface="Arial"/>
              </a:rPr>
              <a:t> </a:t>
            </a:r>
            <a:r>
              <a:rPr lang="en-US" sz="1800" dirty="0" err="1">
                <a:cs typeface="Arial"/>
              </a:rPr>
              <a:t>Guidepoint</a:t>
            </a:r>
            <a:r>
              <a:rPr lang="en-US" sz="1800" spc="-20" dirty="0">
                <a:cs typeface="Arial"/>
              </a:rPr>
              <a:t> </a:t>
            </a:r>
            <a:r>
              <a:rPr lang="en-US" sz="1800" dirty="0">
                <a:cs typeface="Arial"/>
              </a:rPr>
              <a:t>Global,</a:t>
            </a:r>
            <a:r>
              <a:rPr lang="en-US" sz="1800" spc="-25" dirty="0">
                <a:cs typeface="Arial"/>
              </a:rPr>
              <a:t> </a:t>
            </a:r>
            <a:r>
              <a:rPr lang="en-US" sz="1800" dirty="0">
                <a:cs typeface="Arial"/>
              </a:rPr>
              <a:t>GLG,</a:t>
            </a:r>
            <a:r>
              <a:rPr lang="en-US" sz="1800" spc="-20" dirty="0">
                <a:cs typeface="Arial"/>
              </a:rPr>
              <a:t> </a:t>
            </a:r>
            <a:r>
              <a:rPr lang="en-US" sz="1800" dirty="0">
                <a:cs typeface="Arial"/>
              </a:rPr>
              <a:t>Novartis,</a:t>
            </a:r>
            <a:r>
              <a:rPr lang="en-US" sz="1800" spc="-20" dirty="0">
                <a:cs typeface="Arial"/>
              </a:rPr>
              <a:t> </a:t>
            </a:r>
            <a:r>
              <a:rPr lang="en-US" sz="1800" spc="-10" dirty="0">
                <a:cs typeface="Arial"/>
              </a:rPr>
              <a:t>Bluebird Bio, GSK, Fulcrum Tx, Graphite Bio</a:t>
            </a:r>
            <a:endParaRPr lang="en-US" sz="1800" dirty="0">
              <a:cs typeface="Arial"/>
            </a:endParaRPr>
          </a:p>
          <a:p>
            <a:pPr marL="227965" indent="-215265">
              <a:lnSpc>
                <a:spcPct val="100000"/>
              </a:lnSpc>
              <a:spcBef>
                <a:spcPts val="790"/>
              </a:spcBef>
              <a:buFont typeface="Arial"/>
              <a:buChar char="•"/>
              <a:tabLst>
                <a:tab pos="227965" algn="l"/>
              </a:tabLst>
            </a:pPr>
            <a:r>
              <a:rPr lang="en-US" sz="1800" b="1" dirty="0">
                <a:cs typeface="Arial"/>
              </a:rPr>
              <a:t>Honorarium:</a:t>
            </a:r>
            <a:r>
              <a:rPr lang="en-US" sz="1800" b="1" spc="-30" dirty="0">
                <a:cs typeface="Arial"/>
              </a:rPr>
              <a:t> </a:t>
            </a:r>
            <a:r>
              <a:rPr lang="en-US" sz="1800" dirty="0">
                <a:cs typeface="Arial"/>
              </a:rPr>
              <a:t>Novartis,</a:t>
            </a:r>
            <a:r>
              <a:rPr lang="en-US" sz="1800" spc="-15" dirty="0">
                <a:cs typeface="Arial"/>
              </a:rPr>
              <a:t> </a:t>
            </a:r>
            <a:r>
              <a:rPr lang="en-US" sz="1800" dirty="0">
                <a:cs typeface="Arial"/>
              </a:rPr>
              <a:t>Oric,</a:t>
            </a:r>
            <a:r>
              <a:rPr lang="en-US" sz="1800" spc="-15" dirty="0">
                <a:cs typeface="Arial"/>
              </a:rPr>
              <a:t> </a:t>
            </a:r>
            <a:r>
              <a:rPr lang="en-US" sz="1800" dirty="0">
                <a:cs typeface="Arial"/>
              </a:rPr>
              <a:t>Bausch,</a:t>
            </a:r>
            <a:r>
              <a:rPr lang="en-US" sz="1800" spc="-15" dirty="0">
                <a:cs typeface="Arial"/>
              </a:rPr>
              <a:t> </a:t>
            </a:r>
            <a:r>
              <a:rPr lang="en-US" sz="1800" spc="-10" dirty="0">
                <a:cs typeface="Arial"/>
              </a:rPr>
              <a:t>Glycomimetics</a:t>
            </a:r>
            <a:endParaRPr lang="en-US" sz="1800" dirty="0">
              <a:cs typeface="Arial"/>
            </a:endParaRPr>
          </a:p>
          <a:p>
            <a:pPr marL="227965" indent="-215265">
              <a:lnSpc>
                <a:spcPct val="100000"/>
              </a:lnSpc>
              <a:spcBef>
                <a:spcPts val="770"/>
              </a:spcBef>
              <a:buFont typeface="Arial"/>
              <a:buChar char="•"/>
              <a:tabLst>
                <a:tab pos="227965" algn="l"/>
              </a:tabLst>
            </a:pPr>
            <a:r>
              <a:rPr lang="en-US" sz="1800" b="1" dirty="0">
                <a:cs typeface="Arial"/>
              </a:rPr>
              <a:t>Research</a:t>
            </a:r>
            <a:r>
              <a:rPr lang="en-US" sz="1800" b="1" spc="-10" dirty="0">
                <a:cs typeface="Arial"/>
              </a:rPr>
              <a:t> </a:t>
            </a:r>
            <a:r>
              <a:rPr lang="en-US" sz="1800" b="1" dirty="0">
                <a:cs typeface="Arial"/>
              </a:rPr>
              <a:t>Funding:</a:t>
            </a:r>
            <a:r>
              <a:rPr lang="en-US" sz="1800" b="1" spc="-10" dirty="0">
                <a:cs typeface="Arial"/>
              </a:rPr>
              <a:t> </a:t>
            </a:r>
            <a:r>
              <a:rPr lang="en-US" sz="1800" b="1" dirty="0">
                <a:cs typeface="Arial"/>
              </a:rPr>
              <a:t>NHLBI,</a:t>
            </a:r>
            <a:r>
              <a:rPr lang="en-US" sz="1800" b="1" spc="-10" dirty="0">
                <a:cs typeface="Arial"/>
              </a:rPr>
              <a:t> </a:t>
            </a:r>
            <a:r>
              <a:rPr lang="en-US" sz="1800" b="1" dirty="0">
                <a:cs typeface="Arial"/>
              </a:rPr>
              <a:t>HRSA,</a:t>
            </a:r>
            <a:r>
              <a:rPr lang="en-US" sz="1800" b="1" spc="-5" dirty="0">
                <a:cs typeface="Arial"/>
              </a:rPr>
              <a:t> </a:t>
            </a:r>
            <a:r>
              <a:rPr lang="en-US" sz="1800" b="1" spc="-25" dirty="0">
                <a:cs typeface="Arial"/>
              </a:rPr>
              <a:t>CDC</a:t>
            </a:r>
            <a:endParaRPr lang="en-US" sz="1800" dirty="0">
              <a:cs typeface="Arial"/>
            </a:endParaRPr>
          </a:p>
          <a:p>
            <a:pPr marL="641350" lvl="1">
              <a:lnSpc>
                <a:spcPct val="100000"/>
              </a:lnSpc>
              <a:spcBef>
                <a:spcPts val="395"/>
              </a:spcBef>
              <a:buFont typeface="Calibri" panose="020F0502020204030204" pitchFamily="34" charset="0"/>
              <a:buChar char="—"/>
              <a:tabLst>
                <a:tab pos="574040" algn="l"/>
                <a:tab pos="574675" algn="l"/>
              </a:tabLst>
            </a:pPr>
            <a:r>
              <a:rPr lang="en-US" sz="1400" b="1" spc="-10" dirty="0">
                <a:cs typeface="Arial"/>
              </a:rPr>
              <a:t>1R01HL133896-</a:t>
            </a:r>
            <a:r>
              <a:rPr lang="en-US" sz="1400" b="1" dirty="0">
                <a:cs typeface="Arial"/>
              </a:rPr>
              <a:t>01A1,</a:t>
            </a:r>
            <a:r>
              <a:rPr lang="en-US" sz="1400" b="1" spc="95" dirty="0">
                <a:cs typeface="Arial"/>
              </a:rPr>
              <a:t> </a:t>
            </a:r>
            <a:r>
              <a:rPr lang="en-US" sz="1400" b="1" spc="-10" dirty="0">
                <a:cs typeface="Arial"/>
              </a:rPr>
              <a:t>1RO1HL158807-</a:t>
            </a:r>
            <a:r>
              <a:rPr lang="en-US" sz="1400" b="1" dirty="0">
                <a:cs typeface="Arial"/>
              </a:rPr>
              <a:t>01A1,</a:t>
            </a:r>
            <a:r>
              <a:rPr lang="en-US" sz="1400" b="1" spc="105" dirty="0">
                <a:cs typeface="Arial"/>
              </a:rPr>
              <a:t> </a:t>
            </a:r>
            <a:r>
              <a:rPr lang="en-US" sz="1400" b="1" spc="-10" dirty="0">
                <a:cs typeface="Arial"/>
              </a:rPr>
              <a:t>U01HL133990-</a:t>
            </a:r>
            <a:r>
              <a:rPr lang="en-US" sz="1400" b="1" spc="-25" dirty="0">
                <a:cs typeface="Arial"/>
              </a:rPr>
              <a:t>01</a:t>
            </a:r>
            <a:endParaRPr lang="en-US" sz="1400" dirty="0">
              <a:cs typeface="Arial"/>
            </a:endParaRPr>
          </a:p>
          <a:p>
            <a:pPr marL="227965" indent="-215265">
              <a:lnSpc>
                <a:spcPct val="100000"/>
              </a:lnSpc>
              <a:spcBef>
                <a:spcPts val="830"/>
              </a:spcBef>
              <a:buFont typeface="Arial"/>
              <a:buChar char="•"/>
              <a:tabLst>
                <a:tab pos="227965" algn="l"/>
              </a:tabLst>
            </a:pPr>
            <a:r>
              <a:rPr lang="en-US" sz="1800" b="1" dirty="0">
                <a:cs typeface="Arial"/>
              </a:rPr>
              <a:t>Steering</a:t>
            </a:r>
            <a:r>
              <a:rPr lang="en-US" sz="1800" b="1" spc="-45" dirty="0">
                <a:cs typeface="Arial"/>
              </a:rPr>
              <a:t> </a:t>
            </a:r>
            <a:r>
              <a:rPr lang="en-US" sz="1800" b="1" dirty="0">
                <a:cs typeface="Arial"/>
              </a:rPr>
              <a:t>Committee:</a:t>
            </a:r>
            <a:r>
              <a:rPr lang="en-US" sz="1800" b="1" spc="-35" dirty="0">
                <a:cs typeface="Arial"/>
              </a:rPr>
              <a:t> </a:t>
            </a:r>
            <a:r>
              <a:rPr lang="en-US" sz="1800" dirty="0">
                <a:cs typeface="Arial"/>
              </a:rPr>
              <a:t>Novartis</a:t>
            </a:r>
          </a:p>
          <a:p>
            <a:pPr marL="227965" marR="5080" indent="-215265">
              <a:lnSpc>
                <a:spcPts val="2500"/>
              </a:lnSpc>
              <a:spcBef>
                <a:spcPts val="890"/>
              </a:spcBef>
              <a:buFont typeface="Arial"/>
              <a:buChar char="•"/>
              <a:tabLst>
                <a:tab pos="227965" algn="l"/>
              </a:tabLst>
            </a:pPr>
            <a:r>
              <a:rPr lang="en-US" sz="1800" b="1" dirty="0">
                <a:cs typeface="Arial"/>
              </a:rPr>
              <a:t>Membership</a:t>
            </a:r>
            <a:r>
              <a:rPr lang="en-US" sz="1800" b="1" spc="-15" dirty="0">
                <a:cs typeface="Arial"/>
              </a:rPr>
              <a:t> </a:t>
            </a:r>
            <a:r>
              <a:rPr lang="en-US" sz="1800" b="1" dirty="0">
                <a:cs typeface="Arial"/>
              </a:rPr>
              <a:t>on</a:t>
            </a:r>
            <a:r>
              <a:rPr lang="en-US" sz="1800" b="1" spc="-5" dirty="0">
                <a:cs typeface="Arial"/>
              </a:rPr>
              <a:t> </a:t>
            </a:r>
            <a:r>
              <a:rPr lang="en-US" sz="1800" b="1" dirty="0">
                <a:cs typeface="Arial"/>
              </a:rPr>
              <a:t>a</a:t>
            </a:r>
            <a:r>
              <a:rPr lang="en-US" sz="1800" b="1" spc="-15" dirty="0">
                <a:cs typeface="Arial"/>
              </a:rPr>
              <a:t> </a:t>
            </a:r>
            <a:r>
              <a:rPr lang="en-US" sz="1800" b="1" dirty="0">
                <a:cs typeface="Arial"/>
              </a:rPr>
              <a:t>Scientific</a:t>
            </a:r>
            <a:r>
              <a:rPr lang="en-US" sz="1800" b="1" spc="-95" dirty="0">
                <a:cs typeface="Arial"/>
              </a:rPr>
              <a:t> </a:t>
            </a:r>
            <a:r>
              <a:rPr lang="en-US" sz="1800" b="1" dirty="0">
                <a:cs typeface="Arial"/>
              </a:rPr>
              <a:t>Advisory</a:t>
            </a:r>
            <a:r>
              <a:rPr lang="en-US" sz="1800" b="1" spc="-20" dirty="0">
                <a:cs typeface="Arial"/>
              </a:rPr>
              <a:t> </a:t>
            </a:r>
            <a:r>
              <a:rPr lang="en-US" sz="1800" b="1" dirty="0">
                <a:cs typeface="Arial"/>
              </a:rPr>
              <a:t>Committee:</a:t>
            </a:r>
            <a:r>
              <a:rPr lang="en-US" sz="1800" b="1" spc="-20" dirty="0">
                <a:cs typeface="Arial"/>
              </a:rPr>
              <a:t> </a:t>
            </a:r>
            <a:r>
              <a:rPr lang="en-US" sz="1800" spc="-10" dirty="0">
                <a:cs typeface="Arial"/>
              </a:rPr>
              <a:t>Novartis, </a:t>
            </a:r>
            <a:r>
              <a:rPr lang="en-US" sz="1800" dirty="0">
                <a:cs typeface="Arial"/>
              </a:rPr>
              <a:t>Oric,</a:t>
            </a:r>
            <a:r>
              <a:rPr lang="en-US" sz="1800" spc="-40" dirty="0">
                <a:cs typeface="Arial"/>
              </a:rPr>
              <a:t> </a:t>
            </a:r>
            <a:r>
              <a:rPr lang="en-US" sz="1800" dirty="0">
                <a:cs typeface="Arial"/>
              </a:rPr>
              <a:t>Bausch,</a:t>
            </a:r>
            <a:r>
              <a:rPr lang="en-US" sz="1800" spc="-30" dirty="0">
                <a:cs typeface="Arial"/>
              </a:rPr>
              <a:t> </a:t>
            </a:r>
            <a:r>
              <a:rPr lang="en-US" sz="1800" dirty="0">
                <a:cs typeface="Arial"/>
              </a:rPr>
              <a:t>Glycomimetics,</a:t>
            </a:r>
            <a:r>
              <a:rPr lang="en-US" sz="1800" spc="-30" dirty="0">
                <a:cs typeface="Arial"/>
              </a:rPr>
              <a:t> </a:t>
            </a:r>
            <a:r>
              <a:rPr lang="en-US" sz="1800" dirty="0">
                <a:cs typeface="Arial"/>
              </a:rPr>
              <a:t>Magenta/</a:t>
            </a:r>
            <a:r>
              <a:rPr lang="en-US" sz="1800" dirty="0" err="1">
                <a:cs typeface="Arial"/>
              </a:rPr>
              <a:t>Iqivia</a:t>
            </a:r>
            <a:r>
              <a:rPr lang="en-US" sz="1800" dirty="0">
                <a:cs typeface="Arial"/>
              </a:rPr>
              <a:t>,</a:t>
            </a:r>
            <a:r>
              <a:rPr lang="en-US" sz="1800" spc="-25" dirty="0">
                <a:cs typeface="Arial"/>
              </a:rPr>
              <a:t> </a:t>
            </a:r>
            <a:r>
              <a:rPr lang="en-US" sz="1800" spc="-10" dirty="0" err="1">
                <a:cs typeface="Arial"/>
              </a:rPr>
              <a:t>NovoNordisk</a:t>
            </a:r>
            <a:r>
              <a:rPr lang="en-US" sz="1800" spc="-10" dirty="0">
                <a:cs typeface="Arial"/>
              </a:rPr>
              <a:t>, Chiesi</a:t>
            </a:r>
            <a:endParaRPr lang="en-US" sz="1800" dirty="0">
              <a:cs typeface="Arial"/>
            </a:endParaRPr>
          </a:p>
          <a:p>
            <a:pPr>
              <a:lnSpc>
                <a:spcPct val="100000"/>
              </a:lnSpc>
            </a:pPr>
            <a:endParaRPr lang="en-US" sz="1800" dirty="0">
              <a:cs typeface="Arial"/>
            </a:endParaRPr>
          </a:p>
          <a:p>
            <a:pPr marL="0" indent="0">
              <a:lnSpc>
                <a:spcPct val="100000"/>
              </a:lnSpc>
              <a:spcBef>
                <a:spcPts val="1450"/>
              </a:spcBef>
              <a:buNone/>
            </a:pPr>
            <a:r>
              <a:rPr lang="en-US" sz="1800" b="1" dirty="0">
                <a:cs typeface="Arial"/>
              </a:rPr>
              <a:t>Discussion</a:t>
            </a:r>
            <a:r>
              <a:rPr lang="en-US" sz="1800" b="1" spc="-5" dirty="0">
                <a:cs typeface="Arial"/>
              </a:rPr>
              <a:t> </a:t>
            </a:r>
            <a:r>
              <a:rPr lang="en-US" sz="1800" b="1" dirty="0">
                <a:cs typeface="Arial"/>
              </a:rPr>
              <a:t>of</a:t>
            </a:r>
            <a:r>
              <a:rPr lang="en-US" sz="1800" b="1" spc="-5" dirty="0">
                <a:cs typeface="Arial"/>
              </a:rPr>
              <a:t> </a:t>
            </a:r>
            <a:r>
              <a:rPr lang="en-US" sz="1800" b="1" dirty="0">
                <a:cs typeface="Arial"/>
              </a:rPr>
              <a:t>off-label</a:t>
            </a:r>
            <a:r>
              <a:rPr lang="en-US" sz="1800" b="1" spc="-5" dirty="0">
                <a:cs typeface="Arial"/>
              </a:rPr>
              <a:t> </a:t>
            </a:r>
            <a:r>
              <a:rPr lang="en-US" sz="1800" b="1" dirty="0">
                <a:cs typeface="Arial"/>
              </a:rPr>
              <a:t>drug</a:t>
            </a:r>
            <a:r>
              <a:rPr lang="en-US" sz="1800" b="1" spc="-5" dirty="0">
                <a:cs typeface="Arial"/>
              </a:rPr>
              <a:t> </a:t>
            </a:r>
            <a:r>
              <a:rPr lang="en-US" sz="1800" b="1" dirty="0">
                <a:cs typeface="Arial"/>
              </a:rPr>
              <a:t>use:</a:t>
            </a:r>
            <a:r>
              <a:rPr lang="en-US" sz="1800" b="1" spc="-5" dirty="0">
                <a:cs typeface="Arial"/>
              </a:rPr>
              <a:t> </a:t>
            </a:r>
            <a:r>
              <a:rPr lang="en-US" sz="1800" spc="-25" dirty="0">
                <a:cs typeface="Arial"/>
              </a:rPr>
              <a:t>N/A</a:t>
            </a:r>
            <a:endParaRPr lang="en-US" sz="1800" dirty="0">
              <a:cs typeface="Arial"/>
            </a:endParaRPr>
          </a:p>
          <a:p>
            <a:endParaRPr lang="en-US" sz="1600" dirty="0"/>
          </a:p>
        </p:txBody>
      </p:sp>
    </p:spTree>
    <p:extLst>
      <p:ext uri="{BB962C8B-B14F-4D97-AF65-F5344CB8AC3E}">
        <p14:creationId xmlns:p14="http://schemas.microsoft.com/office/powerpoint/2010/main" val="3167374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E7AE-81B7-08F4-6809-5F3CB94E0967}"/>
              </a:ext>
            </a:extLst>
          </p:cNvPr>
          <p:cNvSpPr>
            <a:spLocks noGrp="1"/>
          </p:cNvSpPr>
          <p:nvPr>
            <p:ph type="title"/>
          </p:nvPr>
        </p:nvSpPr>
        <p:spPr/>
        <p:txBody>
          <a:bodyPr/>
          <a:lstStyle/>
          <a:p>
            <a:r>
              <a:rPr lang="en-US" dirty="0"/>
              <a:t>What is required to be recognized as a pediatric SCD center by NASCC?</a:t>
            </a:r>
          </a:p>
        </p:txBody>
      </p:sp>
      <p:sp>
        <p:nvSpPr>
          <p:cNvPr id="3" name="Content Placeholder 2">
            <a:extLst>
              <a:ext uri="{FF2B5EF4-FFF2-40B4-BE49-F238E27FC236}">
                <a16:creationId xmlns:a16="http://schemas.microsoft.com/office/drawing/2014/main" id="{E80BE0AC-A833-C631-EFCC-62BA79E93D25}"/>
              </a:ext>
            </a:extLst>
          </p:cNvPr>
          <p:cNvSpPr>
            <a:spLocks noGrp="1"/>
          </p:cNvSpPr>
          <p:nvPr>
            <p:ph idx="1"/>
          </p:nvPr>
        </p:nvSpPr>
        <p:spPr>
          <a:xfrm>
            <a:off x="457200" y="1547409"/>
            <a:ext cx="8229600" cy="3710927"/>
          </a:xfrm>
        </p:spPr>
        <p:txBody>
          <a:bodyPr/>
          <a:lstStyle/>
          <a:p>
            <a:pPr marL="0" indent="0">
              <a:buNone/>
            </a:pPr>
            <a:r>
              <a:rPr lang="en-US" sz="2000" b="1" dirty="0">
                <a:effectLst/>
              </a:rPr>
              <a:t>Required Links and Partnerships:</a:t>
            </a:r>
          </a:p>
          <a:p>
            <a:pPr marL="627063" lvl="1">
              <a:buFont typeface="Arial" panose="020B0604020202020204" pitchFamily="34" charset="0"/>
              <a:buChar char="•"/>
            </a:pPr>
            <a:r>
              <a:rPr lang="en-US" dirty="0">
                <a:effectLst/>
              </a:rPr>
              <a:t>Timely access to specialist services including family planning</a:t>
            </a:r>
          </a:p>
          <a:p>
            <a:pPr marL="625475" lvl="1">
              <a:buFont typeface="Arial" panose="020B0604020202020204" pitchFamily="34" charset="0"/>
              <a:buChar char="•"/>
            </a:pPr>
            <a:r>
              <a:rPr lang="en-US" dirty="0">
                <a:effectLst/>
              </a:rPr>
              <a:t>Mental health provider</a:t>
            </a:r>
          </a:p>
          <a:p>
            <a:pPr marL="625475" lvl="1">
              <a:buFont typeface="Arial" panose="020B0604020202020204" pitchFamily="34" charset="0"/>
              <a:buChar char="•"/>
            </a:pPr>
            <a:r>
              <a:rPr lang="en-US" dirty="0">
                <a:effectLst/>
              </a:rPr>
              <a:t>Partnership with HSCT team</a:t>
            </a:r>
          </a:p>
          <a:p>
            <a:pPr marL="625475" lvl="1">
              <a:buFont typeface="Arial" panose="020B0604020202020204" pitchFamily="34" charset="0"/>
              <a:buChar char="•"/>
            </a:pPr>
            <a:r>
              <a:rPr lang="en-US" dirty="0">
                <a:effectLst/>
              </a:rPr>
              <a:t>Partnership with adult SCD program</a:t>
            </a:r>
          </a:p>
          <a:p>
            <a:pPr marL="625475" lvl="1">
              <a:buFont typeface="Arial" panose="020B0604020202020204" pitchFamily="34" charset="0"/>
              <a:buChar char="•"/>
            </a:pPr>
            <a:r>
              <a:rPr lang="en-US" dirty="0">
                <a:effectLst/>
              </a:rPr>
              <a:t>Transfusion medicine specialist</a:t>
            </a:r>
          </a:p>
          <a:p>
            <a:pPr marL="625475" lvl="1">
              <a:buFont typeface="Arial" panose="020B0604020202020204" pitchFamily="34" charset="0"/>
              <a:buChar char="•"/>
            </a:pPr>
            <a:r>
              <a:rPr lang="en-US" dirty="0">
                <a:effectLst/>
              </a:rPr>
              <a:t>Neuropsychologist</a:t>
            </a:r>
          </a:p>
          <a:p>
            <a:endParaRPr lang="en-US" dirty="0"/>
          </a:p>
        </p:txBody>
      </p:sp>
      <p:pic>
        <p:nvPicPr>
          <p:cNvPr id="4" name="object 4">
            <a:extLst>
              <a:ext uri="{FF2B5EF4-FFF2-40B4-BE49-F238E27FC236}">
                <a16:creationId xmlns:a16="http://schemas.microsoft.com/office/drawing/2014/main" id="{EFC3634E-950C-354E-4F79-96C3468ECA84}"/>
              </a:ext>
            </a:extLst>
          </p:cNvPr>
          <p:cNvPicPr/>
          <p:nvPr/>
        </p:nvPicPr>
        <p:blipFill rotWithShape="1">
          <a:blip r:embed="rId2" cstate="print"/>
          <a:srcRect l="21048" t="21731" r="20830" b="16809"/>
          <a:stretch/>
        </p:blipFill>
        <p:spPr>
          <a:xfrm>
            <a:off x="7863840" y="3402873"/>
            <a:ext cx="1129937" cy="1254035"/>
          </a:xfrm>
          <a:prstGeom prst="rect">
            <a:avLst/>
          </a:prstGeom>
        </p:spPr>
      </p:pic>
    </p:spTree>
    <p:extLst>
      <p:ext uri="{BB962C8B-B14F-4D97-AF65-F5344CB8AC3E}">
        <p14:creationId xmlns:p14="http://schemas.microsoft.com/office/powerpoint/2010/main" val="1973399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742D-CCA0-7285-372B-2795E3C89DA0}"/>
              </a:ext>
            </a:extLst>
          </p:cNvPr>
          <p:cNvSpPr>
            <a:spLocks noGrp="1"/>
          </p:cNvSpPr>
          <p:nvPr>
            <p:ph type="title"/>
          </p:nvPr>
        </p:nvSpPr>
        <p:spPr/>
        <p:txBody>
          <a:bodyPr/>
          <a:lstStyle/>
          <a:p>
            <a:r>
              <a:rPr lang="en-US" dirty="0"/>
              <a:t>All SCD Centers Must Provide Comprehensive SCD Medical Practice</a:t>
            </a:r>
          </a:p>
        </p:txBody>
      </p:sp>
      <p:sp>
        <p:nvSpPr>
          <p:cNvPr id="3" name="Content Placeholder 2">
            <a:extLst>
              <a:ext uri="{FF2B5EF4-FFF2-40B4-BE49-F238E27FC236}">
                <a16:creationId xmlns:a16="http://schemas.microsoft.com/office/drawing/2014/main" id="{7E7B6402-A588-0209-61C4-5139623387AB}"/>
              </a:ext>
            </a:extLst>
          </p:cNvPr>
          <p:cNvSpPr>
            <a:spLocks noGrp="1"/>
          </p:cNvSpPr>
          <p:nvPr>
            <p:ph idx="1"/>
          </p:nvPr>
        </p:nvSpPr>
        <p:spPr>
          <a:xfrm>
            <a:off x="187037" y="1353375"/>
            <a:ext cx="8229600" cy="3710927"/>
          </a:xfrm>
        </p:spPr>
        <p:txBody>
          <a:bodyPr/>
          <a:lstStyle/>
          <a:p>
            <a:pPr marL="184150" indent="-171450">
              <a:lnSpc>
                <a:spcPct val="100000"/>
              </a:lnSpc>
              <a:spcBef>
                <a:spcPts val="700"/>
              </a:spcBef>
              <a:buChar char="•"/>
              <a:tabLst>
                <a:tab pos="184150" algn="l"/>
              </a:tabLst>
            </a:pPr>
            <a:r>
              <a:rPr lang="en-US" dirty="0">
                <a:cs typeface="Arial"/>
              </a:rPr>
              <a:t>Disease</a:t>
            </a:r>
            <a:r>
              <a:rPr lang="en-US" spc="-15" dirty="0">
                <a:cs typeface="Arial"/>
              </a:rPr>
              <a:t> </a:t>
            </a:r>
            <a:r>
              <a:rPr lang="en-US" dirty="0">
                <a:cs typeface="Arial"/>
              </a:rPr>
              <a:t>modifying</a:t>
            </a:r>
            <a:r>
              <a:rPr lang="en-US" spc="-20" dirty="0">
                <a:cs typeface="Arial"/>
              </a:rPr>
              <a:t> </a:t>
            </a:r>
            <a:r>
              <a:rPr lang="en-US" dirty="0">
                <a:cs typeface="Arial"/>
              </a:rPr>
              <a:t>therapy:</a:t>
            </a:r>
            <a:r>
              <a:rPr lang="en-US" spc="-15" dirty="0">
                <a:cs typeface="Arial"/>
              </a:rPr>
              <a:t> </a:t>
            </a:r>
            <a:r>
              <a:rPr lang="en-US" dirty="0">
                <a:cs typeface="Arial"/>
              </a:rPr>
              <a:t>hydroxyurea,</a:t>
            </a:r>
            <a:r>
              <a:rPr lang="en-US" spc="-20" dirty="0">
                <a:cs typeface="Arial"/>
              </a:rPr>
              <a:t> </a:t>
            </a:r>
            <a:r>
              <a:rPr lang="en-US" dirty="0">
                <a:cs typeface="Arial"/>
              </a:rPr>
              <a:t>glutamine,</a:t>
            </a:r>
            <a:r>
              <a:rPr lang="en-US" spc="-20" dirty="0">
                <a:cs typeface="Arial"/>
              </a:rPr>
              <a:t> crizanlizumab, </a:t>
            </a:r>
            <a:r>
              <a:rPr lang="en-US" spc="-20" dirty="0" err="1">
                <a:cs typeface="Arial"/>
              </a:rPr>
              <a:t>voxelotor</a:t>
            </a:r>
            <a:r>
              <a:rPr lang="en-US" spc="-20" dirty="0">
                <a:cs typeface="Arial"/>
              </a:rPr>
              <a:t>, </a:t>
            </a:r>
            <a:r>
              <a:rPr lang="en-US" spc="-25" dirty="0">
                <a:cs typeface="Arial"/>
              </a:rPr>
              <a:t>etc.</a:t>
            </a:r>
            <a:endParaRPr lang="en-US" dirty="0">
              <a:cs typeface="Arial"/>
            </a:endParaRPr>
          </a:p>
          <a:p>
            <a:pPr marL="184150" indent="-171450">
              <a:lnSpc>
                <a:spcPct val="100000"/>
              </a:lnSpc>
              <a:spcBef>
                <a:spcPts val="600"/>
              </a:spcBef>
              <a:buChar char="•"/>
              <a:tabLst>
                <a:tab pos="184150" algn="l"/>
              </a:tabLst>
            </a:pPr>
            <a:r>
              <a:rPr lang="en-US" dirty="0">
                <a:cs typeface="Arial"/>
              </a:rPr>
              <a:t>SCD</a:t>
            </a:r>
            <a:r>
              <a:rPr lang="en-US" spc="-5" dirty="0">
                <a:cs typeface="Arial"/>
              </a:rPr>
              <a:t> </a:t>
            </a:r>
            <a:r>
              <a:rPr lang="en-US" dirty="0">
                <a:cs typeface="Arial"/>
              </a:rPr>
              <a:t>prevention</a:t>
            </a:r>
            <a:r>
              <a:rPr lang="en-US" spc="-10" dirty="0">
                <a:cs typeface="Arial"/>
              </a:rPr>
              <a:t> practice</a:t>
            </a:r>
            <a:endParaRPr lang="en-US" dirty="0">
              <a:cs typeface="Arial"/>
            </a:endParaRPr>
          </a:p>
          <a:p>
            <a:pPr marL="184150" indent="-171450">
              <a:lnSpc>
                <a:spcPct val="100000"/>
              </a:lnSpc>
              <a:spcBef>
                <a:spcPts val="505"/>
              </a:spcBef>
              <a:buChar char="•"/>
              <a:tabLst>
                <a:tab pos="184150" algn="l"/>
              </a:tabLst>
            </a:pPr>
            <a:r>
              <a:rPr lang="en-US" dirty="0">
                <a:cs typeface="Arial"/>
              </a:rPr>
              <a:t>Iron</a:t>
            </a:r>
            <a:r>
              <a:rPr lang="en-US" spc="-20" dirty="0">
                <a:cs typeface="Arial"/>
              </a:rPr>
              <a:t> </a:t>
            </a:r>
            <a:r>
              <a:rPr lang="en-US" dirty="0">
                <a:cs typeface="Arial"/>
              </a:rPr>
              <a:t>overload</a:t>
            </a:r>
            <a:r>
              <a:rPr lang="en-US" spc="-15" dirty="0">
                <a:cs typeface="Arial"/>
              </a:rPr>
              <a:t> </a:t>
            </a:r>
            <a:r>
              <a:rPr lang="en-US" spc="-10" dirty="0">
                <a:cs typeface="Arial"/>
              </a:rPr>
              <a:t>program</a:t>
            </a:r>
            <a:endParaRPr lang="en-US" dirty="0">
              <a:cs typeface="Arial"/>
            </a:endParaRPr>
          </a:p>
          <a:p>
            <a:pPr marL="184150" marR="5080" indent="-171450">
              <a:lnSpc>
                <a:spcPts val="2090"/>
              </a:lnSpc>
              <a:spcBef>
                <a:spcPts val="925"/>
              </a:spcBef>
              <a:buChar char="•"/>
              <a:tabLst>
                <a:tab pos="184150" algn="l"/>
              </a:tabLst>
            </a:pPr>
            <a:r>
              <a:rPr lang="en-US" dirty="0">
                <a:cs typeface="Arial"/>
              </a:rPr>
              <a:t>Blood</a:t>
            </a:r>
            <a:r>
              <a:rPr lang="en-US" spc="-30" dirty="0">
                <a:cs typeface="Arial"/>
              </a:rPr>
              <a:t> </a:t>
            </a:r>
            <a:r>
              <a:rPr lang="en-US" dirty="0">
                <a:cs typeface="Arial"/>
              </a:rPr>
              <a:t>transfusion</a:t>
            </a:r>
            <a:r>
              <a:rPr lang="en-US" spc="-20" dirty="0">
                <a:cs typeface="Arial"/>
              </a:rPr>
              <a:t> </a:t>
            </a:r>
            <a:r>
              <a:rPr lang="en-US" dirty="0">
                <a:cs typeface="Arial"/>
              </a:rPr>
              <a:t>management</a:t>
            </a:r>
            <a:r>
              <a:rPr lang="en-US" spc="-25" dirty="0">
                <a:cs typeface="Arial"/>
              </a:rPr>
              <a:t> to </a:t>
            </a:r>
            <a:r>
              <a:rPr lang="en-US" dirty="0">
                <a:cs typeface="Arial"/>
              </a:rPr>
              <a:t>avoid</a:t>
            </a:r>
            <a:r>
              <a:rPr lang="en-US" spc="-20" dirty="0">
                <a:cs typeface="Arial"/>
              </a:rPr>
              <a:t> </a:t>
            </a:r>
            <a:r>
              <a:rPr lang="en-US" dirty="0">
                <a:cs typeface="Arial"/>
              </a:rPr>
              <a:t>inappropriate</a:t>
            </a:r>
            <a:r>
              <a:rPr lang="en-US" spc="-15" dirty="0">
                <a:cs typeface="Arial"/>
              </a:rPr>
              <a:t> </a:t>
            </a:r>
            <a:r>
              <a:rPr lang="en-US" dirty="0">
                <a:cs typeface="Arial"/>
              </a:rPr>
              <a:t>blood</a:t>
            </a:r>
            <a:r>
              <a:rPr lang="en-US" spc="-20" dirty="0">
                <a:cs typeface="Arial"/>
              </a:rPr>
              <a:t> </a:t>
            </a:r>
            <a:r>
              <a:rPr lang="en-US" spc="-10" dirty="0">
                <a:cs typeface="Arial"/>
              </a:rPr>
              <a:t>transfusion, </a:t>
            </a:r>
            <a:r>
              <a:rPr lang="en-US" dirty="0">
                <a:cs typeface="Arial"/>
              </a:rPr>
              <a:t>extended </a:t>
            </a:r>
            <a:r>
              <a:rPr lang="en-US" spc="-10" dirty="0">
                <a:cs typeface="Arial"/>
              </a:rPr>
              <a:t>cross-</a:t>
            </a:r>
            <a:r>
              <a:rPr lang="en-US" dirty="0">
                <a:cs typeface="Arial"/>
              </a:rPr>
              <a:t>matching of</a:t>
            </a:r>
            <a:r>
              <a:rPr lang="en-US" spc="-5" dirty="0">
                <a:cs typeface="Arial"/>
              </a:rPr>
              <a:t> </a:t>
            </a:r>
            <a:r>
              <a:rPr lang="en-US" spc="-10" dirty="0">
                <a:cs typeface="Arial"/>
              </a:rPr>
              <a:t>blood</a:t>
            </a:r>
            <a:endParaRPr lang="en-US" dirty="0">
              <a:cs typeface="Arial"/>
            </a:endParaRPr>
          </a:p>
          <a:p>
            <a:pPr marL="184150" indent="-171450">
              <a:lnSpc>
                <a:spcPct val="100000"/>
              </a:lnSpc>
              <a:spcBef>
                <a:spcPts val="580"/>
              </a:spcBef>
              <a:buChar char="•"/>
              <a:tabLst>
                <a:tab pos="184150" algn="l"/>
              </a:tabLst>
            </a:pPr>
            <a:r>
              <a:rPr lang="en-US" dirty="0">
                <a:cs typeface="Arial"/>
              </a:rPr>
              <a:t>Pain</a:t>
            </a:r>
            <a:r>
              <a:rPr lang="en-US" spc="-35" dirty="0">
                <a:cs typeface="Arial"/>
              </a:rPr>
              <a:t> </a:t>
            </a:r>
            <a:r>
              <a:rPr lang="en-US" dirty="0">
                <a:cs typeface="Arial"/>
              </a:rPr>
              <a:t>management</a:t>
            </a:r>
            <a:r>
              <a:rPr lang="en-US" spc="-35" dirty="0">
                <a:cs typeface="Arial"/>
              </a:rPr>
              <a:t> </a:t>
            </a:r>
            <a:r>
              <a:rPr lang="en-US" spc="-10" dirty="0">
                <a:cs typeface="Arial"/>
              </a:rPr>
              <a:t>plan/program</a:t>
            </a:r>
            <a:endParaRPr lang="en-US" dirty="0">
              <a:cs typeface="Arial"/>
            </a:endParaRPr>
          </a:p>
          <a:p>
            <a:pPr marL="184150" indent="-171450">
              <a:lnSpc>
                <a:spcPct val="100000"/>
              </a:lnSpc>
              <a:spcBef>
                <a:spcPts val="600"/>
              </a:spcBef>
              <a:buChar char="•"/>
              <a:tabLst>
                <a:tab pos="184150" algn="l"/>
              </a:tabLst>
            </a:pPr>
            <a:r>
              <a:rPr lang="en-US" dirty="0">
                <a:cs typeface="Arial"/>
              </a:rPr>
              <a:t>Family</a:t>
            </a:r>
            <a:r>
              <a:rPr lang="en-US" spc="-5" dirty="0">
                <a:cs typeface="Arial"/>
              </a:rPr>
              <a:t> </a:t>
            </a:r>
            <a:r>
              <a:rPr lang="en-US" dirty="0">
                <a:cs typeface="Arial"/>
              </a:rPr>
              <a:t>planning </a:t>
            </a:r>
            <a:r>
              <a:rPr lang="en-US" spc="-20" dirty="0">
                <a:cs typeface="Arial"/>
              </a:rPr>
              <a:t>plan</a:t>
            </a:r>
            <a:endParaRPr lang="en-US" dirty="0">
              <a:cs typeface="Arial"/>
            </a:endParaRPr>
          </a:p>
          <a:p>
            <a:pPr marL="184150" indent="-171450">
              <a:lnSpc>
                <a:spcPct val="100000"/>
              </a:lnSpc>
              <a:spcBef>
                <a:spcPts val="505"/>
              </a:spcBef>
              <a:buChar char="•"/>
              <a:tabLst>
                <a:tab pos="184150" algn="l"/>
              </a:tabLst>
            </a:pPr>
            <a:r>
              <a:rPr lang="en-US" dirty="0">
                <a:cs typeface="Arial"/>
              </a:rPr>
              <a:t>Mental</a:t>
            </a:r>
            <a:r>
              <a:rPr lang="en-US" spc="-15" dirty="0">
                <a:cs typeface="Arial"/>
              </a:rPr>
              <a:t> </a:t>
            </a:r>
            <a:r>
              <a:rPr lang="en-US" dirty="0">
                <a:cs typeface="Arial"/>
              </a:rPr>
              <a:t>health</a:t>
            </a:r>
            <a:r>
              <a:rPr lang="en-US" spc="-15" dirty="0">
                <a:cs typeface="Arial"/>
              </a:rPr>
              <a:t> </a:t>
            </a:r>
            <a:r>
              <a:rPr lang="en-US" spc="-20" dirty="0">
                <a:cs typeface="Arial"/>
              </a:rPr>
              <a:t>plan</a:t>
            </a:r>
            <a:endParaRPr lang="en-US" dirty="0">
              <a:cs typeface="Arial"/>
            </a:endParaRPr>
          </a:p>
          <a:p>
            <a:endParaRPr lang="en-US" dirty="0"/>
          </a:p>
        </p:txBody>
      </p:sp>
      <p:pic>
        <p:nvPicPr>
          <p:cNvPr id="4" name="object 5">
            <a:extLst>
              <a:ext uri="{FF2B5EF4-FFF2-40B4-BE49-F238E27FC236}">
                <a16:creationId xmlns:a16="http://schemas.microsoft.com/office/drawing/2014/main" id="{2F38E77D-44B8-5F10-3DA5-D1CF82D57EAF}"/>
              </a:ext>
            </a:extLst>
          </p:cNvPr>
          <p:cNvPicPr/>
          <p:nvPr/>
        </p:nvPicPr>
        <p:blipFill>
          <a:blip r:embed="rId2" cstate="print"/>
          <a:stretch>
            <a:fillRect/>
          </a:stretch>
        </p:blipFill>
        <p:spPr>
          <a:xfrm>
            <a:off x="6791786" y="3208840"/>
            <a:ext cx="2165177" cy="1443451"/>
          </a:xfrm>
          <a:prstGeom prst="rect">
            <a:avLst/>
          </a:prstGeom>
        </p:spPr>
      </p:pic>
      <p:pic>
        <p:nvPicPr>
          <p:cNvPr id="5" name="object 4">
            <a:extLst>
              <a:ext uri="{FF2B5EF4-FFF2-40B4-BE49-F238E27FC236}">
                <a16:creationId xmlns:a16="http://schemas.microsoft.com/office/drawing/2014/main" id="{7B5DC553-4A32-B781-4769-46A920CD6E42}"/>
              </a:ext>
            </a:extLst>
          </p:cNvPr>
          <p:cNvPicPr/>
          <p:nvPr/>
        </p:nvPicPr>
        <p:blipFill>
          <a:blip r:embed="rId3" cstate="print"/>
          <a:stretch>
            <a:fillRect/>
          </a:stretch>
        </p:blipFill>
        <p:spPr>
          <a:xfrm>
            <a:off x="4486110" y="3208839"/>
            <a:ext cx="2165177" cy="1443452"/>
          </a:xfrm>
          <a:prstGeom prst="rect">
            <a:avLst/>
          </a:prstGeom>
        </p:spPr>
      </p:pic>
    </p:spTree>
    <p:extLst>
      <p:ext uri="{BB962C8B-B14F-4D97-AF65-F5344CB8AC3E}">
        <p14:creationId xmlns:p14="http://schemas.microsoft.com/office/powerpoint/2010/main" val="1681698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D63F-5FA5-CC46-68F5-53E624B7B7DD}"/>
              </a:ext>
            </a:extLst>
          </p:cNvPr>
          <p:cNvSpPr>
            <a:spLocks noGrp="1"/>
          </p:cNvSpPr>
          <p:nvPr>
            <p:ph type="title"/>
          </p:nvPr>
        </p:nvSpPr>
        <p:spPr/>
        <p:txBody>
          <a:bodyPr/>
          <a:lstStyle/>
          <a:p>
            <a:r>
              <a:rPr lang="en-US" dirty="0"/>
              <a:t>What Else?</a:t>
            </a:r>
          </a:p>
        </p:txBody>
      </p:sp>
      <p:sp>
        <p:nvSpPr>
          <p:cNvPr id="3" name="Content Placeholder 2">
            <a:extLst>
              <a:ext uri="{FF2B5EF4-FFF2-40B4-BE49-F238E27FC236}">
                <a16:creationId xmlns:a16="http://schemas.microsoft.com/office/drawing/2014/main" id="{5FC7A56F-FBE1-B8BE-CD2B-29B6B13B64BE}"/>
              </a:ext>
            </a:extLst>
          </p:cNvPr>
          <p:cNvSpPr>
            <a:spLocks noGrp="1"/>
          </p:cNvSpPr>
          <p:nvPr>
            <p:ph idx="1"/>
          </p:nvPr>
        </p:nvSpPr>
        <p:spPr/>
        <p:txBody>
          <a:bodyPr/>
          <a:lstStyle/>
          <a:p>
            <a:pPr marL="344488" marR="492759" indent="-331788">
              <a:lnSpc>
                <a:spcPts val="3000"/>
              </a:lnSpc>
              <a:spcBef>
                <a:spcPts val="500"/>
              </a:spcBef>
              <a:buChar char="•"/>
              <a:tabLst>
                <a:tab pos="344488" algn="l"/>
              </a:tabLst>
            </a:pPr>
            <a:r>
              <a:rPr lang="en-US" sz="2000" dirty="0">
                <a:cs typeface="Arial"/>
              </a:rPr>
              <a:t>There must be a mechanism to track</a:t>
            </a:r>
            <a:r>
              <a:rPr lang="en-US" sz="2000" spc="-5" dirty="0">
                <a:cs typeface="Arial"/>
              </a:rPr>
              <a:t> </a:t>
            </a:r>
            <a:r>
              <a:rPr lang="en-US" sz="2000" dirty="0">
                <a:cs typeface="Arial"/>
              </a:rPr>
              <a:t>outcomes</a:t>
            </a:r>
            <a:r>
              <a:rPr lang="en-US" sz="2000" spc="-5" dirty="0">
                <a:cs typeface="Arial"/>
              </a:rPr>
              <a:t> </a:t>
            </a:r>
            <a:r>
              <a:rPr lang="en-US" sz="2000" spc="-25" dirty="0">
                <a:cs typeface="Arial"/>
              </a:rPr>
              <a:t>and </a:t>
            </a:r>
            <a:r>
              <a:rPr lang="en-US" sz="2000" dirty="0">
                <a:cs typeface="Arial"/>
              </a:rPr>
              <a:t>perform</a:t>
            </a:r>
            <a:r>
              <a:rPr lang="en-US" sz="2000" spc="5" dirty="0">
                <a:cs typeface="Arial"/>
              </a:rPr>
              <a:t> </a:t>
            </a:r>
            <a:r>
              <a:rPr lang="en-US" sz="2000" dirty="0">
                <a:cs typeface="Arial"/>
              </a:rPr>
              <a:t>quality</a:t>
            </a:r>
            <a:r>
              <a:rPr lang="en-US" sz="2000" spc="10" dirty="0">
                <a:cs typeface="Arial"/>
              </a:rPr>
              <a:t> </a:t>
            </a:r>
            <a:r>
              <a:rPr lang="en-US" sz="2000" spc="-10" dirty="0">
                <a:cs typeface="Arial"/>
              </a:rPr>
              <a:t>improvement</a:t>
            </a:r>
            <a:endParaRPr lang="en-US" sz="2000" dirty="0">
              <a:cs typeface="Arial"/>
            </a:endParaRPr>
          </a:p>
          <a:p>
            <a:pPr marL="344488" marR="1057910" indent="-331788">
              <a:lnSpc>
                <a:spcPts val="3000"/>
              </a:lnSpc>
              <a:spcBef>
                <a:spcPts val="0"/>
              </a:spcBef>
              <a:buChar char="•"/>
              <a:tabLst>
                <a:tab pos="344488" algn="l"/>
              </a:tabLst>
            </a:pPr>
            <a:r>
              <a:rPr lang="en-US" sz="2000" dirty="0">
                <a:cs typeface="Arial"/>
              </a:rPr>
              <a:t>Should</a:t>
            </a:r>
            <a:r>
              <a:rPr lang="en-US" sz="2000" spc="5" dirty="0">
                <a:cs typeface="Arial"/>
              </a:rPr>
              <a:t> </a:t>
            </a:r>
            <a:r>
              <a:rPr lang="en-US" sz="2000" dirty="0">
                <a:cs typeface="Arial"/>
              </a:rPr>
              <a:t>be</a:t>
            </a:r>
            <a:r>
              <a:rPr lang="en-US" sz="2000" spc="5" dirty="0">
                <a:cs typeface="Arial"/>
              </a:rPr>
              <a:t> </a:t>
            </a:r>
            <a:r>
              <a:rPr lang="en-US" sz="2000" dirty="0">
                <a:cs typeface="Arial"/>
              </a:rPr>
              <a:t>a</a:t>
            </a:r>
            <a:r>
              <a:rPr lang="en-US" sz="2000" spc="10" dirty="0">
                <a:cs typeface="Arial"/>
              </a:rPr>
              <a:t> </a:t>
            </a:r>
            <a:r>
              <a:rPr lang="en-US" sz="2000" dirty="0">
                <a:cs typeface="Arial"/>
              </a:rPr>
              <a:t>means for</a:t>
            </a:r>
            <a:r>
              <a:rPr lang="en-US" sz="2000" spc="10" dirty="0">
                <a:cs typeface="Arial"/>
              </a:rPr>
              <a:t> </a:t>
            </a:r>
            <a:r>
              <a:rPr lang="en-US" sz="2000" dirty="0">
                <a:cs typeface="Arial"/>
              </a:rPr>
              <a:t>integrating</a:t>
            </a:r>
            <a:r>
              <a:rPr lang="en-US" sz="2000" spc="5" dirty="0">
                <a:cs typeface="Arial"/>
              </a:rPr>
              <a:t> </a:t>
            </a:r>
            <a:r>
              <a:rPr lang="en-US" sz="2000" dirty="0">
                <a:cs typeface="Arial"/>
              </a:rPr>
              <a:t>with</a:t>
            </a:r>
            <a:r>
              <a:rPr lang="en-US" sz="2000" spc="10" dirty="0">
                <a:cs typeface="Arial"/>
              </a:rPr>
              <a:t> </a:t>
            </a:r>
            <a:r>
              <a:rPr lang="en-US" sz="2000" spc="-25" dirty="0">
                <a:cs typeface="Arial"/>
              </a:rPr>
              <a:t>the </a:t>
            </a:r>
            <a:r>
              <a:rPr lang="en-US" sz="2000" spc="-10" dirty="0">
                <a:cs typeface="Arial"/>
              </a:rPr>
              <a:t>community</a:t>
            </a:r>
            <a:endParaRPr lang="en-US" sz="2000" dirty="0">
              <a:cs typeface="Arial"/>
            </a:endParaRPr>
          </a:p>
          <a:p>
            <a:pPr marL="344488" indent="-331788">
              <a:lnSpc>
                <a:spcPct val="100000"/>
              </a:lnSpc>
              <a:spcBef>
                <a:spcPts val="395"/>
              </a:spcBef>
              <a:buChar char="•"/>
              <a:tabLst>
                <a:tab pos="344488" algn="l"/>
              </a:tabLst>
            </a:pPr>
            <a:r>
              <a:rPr lang="en-US" sz="2000" dirty="0">
                <a:cs typeface="Arial"/>
              </a:rPr>
              <a:t>Guidelines</a:t>
            </a:r>
            <a:r>
              <a:rPr lang="en-US" sz="2000" spc="5" dirty="0">
                <a:cs typeface="Arial"/>
              </a:rPr>
              <a:t> </a:t>
            </a:r>
            <a:r>
              <a:rPr lang="en-US" sz="2000" dirty="0">
                <a:cs typeface="Arial"/>
              </a:rPr>
              <a:t>and</a:t>
            </a:r>
            <a:r>
              <a:rPr lang="en-US" sz="2000" spc="10" dirty="0">
                <a:cs typeface="Arial"/>
              </a:rPr>
              <a:t> </a:t>
            </a:r>
            <a:r>
              <a:rPr lang="en-US" sz="2000" dirty="0">
                <a:cs typeface="Arial"/>
              </a:rPr>
              <a:t>policies</a:t>
            </a:r>
            <a:r>
              <a:rPr lang="en-US" sz="2000" spc="5" dirty="0">
                <a:cs typeface="Arial"/>
              </a:rPr>
              <a:t> </a:t>
            </a:r>
            <a:r>
              <a:rPr lang="en-US" sz="2000" dirty="0">
                <a:cs typeface="Arial"/>
              </a:rPr>
              <a:t>that</a:t>
            </a:r>
            <a:r>
              <a:rPr lang="en-US" sz="2000" spc="-5" dirty="0">
                <a:cs typeface="Arial"/>
              </a:rPr>
              <a:t> </a:t>
            </a:r>
            <a:r>
              <a:rPr lang="en-US" sz="2000" dirty="0">
                <a:cs typeface="Arial"/>
              </a:rPr>
              <a:t>can</a:t>
            </a:r>
            <a:r>
              <a:rPr lang="en-US" sz="2000" spc="15" dirty="0">
                <a:cs typeface="Arial"/>
              </a:rPr>
              <a:t> </a:t>
            </a:r>
            <a:r>
              <a:rPr lang="en-US" sz="2000" dirty="0">
                <a:cs typeface="Arial"/>
              </a:rPr>
              <a:t>be</a:t>
            </a:r>
            <a:r>
              <a:rPr lang="en-US" sz="2000" spc="10" dirty="0">
                <a:cs typeface="Arial"/>
              </a:rPr>
              <a:t> </a:t>
            </a:r>
            <a:r>
              <a:rPr lang="en-US" sz="2000" spc="-10" dirty="0">
                <a:cs typeface="Arial"/>
              </a:rPr>
              <a:t>tested</a:t>
            </a:r>
            <a:endParaRPr lang="en-US" sz="2000" dirty="0">
              <a:cs typeface="Arial"/>
            </a:endParaRPr>
          </a:p>
          <a:p>
            <a:endParaRPr lang="en-US" dirty="0"/>
          </a:p>
        </p:txBody>
      </p:sp>
    </p:spTree>
    <p:extLst>
      <p:ext uri="{BB962C8B-B14F-4D97-AF65-F5344CB8AC3E}">
        <p14:creationId xmlns:p14="http://schemas.microsoft.com/office/powerpoint/2010/main" val="1177545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5102-4AD3-5C59-F3CA-04E4AB2FA66A}"/>
              </a:ext>
            </a:extLst>
          </p:cNvPr>
          <p:cNvSpPr>
            <a:spLocks noGrp="1"/>
          </p:cNvSpPr>
          <p:nvPr>
            <p:ph type="title"/>
          </p:nvPr>
        </p:nvSpPr>
        <p:spPr>
          <a:xfrm>
            <a:off x="403200" y="138305"/>
            <a:ext cx="8283600" cy="535154"/>
          </a:xfrm>
        </p:spPr>
        <p:txBody>
          <a:bodyPr/>
          <a:lstStyle/>
          <a:p>
            <a:r>
              <a:rPr lang="en-US" sz="2400" dirty="0"/>
              <a:t>What has the National Alliance of Sickle Cell Centers done so far?</a:t>
            </a:r>
          </a:p>
        </p:txBody>
      </p:sp>
      <p:sp>
        <p:nvSpPr>
          <p:cNvPr id="3" name="Content Placeholder 2">
            <a:extLst>
              <a:ext uri="{FF2B5EF4-FFF2-40B4-BE49-F238E27FC236}">
                <a16:creationId xmlns:a16="http://schemas.microsoft.com/office/drawing/2014/main" id="{1E2ACD10-8073-A077-C6DC-5985A101C3DA}"/>
              </a:ext>
            </a:extLst>
          </p:cNvPr>
          <p:cNvSpPr>
            <a:spLocks noGrp="1"/>
          </p:cNvSpPr>
          <p:nvPr>
            <p:ph idx="1"/>
          </p:nvPr>
        </p:nvSpPr>
        <p:spPr>
          <a:xfrm>
            <a:off x="457200" y="1151382"/>
            <a:ext cx="8229600" cy="3710927"/>
          </a:xfrm>
        </p:spPr>
        <p:txBody>
          <a:bodyPr/>
          <a:lstStyle/>
          <a:p>
            <a:pPr marL="298450" marR="98425" indent="-285750">
              <a:spcBef>
                <a:spcPts val="600"/>
              </a:spcBef>
              <a:buFont typeface="Wingdings" pitchFamily="2" charset="2"/>
              <a:buChar char="ü"/>
              <a:tabLst>
                <a:tab pos="184150" algn="l"/>
              </a:tabLst>
            </a:pPr>
            <a:r>
              <a:rPr lang="en-US" sz="1600" dirty="0">
                <a:cs typeface="Arial"/>
              </a:rPr>
              <a:t>Created</a:t>
            </a:r>
            <a:r>
              <a:rPr lang="en-US" sz="1600" spc="-30" dirty="0">
                <a:cs typeface="Arial"/>
              </a:rPr>
              <a:t> </a:t>
            </a:r>
            <a:r>
              <a:rPr lang="en-US" sz="1600" dirty="0">
                <a:cs typeface="Arial"/>
              </a:rPr>
              <a:t>an</a:t>
            </a:r>
            <a:r>
              <a:rPr lang="en-US" sz="1600" spc="-20" dirty="0">
                <a:cs typeface="Arial"/>
              </a:rPr>
              <a:t> </a:t>
            </a:r>
            <a:r>
              <a:rPr lang="en-US" sz="1600" dirty="0">
                <a:cs typeface="Arial"/>
              </a:rPr>
              <a:t>infrastructure</a:t>
            </a:r>
            <a:r>
              <a:rPr lang="en-US" sz="1600" spc="-15" dirty="0">
                <a:cs typeface="Arial"/>
              </a:rPr>
              <a:t> </a:t>
            </a:r>
            <a:r>
              <a:rPr lang="en-US" sz="1600" dirty="0">
                <a:cs typeface="Arial"/>
              </a:rPr>
              <a:t>for</a:t>
            </a:r>
            <a:r>
              <a:rPr lang="en-US" sz="1600" spc="-20" dirty="0">
                <a:cs typeface="Arial"/>
              </a:rPr>
              <a:t> </a:t>
            </a:r>
            <a:r>
              <a:rPr lang="en-US" sz="1600" dirty="0">
                <a:cs typeface="Arial"/>
              </a:rPr>
              <a:t>adult</a:t>
            </a:r>
            <a:r>
              <a:rPr lang="en-US" sz="1600" spc="-20" dirty="0">
                <a:cs typeface="Arial"/>
              </a:rPr>
              <a:t> </a:t>
            </a:r>
            <a:r>
              <a:rPr lang="en-US" sz="1600" dirty="0">
                <a:cs typeface="Arial"/>
              </a:rPr>
              <a:t>and</a:t>
            </a:r>
            <a:r>
              <a:rPr lang="en-US" sz="1600" spc="-20" dirty="0">
                <a:cs typeface="Arial"/>
              </a:rPr>
              <a:t> </a:t>
            </a:r>
            <a:r>
              <a:rPr lang="en-US" sz="1600" dirty="0">
                <a:cs typeface="Arial"/>
              </a:rPr>
              <a:t>pediatric</a:t>
            </a:r>
            <a:r>
              <a:rPr lang="en-US" sz="1600" spc="-20" dirty="0">
                <a:cs typeface="Arial"/>
              </a:rPr>
              <a:t> </a:t>
            </a:r>
            <a:r>
              <a:rPr lang="en-US" sz="1600" dirty="0">
                <a:cs typeface="Arial"/>
              </a:rPr>
              <a:t>SCD</a:t>
            </a:r>
            <a:r>
              <a:rPr lang="en-US" sz="1600" spc="-5" dirty="0">
                <a:cs typeface="Arial"/>
              </a:rPr>
              <a:t> </a:t>
            </a:r>
            <a:r>
              <a:rPr lang="en-US" sz="1600" dirty="0">
                <a:cs typeface="Arial"/>
              </a:rPr>
              <a:t>centers</a:t>
            </a:r>
            <a:r>
              <a:rPr lang="en-US" sz="1600" spc="-20" dirty="0">
                <a:cs typeface="Arial"/>
              </a:rPr>
              <a:t> </a:t>
            </a:r>
            <a:r>
              <a:rPr lang="en-US" sz="1600" dirty="0">
                <a:cs typeface="Arial"/>
              </a:rPr>
              <a:t>to</a:t>
            </a:r>
            <a:r>
              <a:rPr lang="en-US" sz="1600" spc="-15" dirty="0">
                <a:cs typeface="Arial"/>
              </a:rPr>
              <a:t> </a:t>
            </a:r>
            <a:r>
              <a:rPr lang="en-US" sz="1600" spc="-10" dirty="0">
                <a:cs typeface="Arial"/>
              </a:rPr>
              <a:t>define, </a:t>
            </a:r>
            <a:r>
              <a:rPr lang="en-US" sz="1600" dirty="0">
                <a:cs typeface="Arial"/>
              </a:rPr>
              <a:t>enhance,</a:t>
            </a:r>
            <a:r>
              <a:rPr lang="en-US" sz="1600" spc="-35" dirty="0">
                <a:cs typeface="Arial"/>
              </a:rPr>
              <a:t> </a:t>
            </a:r>
            <a:r>
              <a:rPr lang="en-US" sz="1600" dirty="0">
                <a:cs typeface="Arial"/>
              </a:rPr>
              <a:t>and</a:t>
            </a:r>
            <a:r>
              <a:rPr lang="en-US" sz="1600" spc="-15" dirty="0">
                <a:cs typeface="Arial"/>
              </a:rPr>
              <a:t> </a:t>
            </a:r>
            <a:r>
              <a:rPr lang="en-US" sz="1600" dirty="0">
                <a:cs typeface="Arial"/>
              </a:rPr>
              <a:t>promote</a:t>
            </a:r>
            <a:r>
              <a:rPr lang="en-US" sz="1600" spc="-15" dirty="0">
                <a:cs typeface="Arial"/>
              </a:rPr>
              <a:t> </a:t>
            </a:r>
            <a:r>
              <a:rPr lang="en-US" sz="1600" dirty="0">
                <a:cs typeface="Arial"/>
              </a:rPr>
              <a:t>the</a:t>
            </a:r>
            <a:r>
              <a:rPr lang="en-US" sz="1600" spc="-20" dirty="0">
                <a:cs typeface="Arial"/>
              </a:rPr>
              <a:t> </a:t>
            </a:r>
            <a:r>
              <a:rPr lang="en-US" sz="1600" dirty="0">
                <a:cs typeface="Arial"/>
              </a:rPr>
              <a:t>adoption</a:t>
            </a:r>
            <a:r>
              <a:rPr lang="en-US" sz="1600" spc="-15" dirty="0">
                <a:cs typeface="Arial"/>
              </a:rPr>
              <a:t> </a:t>
            </a:r>
            <a:r>
              <a:rPr lang="en-US" sz="1600" dirty="0">
                <a:cs typeface="Arial"/>
              </a:rPr>
              <a:t>of</a:t>
            </a:r>
            <a:r>
              <a:rPr lang="en-US" sz="1600" spc="-20" dirty="0">
                <a:cs typeface="Arial"/>
              </a:rPr>
              <a:t> </a:t>
            </a:r>
            <a:r>
              <a:rPr lang="en-US" sz="1600" dirty="0">
                <a:cs typeface="Arial"/>
              </a:rPr>
              <a:t>standards</a:t>
            </a:r>
            <a:r>
              <a:rPr lang="en-US" sz="1600" spc="-20" dirty="0">
                <a:cs typeface="Arial"/>
              </a:rPr>
              <a:t> </a:t>
            </a:r>
            <a:r>
              <a:rPr lang="en-US" sz="1600" dirty="0">
                <a:cs typeface="Arial"/>
              </a:rPr>
              <a:t>of</a:t>
            </a:r>
            <a:r>
              <a:rPr lang="en-US" sz="1600" spc="-20" dirty="0">
                <a:cs typeface="Arial"/>
              </a:rPr>
              <a:t> </a:t>
            </a:r>
            <a:r>
              <a:rPr lang="en-US" sz="1600" dirty="0">
                <a:cs typeface="Arial"/>
              </a:rPr>
              <a:t>care</a:t>
            </a:r>
            <a:r>
              <a:rPr lang="en-US" sz="1600" spc="-15" dirty="0">
                <a:cs typeface="Arial"/>
              </a:rPr>
              <a:t> </a:t>
            </a:r>
            <a:r>
              <a:rPr lang="en-US" sz="1600" dirty="0">
                <a:cs typeface="Arial"/>
              </a:rPr>
              <a:t>that</a:t>
            </a:r>
            <a:r>
              <a:rPr lang="en-US" sz="1600" spc="-20" dirty="0">
                <a:cs typeface="Arial"/>
              </a:rPr>
              <a:t> </a:t>
            </a:r>
            <a:r>
              <a:rPr lang="en-US" sz="1600" spc="-10" dirty="0">
                <a:cs typeface="Arial"/>
              </a:rPr>
              <a:t>comprise </a:t>
            </a:r>
            <a:r>
              <a:rPr lang="en-US" sz="1600" dirty="0">
                <a:cs typeface="Arial"/>
              </a:rPr>
              <a:t>a</a:t>
            </a:r>
            <a:r>
              <a:rPr lang="en-US" sz="1600" spc="-15" dirty="0">
                <a:cs typeface="Arial"/>
              </a:rPr>
              <a:t> </a:t>
            </a:r>
            <a:r>
              <a:rPr lang="en-US" sz="1600" dirty="0">
                <a:cs typeface="Arial"/>
              </a:rPr>
              <a:t>comprehensive</a:t>
            </a:r>
            <a:r>
              <a:rPr lang="en-US" sz="1600" spc="-10" dirty="0">
                <a:cs typeface="Arial"/>
              </a:rPr>
              <a:t> </a:t>
            </a:r>
            <a:r>
              <a:rPr lang="en-US" sz="1600" dirty="0">
                <a:cs typeface="Arial"/>
              </a:rPr>
              <a:t>care</a:t>
            </a:r>
            <a:r>
              <a:rPr lang="en-US" sz="1600" spc="-10" dirty="0">
                <a:cs typeface="Arial"/>
              </a:rPr>
              <a:t> </a:t>
            </a:r>
            <a:r>
              <a:rPr lang="en-US" sz="1600" dirty="0">
                <a:cs typeface="Arial"/>
              </a:rPr>
              <a:t>center</a:t>
            </a:r>
            <a:r>
              <a:rPr lang="en-US" sz="1600" spc="-15" dirty="0">
                <a:cs typeface="Arial"/>
              </a:rPr>
              <a:t> </a:t>
            </a:r>
            <a:r>
              <a:rPr lang="en-US" sz="1600" dirty="0">
                <a:cs typeface="Arial"/>
              </a:rPr>
              <a:t>for</a:t>
            </a:r>
            <a:r>
              <a:rPr lang="en-US" sz="1600" spc="-10" dirty="0">
                <a:cs typeface="Arial"/>
              </a:rPr>
              <a:t> </a:t>
            </a:r>
            <a:r>
              <a:rPr lang="en-US" sz="1600" dirty="0">
                <a:cs typeface="Arial"/>
              </a:rPr>
              <a:t>individuals</a:t>
            </a:r>
            <a:r>
              <a:rPr lang="en-US" sz="1600" spc="-10" dirty="0">
                <a:cs typeface="Arial"/>
              </a:rPr>
              <a:t> </a:t>
            </a:r>
            <a:r>
              <a:rPr lang="en-US" sz="1600" dirty="0">
                <a:cs typeface="Arial"/>
              </a:rPr>
              <a:t>with</a:t>
            </a:r>
            <a:r>
              <a:rPr lang="en-US" sz="1600" spc="-10" dirty="0">
                <a:cs typeface="Arial"/>
              </a:rPr>
              <a:t> </a:t>
            </a:r>
            <a:r>
              <a:rPr lang="en-US" sz="1600" spc="-20" dirty="0">
                <a:cs typeface="Arial"/>
              </a:rPr>
              <a:t>SCD</a:t>
            </a:r>
          </a:p>
          <a:p>
            <a:pPr marL="298450" marR="98425" indent="-285750">
              <a:spcBef>
                <a:spcPts val="600"/>
              </a:spcBef>
              <a:buFont typeface="Wingdings" pitchFamily="2" charset="2"/>
              <a:buChar char="ü"/>
              <a:tabLst>
                <a:tab pos="184150" algn="l"/>
              </a:tabLst>
            </a:pPr>
            <a:r>
              <a:rPr lang="en-US" sz="1600" dirty="0">
                <a:cs typeface="Arial"/>
              </a:rPr>
              <a:t>Developed</a:t>
            </a:r>
            <a:r>
              <a:rPr lang="en-US" sz="1600" spc="-15" dirty="0">
                <a:cs typeface="Arial"/>
              </a:rPr>
              <a:t> </a:t>
            </a:r>
            <a:r>
              <a:rPr lang="en-US" sz="1600" dirty="0">
                <a:cs typeface="Arial"/>
              </a:rPr>
              <a:t>tools</a:t>
            </a:r>
            <a:r>
              <a:rPr lang="en-US" sz="1600" spc="-15" dirty="0">
                <a:cs typeface="Arial"/>
              </a:rPr>
              <a:t> </a:t>
            </a:r>
            <a:r>
              <a:rPr lang="en-US" sz="1600" dirty="0">
                <a:cs typeface="Arial"/>
              </a:rPr>
              <a:t>with</a:t>
            </a:r>
            <a:r>
              <a:rPr lang="en-US" sz="1600" spc="-15" dirty="0">
                <a:cs typeface="Arial"/>
              </a:rPr>
              <a:t> </a:t>
            </a:r>
            <a:r>
              <a:rPr lang="en-US" sz="1600" dirty="0">
                <a:cs typeface="Arial"/>
              </a:rPr>
              <a:t>SCD</a:t>
            </a:r>
            <a:r>
              <a:rPr lang="en-US" sz="1600" spc="-5" dirty="0">
                <a:cs typeface="Arial"/>
              </a:rPr>
              <a:t> </a:t>
            </a:r>
            <a:r>
              <a:rPr lang="en-US" sz="1600" dirty="0">
                <a:cs typeface="Arial"/>
              </a:rPr>
              <a:t>centers</a:t>
            </a:r>
            <a:r>
              <a:rPr lang="en-US" sz="1600" spc="-15" dirty="0">
                <a:cs typeface="Arial"/>
              </a:rPr>
              <a:t> </a:t>
            </a:r>
            <a:r>
              <a:rPr lang="en-US" sz="1600" dirty="0">
                <a:cs typeface="Arial"/>
              </a:rPr>
              <a:t>to</a:t>
            </a:r>
            <a:r>
              <a:rPr lang="en-US" sz="1600" spc="-15" dirty="0">
                <a:cs typeface="Arial"/>
              </a:rPr>
              <a:t> </a:t>
            </a:r>
            <a:r>
              <a:rPr lang="en-US" sz="1600" dirty="0">
                <a:cs typeface="Arial"/>
              </a:rPr>
              <a:t>use</a:t>
            </a:r>
            <a:r>
              <a:rPr lang="en-US" sz="1600" spc="-10" dirty="0">
                <a:cs typeface="Arial"/>
              </a:rPr>
              <a:t> </a:t>
            </a:r>
            <a:r>
              <a:rPr lang="en-US" sz="1600" spc="-25" dirty="0">
                <a:cs typeface="Arial"/>
              </a:rPr>
              <a:t>in </a:t>
            </a:r>
            <a:r>
              <a:rPr lang="en-US" sz="1600" dirty="0">
                <a:cs typeface="Arial"/>
              </a:rPr>
              <a:t>implementing</a:t>
            </a:r>
            <a:r>
              <a:rPr lang="en-US" sz="1600" spc="-25" dirty="0">
                <a:cs typeface="Arial"/>
              </a:rPr>
              <a:t> </a:t>
            </a:r>
            <a:r>
              <a:rPr lang="en-US" sz="1600" dirty="0">
                <a:cs typeface="Arial"/>
              </a:rPr>
              <a:t>and</a:t>
            </a:r>
            <a:r>
              <a:rPr lang="en-US" sz="1600" spc="-15" dirty="0">
                <a:cs typeface="Arial"/>
              </a:rPr>
              <a:t> </a:t>
            </a:r>
            <a:r>
              <a:rPr lang="en-US" sz="1600" dirty="0">
                <a:cs typeface="Arial"/>
              </a:rPr>
              <a:t>operating</a:t>
            </a:r>
            <a:r>
              <a:rPr lang="en-US" sz="1600" spc="-10" dirty="0">
                <a:cs typeface="Arial"/>
              </a:rPr>
              <a:t> </a:t>
            </a:r>
            <a:r>
              <a:rPr lang="en-US" sz="1600" dirty="0">
                <a:cs typeface="Arial"/>
              </a:rPr>
              <a:t>a</a:t>
            </a:r>
            <a:r>
              <a:rPr lang="en-US" sz="1600" spc="-15" dirty="0">
                <a:cs typeface="Arial"/>
              </a:rPr>
              <a:t> </a:t>
            </a:r>
            <a:r>
              <a:rPr lang="en-US" sz="1600" dirty="0">
                <a:cs typeface="Arial"/>
              </a:rPr>
              <a:t>comprehensive</a:t>
            </a:r>
            <a:r>
              <a:rPr lang="en-US" sz="1600" spc="-15" dirty="0">
                <a:cs typeface="Arial"/>
              </a:rPr>
              <a:t> </a:t>
            </a:r>
            <a:r>
              <a:rPr lang="en-US" sz="1600" dirty="0">
                <a:cs typeface="Arial"/>
              </a:rPr>
              <a:t>care</a:t>
            </a:r>
            <a:r>
              <a:rPr lang="en-US" sz="1600" spc="-10" dirty="0">
                <a:cs typeface="Arial"/>
              </a:rPr>
              <a:t> </a:t>
            </a:r>
            <a:r>
              <a:rPr lang="en-US" sz="1600" dirty="0">
                <a:cs typeface="Arial"/>
              </a:rPr>
              <a:t>model</a:t>
            </a:r>
            <a:r>
              <a:rPr lang="en-US" sz="1600" spc="-5" dirty="0">
                <a:cs typeface="Arial"/>
              </a:rPr>
              <a:t> </a:t>
            </a:r>
            <a:r>
              <a:rPr lang="en-US" sz="1600" dirty="0">
                <a:cs typeface="Arial"/>
              </a:rPr>
              <a:t>within</a:t>
            </a:r>
            <a:r>
              <a:rPr lang="en-US" sz="1600" spc="-10" dirty="0">
                <a:cs typeface="Arial"/>
              </a:rPr>
              <a:t> their organization</a:t>
            </a:r>
          </a:p>
          <a:p>
            <a:pPr marL="298450" marR="98425" indent="-285750">
              <a:spcBef>
                <a:spcPts val="600"/>
              </a:spcBef>
              <a:buFont typeface="Wingdings" pitchFamily="2" charset="2"/>
              <a:buChar char="ü"/>
              <a:tabLst>
                <a:tab pos="184150" algn="l"/>
              </a:tabLst>
            </a:pPr>
            <a:r>
              <a:rPr lang="en-US" sz="1600" dirty="0">
                <a:cs typeface="Arial"/>
              </a:rPr>
              <a:t>Adopted</a:t>
            </a:r>
            <a:r>
              <a:rPr lang="en-US" sz="1600" spc="-35" dirty="0">
                <a:cs typeface="Arial"/>
              </a:rPr>
              <a:t> </a:t>
            </a:r>
            <a:r>
              <a:rPr lang="en-US" sz="1600" dirty="0">
                <a:cs typeface="Arial"/>
              </a:rPr>
              <a:t>the</a:t>
            </a:r>
            <a:r>
              <a:rPr lang="en-US" sz="1600" spc="-20" dirty="0">
                <a:cs typeface="Arial"/>
              </a:rPr>
              <a:t> </a:t>
            </a:r>
            <a:r>
              <a:rPr lang="en-US" sz="1600" dirty="0">
                <a:cs typeface="Arial"/>
              </a:rPr>
              <a:t>Globin</a:t>
            </a:r>
            <a:r>
              <a:rPr lang="en-US" sz="1600" spc="-15" dirty="0">
                <a:cs typeface="Arial"/>
              </a:rPr>
              <a:t> </a:t>
            </a:r>
            <a:r>
              <a:rPr lang="en-US" sz="1600" dirty="0">
                <a:cs typeface="Arial"/>
              </a:rPr>
              <a:t>Research</a:t>
            </a:r>
            <a:r>
              <a:rPr lang="en-US" sz="1600" spc="-15" dirty="0">
                <a:cs typeface="Arial"/>
              </a:rPr>
              <a:t> </a:t>
            </a:r>
            <a:r>
              <a:rPr lang="en-US" sz="1600" dirty="0">
                <a:cs typeface="Arial"/>
              </a:rPr>
              <a:t>Network</a:t>
            </a:r>
            <a:r>
              <a:rPr lang="en-US" sz="1600" spc="-20" dirty="0">
                <a:cs typeface="Arial"/>
              </a:rPr>
              <a:t> </a:t>
            </a:r>
            <a:r>
              <a:rPr lang="en-US" sz="1600" dirty="0">
                <a:cs typeface="Arial"/>
              </a:rPr>
              <a:t>for</a:t>
            </a:r>
            <a:r>
              <a:rPr lang="en-US" sz="1600" spc="-20" dirty="0">
                <a:cs typeface="Arial"/>
              </a:rPr>
              <a:t> </a:t>
            </a:r>
            <a:r>
              <a:rPr lang="en-US" sz="1600" dirty="0">
                <a:cs typeface="Arial"/>
              </a:rPr>
              <a:t>Data</a:t>
            </a:r>
            <a:r>
              <a:rPr lang="en-US" sz="1600" spc="-20" dirty="0">
                <a:cs typeface="Arial"/>
              </a:rPr>
              <a:t> </a:t>
            </a:r>
            <a:r>
              <a:rPr lang="en-US" sz="1600" dirty="0">
                <a:cs typeface="Arial"/>
              </a:rPr>
              <a:t>and</a:t>
            </a:r>
            <a:r>
              <a:rPr lang="en-US" sz="1600" spc="-15" dirty="0">
                <a:cs typeface="Arial"/>
              </a:rPr>
              <a:t> </a:t>
            </a:r>
            <a:r>
              <a:rPr lang="en-US" sz="1600" spc="-10" dirty="0">
                <a:cs typeface="Arial"/>
              </a:rPr>
              <a:t>Discovery </a:t>
            </a:r>
            <a:r>
              <a:rPr lang="en-US" sz="1600" dirty="0">
                <a:cs typeface="Arial"/>
              </a:rPr>
              <a:t>(</a:t>
            </a:r>
            <a:r>
              <a:rPr lang="en-US" sz="1600" dirty="0" err="1">
                <a:cs typeface="Arial"/>
              </a:rPr>
              <a:t>GRNDaD</a:t>
            </a:r>
            <a:r>
              <a:rPr lang="en-US" sz="1600" dirty="0">
                <a:cs typeface="Arial"/>
              </a:rPr>
              <a:t>),</a:t>
            </a:r>
            <a:r>
              <a:rPr lang="en-US" sz="1600" spc="-40" dirty="0">
                <a:cs typeface="Arial"/>
              </a:rPr>
              <a:t> </a:t>
            </a:r>
            <a:r>
              <a:rPr lang="en-US" sz="1600" dirty="0">
                <a:cs typeface="Arial"/>
              </a:rPr>
              <a:t>a</a:t>
            </a:r>
            <a:r>
              <a:rPr lang="en-US" sz="1600" spc="-15" dirty="0">
                <a:cs typeface="Arial"/>
              </a:rPr>
              <a:t> </a:t>
            </a:r>
            <a:r>
              <a:rPr lang="en-US" sz="1600" spc="-10" dirty="0">
                <a:cs typeface="Arial"/>
              </a:rPr>
              <a:t>multi-</a:t>
            </a:r>
            <a:r>
              <a:rPr lang="en-US" sz="1600" dirty="0">
                <a:cs typeface="Arial"/>
              </a:rPr>
              <a:t>site</a:t>
            </a:r>
            <a:r>
              <a:rPr lang="en-US" sz="1600" spc="-20" dirty="0">
                <a:cs typeface="Arial"/>
              </a:rPr>
              <a:t> </a:t>
            </a:r>
            <a:r>
              <a:rPr lang="en-US" sz="1600" dirty="0">
                <a:cs typeface="Arial"/>
              </a:rPr>
              <a:t>registry</a:t>
            </a:r>
            <a:r>
              <a:rPr lang="en-US" sz="1600" spc="-25" dirty="0">
                <a:cs typeface="Arial"/>
              </a:rPr>
              <a:t> </a:t>
            </a:r>
            <a:r>
              <a:rPr lang="en-US" sz="1600" dirty="0">
                <a:cs typeface="Arial"/>
              </a:rPr>
              <a:t>to</a:t>
            </a:r>
            <a:r>
              <a:rPr lang="en-US" sz="1600" spc="-15" dirty="0">
                <a:cs typeface="Arial"/>
              </a:rPr>
              <a:t> </a:t>
            </a:r>
            <a:r>
              <a:rPr lang="en-US" sz="1600" dirty="0">
                <a:cs typeface="Arial"/>
              </a:rPr>
              <a:t>optimize</a:t>
            </a:r>
            <a:r>
              <a:rPr lang="en-US" sz="1600" spc="-20" dirty="0">
                <a:cs typeface="Arial"/>
              </a:rPr>
              <a:t> </a:t>
            </a:r>
            <a:r>
              <a:rPr lang="en-US" sz="1600" dirty="0">
                <a:cs typeface="Arial"/>
              </a:rPr>
              <a:t>quality</a:t>
            </a:r>
            <a:r>
              <a:rPr lang="en-US" sz="1600" spc="-20" dirty="0">
                <a:cs typeface="Arial"/>
              </a:rPr>
              <a:t> </a:t>
            </a:r>
            <a:r>
              <a:rPr lang="en-US" sz="1600" spc="-10" dirty="0">
                <a:cs typeface="Arial"/>
              </a:rPr>
              <a:t>improvement </a:t>
            </a:r>
            <a:r>
              <a:rPr lang="en-US" sz="1600" dirty="0">
                <a:cs typeface="Arial"/>
              </a:rPr>
              <a:t>and</a:t>
            </a:r>
            <a:r>
              <a:rPr lang="en-US" sz="1600" spc="-25" dirty="0">
                <a:cs typeface="Arial"/>
              </a:rPr>
              <a:t> </a:t>
            </a:r>
            <a:r>
              <a:rPr lang="en-US" sz="1600" dirty="0">
                <a:cs typeface="Arial"/>
              </a:rPr>
              <a:t>quality</a:t>
            </a:r>
            <a:r>
              <a:rPr lang="en-US" sz="1600" spc="-20" dirty="0">
                <a:cs typeface="Arial"/>
              </a:rPr>
              <a:t> </a:t>
            </a:r>
            <a:r>
              <a:rPr lang="en-US" sz="1600" dirty="0">
                <a:cs typeface="Arial"/>
              </a:rPr>
              <a:t>assurance</a:t>
            </a:r>
            <a:r>
              <a:rPr lang="en-US" sz="1600" spc="-20" dirty="0">
                <a:cs typeface="Arial"/>
              </a:rPr>
              <a:t> </a:t>
            </a:r>
            <a:r>
              <a:rPr lang="en-US" sz="1600" dirty="0">
                <a:cs typeface="Arial"/>
              </a:rPr>
              <a:t>through</a:t>
            </a:r>
            <a:r>
              <a:rPr lang="en-US" sz="1600" spc="-15" dirty="0">
                <a:cs typeface="Arial"/>
              </a:rPr>
              <a:t> </a:t>
            </a:r>
            <a:r>
              <a:rPr lang="en-US" sz="1600" dirty="0">
                <a:cs typeface="Arial"/>
              </a:rPr>
              <a:t>data</a:t>
            </a:r>
            <a:r>
              <a:rPr lang="en-US" sz="1600" spc="-15" dirty="0">
                <a:cs typeface="Arial"/>
              </a:rPr>
              <a:t> </a:t>
            </a:r>
            <a:r>
              <a:rPr lang="en-US" sz="1600" spc="-10" dirty="0">
                <a:cs typeface="Arial"/>
              </a:rPr>
              <a:t>analytics</a:t>
            </a:r>
          </a:p>
          <a:p>
            <a:pPr marL="298450" marR="98425" indent="-285750">
              <a:spcBef>
                <a:spcPts val="600"/>
              </a:spcBef>
              <a:buFont typeface="Wingdings" pitchFamily="2" charset="2"/>
              <a:buChar char="ü"/>
              <a:tabLst>
                <a:tab pos="184150" algn="l"/>
              </a:tabLst>
            </a:pPr>
            <a:r>
              <a:rPr lang="en-US" sz="1600" dirty="0">
                <a:cs typeface="Arial"/>
              </a:rPr>
              <a:t>Working with partners to identify</a:t>
            </a:r>
            <a:r>
              <a:rPr lang="en-US" sz="1600" spc="-35" dirty="0">
                <a:cs typeface="Arial"/>
              </a:rPr>
              <a:t> </a:t>
            </a:r>
            <a:r>
              <a:rPr lang="en-US" sz="1600" dirty="0">
                <a:cs typeface="Arial"/>
              </a:rPr>
              <a:t>opportunities</a:t>
            </a:r>
            <a:r>
              <a:rPr lang="en-US" sz="1600" spc="-20" dirty="0">
                <a:cs typeface="Arial"/>
              </a:rPr>
              <a:t> </a:t>
            </a:r>
            <a:r>
              <a:rPr lang="en-US" sz="1600" dirty="0">
                <a:cs typeface="Arial"/>
              </a:rPr>
              <a:t>and</a:t>
            </a:r>
            <a:r>
              <a:rPr lang="en-US" sz="1600" spc="-25" dirty="0">
                <a:cs typeface="Arial"/>
              </a:rPr>
              <a:t> </a:t>
            </a:r>
            <a:r>
              <a:rPr lang="en-US" sz="1600" dirty="0">
                <a:cs typeface="Arial"/>
              </a:rPr>
              <a:t>resources</a:t>
            </a:r>
            <a:r>
              <a:rPr lang="en-US" sz="1600" spc="-20" dirty="0">
                <a:cs typeface="Arial"/>
              </a:rPr>
              <a:t> </a:t>
            </a:r>
            <a:r>
              <a:rPr lang="en-US" sz="1600" dirty="0">
                <a:cs typeface="Arial"/>
              </a:rPr>
              <a:t>(federal,</a:t>
            </a:r>
            <a:r>
              <a:rPr lang="en-US" sz="1600" spc="-25" dirty="0">
                <a:cs typeface="Arial"/>
              </a:rPr>
              <a:t> </a:t>
            </a:r>
            <a:r>
              <a:rPr lang="en-US" sz="1600" dirty="0">
                <a:cs typeface="Arial"/>
              </a:rPr>
              <a:t>state,</a:t>
            </a:r>
            <a:r>
              <a:rPr lang="en-US" sz="1600" spc="-30" dirty="0">
                <a:cs typeface="Arial"/>
              </a:rPr>
              <a:t> </a:t>
            </a:r>
            <a:r>
              <a:rPr lang="en-US" sz="1600" dirty="0">
                <a:cs typeface="Arial"/>
              </a:rPr>
              <a:t>and</a:t>
            </a:r>
            <a:r>
              <a:rPr lang="en-US" sz="1600" spc="-20" dirty="0">
                <a:cs typeface="Arial"/>
              </a:rPr>
              <a:t> </a:t>
            </a:r>
            <a:r>
              <a:rPr lang="en-US" sz="1600" dirty="0">
                <a:cs typeface="Arial"/>
              </a:rPr>
              <a:t>private)</a:t>
            </a:r>
            <a:r>
              <a:rPr lang="en-US" sz="1600" spc="-20" dirty="0">
                <a:cs typeface="Arial"/>
              </a:rPr>
              <a:t> that </a:t>
            </a:r>
            <a:r>
              <a:rPr lang="en-US" sz="1600" dirty="0">
                <a:cs typeface="Arial"/>
              </a:rPr>
              <a:t>SCD</a:t>
            </a:r>
            <a:r>
              <a:rPr lang="en-US" sz="1600" spc="-15" dirty="0">
                <a:cs typeface="Arial"/>
              </a:rPr>
              <a:t> </a:t>
            </a:r>
            <a:r>
              <a:rPr lang="en-US" sz="1600" dirty="0">
                <a:cs typeface="Arial"/>
              </a:rPr>
              <a:t>centers</a:t>
            </a:r>
            <a:r>
              <a:rPr lang="en-US" sz="1600" spc="-15" dirty="0">
                <a:cs typeface="Arial"/>
              </a:rPr>
              <a:t> </a:t>
            </a:r>
            <a:r>
              <a:rPr lang="en-US" sz="1600" dirty="0">
                <a:cs typeface="Arial"/>
              </a:rPr>
              <a:t>can</a:t>
            </a:r>
            <a:r>
              <a:rPr lang="en-US" sz="1600" spc="-10" dirty="0">
                <a:cs typeface="Arial"/>
              </a:rPr>
              <a:t> </a:t>
            </a:r>
            <a:r>
              <a:rPr lang="en-US" sz="1600" dirty="0">
                <a:cs typeface="Arial"/>
              </a:rPr>
              <a:t>utilize</a:t>
            </a:r>
            <a:r>
              <a:rPr lang="en-US" sz="1600" spc="-15" dirty="0">
                <a:cs typeface="Arial"/>
              </a:rPr>
              <a:t> </a:t>
            </a:r>
            <a:r>
              <a:rPr lang="en-US" sz="1600" dirty="0">
                <a:cs typeface="Arial"/>
              </a:rPr>
              <a:t>to</a:t>
            </a:r>
            <a:r>
              <a:rPr lang="en-US" sz="1600" spc="-10" dirty="0">
                <a:cs typeface="Arial"/>
              </a:rPr>
              <a:t> </a:t>
            </a:r>
            <a:r>
              <a:rPr lang="en-US" sz="1600" dirty="0">
                <a:cs typeface="Arial"/>
              </a:rPr>
              <a:t>sustain</a:t>
            </a:r>
            <a:r>
              <a:rPr lang="en-US" sz="1600" spc="-15" dirty="0">
                <a:cs typeface="Arial"/>
              </a:rPr>
              <a:t> </a:t>
            </a:r>
            <a:r>
              <a:rPr lang="en-US" sz="1600" dirty="0">
                <a:cs typeface="Arial"/>
              </a:rPr>
              <a:t>funding</a:t>
            </a:r>
            <a:r>
              <a:rPr lang="en-US" sz="1600" spc="-15" dirty="0">
                <a:cs typeface="Arial"/>
              </a:rPr>
              <a:t> </a:t>
            </a:r>
            <a:r>
              <a:rPr lang="en-US" sz="1600" dirty="0">
                <a:cs typeface="Arial"/>
              </a:rPr>
              <a:t>and</a:t>
            </a:r>
            <a:r>
              <a:rPr lang="en-US" sz="1600" spc="-10" dirty="0">
                <a:cs typeface="Arial"/>
              </a:rPr>
              <a:t> </a:t>
            </a:r>
            <a:r>
              <a:rPr lang="en-US" sz="1600" dirty="0">
                <a:cs typeface="Arial"/>
              </a:rPr>
              <a:t>ensure</a:t>
            </a:r>
            <a:r>
              <a:rPr lang="en-US" sz="1600" spc="-15" dirty="0">
                <a:cs typeface="Arial"/>
              </a:rPr>
              <a:t> </a:t>
            </a:r>
            <a:r>
              <a:rPr lang="en-US" sz="1600" dirty="0">
                <a:cs typeface="Arial"/>
              </a:rPr>
              <a:t>equitable</a:t>
            </a:r>
            <a:r>
              <a:rPr lang="en-US" sz="1600" spc="-10" dirty="0">
                <a:cs typeface="Arial"/>
              </a:rPr>
              <a:t> access </a:t>
            </a:r>
            <a:r>
              <a:rPr lang="en-US" sz="1600" dirty="0">
                <a:cs typeface="Arial"/>
              </a:rPr>
              <a:t>to</a:t>
            </a:r>
            <a:r>
              <a:rPr lang="en-US" sz="1600" spc="-20" dirty="0">
                <a:cs typeface="Arial"/>
              </a:rPr>
              <a:t> </a:t>
            </a:r>
            <a:r>
              <a:rPr lang="en-US" sz="1600" dirty="0">
                <a:cs typeface="Arial"/>
              </a:rPr>
              <a:t>comprehensive</a:t>
            </a:r>
            <a:r>
              <a:rPr lang="en-US" sz="1600" spc="-15" dirty="0">
                <a:cs typeface="Arial"/>
              </a:rPr>
              <a:t> </a:t>
            </a:r>
            <a:r>
              <a:rPr lang="en-US" sz="1600" spc="-20" dirty="0">
                <a:cs typeface="Arial"/>
              </a:rPr>
              <a:t>care</a:t>
            </a:r>
          </a:p>
          <a:p>
            <a:pPr marL="298450" marR="98425" indent="-285750">
              <a:spcBef>
                <a:spcPts val="600"/>
              </a:spcBef>
              <a:buFont typeface="Wingdings" pitchFamily="2" charset="2"/>
              <a:buChar char="ü"/>
              <a:tabLst>
                <a:tab pos="184150" algn="l"/>
              </a:tabLst>
            </a:pPr>
            <a:r>
              <a:rPr lang="en-US" sz="1600" spc="-20" dirty="0">
                <a:cs typeface="Arial"/>
              </a:rPr>
              <a:t>Recognized more than 80 SCD centers in the United States who are treating people living with SCD</a:t>
            </a:r>
          </a:p>
          <a:p>
            <a:pPr marL="0" indent="0">
              <a:buNone/>
            </a:pPr>
            <a:endParaRPr lang="en-US" sz="1600" dirty="0"/>
          </a:p>
        </p:txBody>
      </p:sp>
    </p:spTree>
    <p:extLst>
      <p:ext uri="{BB962C8B-B14F-4D97-AF65-F5344CB8AC3E}">
        <p14:creationId xmlns:p14="http://schemas.microsoft.com/office/powerpoint/2010/main" val="63972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61BC1-CC15-58F9-E10F-0C72D9572A03}"/>
              </a:ext>
            </a:extLst>
          </p:cNvPr>
          <p:cNvSpPr>
            <a:spLocks noGrp="1"/>
          </p:cNvSpPr>
          <p:nvPr>
            <p:ph type="title"/>
          </p:nvPr>
        </p:nvSpPr>
        <p:spPr/>
        <p:txBody>
          <a:bodyPr/>
          <a:lstStyle/>
          <a:p>
            <a:r>
              <a:rPr lang="en-US" dirty="0"/>
              <a:t>NASCC Brings Systems Level Possibilities</a:t>
            </a:r>
          </a:p>
        </p:txBody>
      </p:sp>
      <p:sp>
        <p:nvSpPr>
          <p:cNvPr id="3" name="Content Placeholder 2">
            <a:extLst>
              <a:ext uri="{FF2B5EF4-FFF2-40B4-BE49-F238E27FC236}">
                <a16:creationId xmlns:a16="http://schemas.microsoft.com/office/drawing/2014/main" id="{D86CAAF6-48AB-74EA-1C15-85722CD468C1}"/>
              </a:ext>
            </a:extLst>
          </p:cNvPr>
          <p:cNvSpPr>
            <a:spLocks noGrp="1"/>
          </p:cNvSpPr>
          <p:nvPr>
            <p:ph idx="1"/>
          </p:nvPr>
        </p:nvSpPr>
        <p:spPr/>
        <p:txBody>
          <a:bodyPr/>
          <a:lstStyle/>
          <a:p>
            <a:pPr marL="346075" marR="5080" indent="-288925">
              <a:spcBef>
                <a:spcPts val="315"/>
              </a:spcBef>
              <a:buChar char="•"/>
              <a:tabLst>
                <a:tab pos="184150" algn="l"/>
              </a:tabLst>
            </a:pPr>
            <a:r>
              <a:rPr lang="en-US" sz="2000" dirty="0">
                <a:cs typeface="Arial"/>
              </a:rPr>
              <a:t>ALL NASCC-recognized centers have the same access to SCD specialists and multi-disciplinary staff regardless of location</a:t>
            </a:r>
          </a:p>
          <a:p>
            <a:pPr marL="346075" marR="677545" indent="-288925">
              <a:spcBef>
                <a:spcPts val="760"/>
              </a:spcBef>
              <a:buChar char="•"/>
              <a:tabLst>
                <a:tab pos="184150" algn="l"/>
              </a:tabLst>
            </a:pPr>
            <a:r>
              <a:rPr lang="en-US" sz="2000" dirty="0">
                <a:cs typeface="Arial"/>
              </a:rPr>
              <a:t>We now are using consensus to formalize “Standard of Care” so that our centers practice the same medicine</a:t>
            </a:r>
          </a:p>
          <a:p>
            <a:endParaRPr lang="en-US" dirty="0"/>
          </a:p>
        </p:txBody>
      </p:sp>
      <p:pic>
        <p:nvPicPr>
          <p:cNvPr id="4" name="object 4">
            <a:extLst>
              <a:ext uri="{FF2B5EF4-FFF2-40B4-BE49-F238E27FC236}">
                <a16:creationId xmlns:a16="http://schemas.microsoft.com/office/drawing/2014/main" id="{30E1CA66-B29C-01BD-C732-4FDD8D1DD98B}"/>
              </a:ext>
            </a:extLst>
          </p:cNvPr>
          <p:cNvPicPr/>
          <p:nvPr/>
        </p:nvPicPr>
        <p:blipFill rotWithShape="1">
          <a:blip r:embed="rId2" cstate="print"/>
          <a:srcRect l="21048" t="21731" r="20830" b="16809"/>
          <a:stretch/>
        </p:blipFill>
        <p:spPr>
          <a:xfrm>
            <a:off x="7863840" y="3402873"/>
            <a:ext cx="1129937" cy="1254035"/>
          </a:xfrm>
          <a:prstGeom prst="rect">
            <a:avLst/>
          </a:prstGeom>
        </p:spPr>
      </p:pic>
    </p:spTree>
    <p:extLst>
      <p:ext uri="{BB962C8B-B14F-4D97-AF65-F5344CB8AC3E}">
        <p14:creationId xmlns:p14="http://schemas.microsoft.com/office/powerpoint/2010/main" val="3682460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70D0A-BE41-E57C-DD84-EEA8E3F41AD9}"/>
              </a:ext>
            </a:extLst>
          </p:cNvPr>
          <p:cNvSpPr>
            <a:spLocks noGrp="1"/>
          </p:cNvSpPr>
          <p:nvPr>
            <p:ph type="title"/>
          </p:nvPr>
        </p:nvSpPr>
        <p:spPr/>
        <p:txBody>
          <a:bodyPr/>
          <a:lstStyle/>
          <a:p>
            <a:r>
              <a:rPr lang="en-US" dirty="0"/>
              <a:t>NASCC Consensus Conference (2022)</a:t>
            </a:r>
          </a:p>
        </p:txBody>
      </p:sp>
      <p:sp>
        <p:nvSpPr>
          <p:cNvPr id="3" name="Content Placeholder 2">
            <a:extLst>
              <a:ext uri="{FF2B5EF4-FFF2-40B4-BE49-F238E27FC236}">
                <a16:creationId xmlns:a16="http://schemas.microsoft.com/office/drawing/2014/main" id="{9776C1AC-11B3-A53B-D601-8375110D63DB}"/>
              </a:ext>
            </a:extLst>
          </p:cNvPr>
          <p:cNvSpPr>
            <a:spLocks noGrp="1"/>
          </p:cNvSpPr>
          <p:nvPr>
            <p:ph idx="1"/>
          </p:nvPr>
        </p:nvSpPr>
        <p:spPr/>
        <p:txBody>
          <a:bodyPr/>
          <a:lstStyle/>
          <a:p>
            <a:pPr marL="230188" indent="-230188">
              <a:lnSpc>
                <a:spcPct val="100000"/>
              </a:lnSpc>
              <a:spcBef>
                <a:spcPts val="600"/>
              </a:spcBef>
              <a:tabLst>
                <a:tab pos="688975" algn="l"/>
              </a:tabLst>
            </a:pPr>
            <a:r>
              <a:rPr lang="en-US" sz="2000" dirty="0">
                <a:cs typeface="Arial"/>
              </a:rPr>
              <a:t>Infant and Toddler Screening Recommendations</a:t>
            </a:r>
          </a:p>
          <a:p>
            <a:pPr marL="230188" indent="-230188">
              <a:lnSpc>
                <a:spcPct val="100000"/>
              </a:lnSpc>
              <a:spcBef>
                <a:spcPts val="600"/>
              </a:spcBef>
              <a:tabLst>
                <a:tab pos="688975" algn="l"/>
              </a:tabLst>
            </a:pPr>
            <a:r>
              <a:rPr lang="en-US" sz="2000" dirty="0">
                <a:cs typeface="Arial"/>
              </a:rPr>
              <a:t>Pediatric</a:t>
            </a:r>
            <a:r>
              <a:rPr lang="en-US" sz="2000" spc="-40" dirty="0">
                <a:cs typeface="Arial"/>
              </a:rPr>
              <a:t> </a:t>
            </a:r>
            <a:r>
              <a:rPr lang="en-US" sz="2000" dirty="0">
                <a:cs typeface="Arial"/>
              </a:rPr>
              <a:t>Screening</a:t>
            </a:r>
            <a:r>
              <a:rPr lang="en-US" sz="2000" spc="-30" dirty="0">
                <a:cs typeface="Arial"/>
              </a:rPr>
              <a:t> </a:t>
            </a:r>
            <a:r>
              <a:rPr lang="en-US" sz="2000" spc="-10" dirty="0">
                <a:cs typeface="Arial"/>
              </a:rPr>
              <a:t>Recommendations</a:t>
            </a:r>
          </a:p>
          <a:p>
            <a:pPr marL="230188" indent="-230188">
              <a:lnSpc>
                <a:spcPct val="100000"/>
              </a:lnSpc>
              <a:spcBef>
                <a:spcPts val="600"/>
              </a:spcBef>
              <a:tabLst>
                <a:tab pos="688975" algn="l"/>
              </a:tabLst>
            </a:pPr>
            <a:r>
              <a:rPr lang="en-US" sz="2000" spc="-10" dirty="0">
                <a:cs typeface="Arial"/>
              </a:rPr>
              <a:t>Adult Screening Recommendations</a:t>
            </a:r>
          </a:p>
          <a:p>
            <a:pPr marL="230188" indent="-230188">
              <a:lnSpc>
                <a:spcPct val="100000"/>
              </a:lnSpc>
              <a:spcBef>
                <a:spcPts val="600"/>
              </a:spcBef>
              <a:tabLst>
                <a:tab pos="688975" algn="l"/>
              </a:tabLst>
            </a:pPr>
            <a:r>
              <a:rPr lang="en-US" sz="2000" dirty="0">
                <a:cs typeface="Arial"/>
              </a:rPr>
              <a:t>Defining a</a:t>
            </a:r>
            <a:r>
              <a:rPr lang="en-US" sz="2000" spc="5" dirty="0">
                <a:cs typeface="Arial"/>
              </a:rPr>
              <a:t> </a:t>
            </a:r>
            <a:r>
              <a:rPr lang="en-US" sz="2000" spc="-10" dirty="0">
                <a:cs typeface="Arial"/>
              </a:rPr>
              <a:t>high-</a:t>
            </a:r>
            <a:r>
              <a:rPr lang="en-US" sz="2000" dirty="0">
                <a:cs typeface="Arial"/>
              </a:rPr>
              <a:t>risk</a:t>
            </a:r>
            <a:r>
              <a:rPr lang="en-US" sz="2000" spc="10" dirty="0">
                <a:cs typeface="Arial"/>
              </a:rPr>
              <a:t> </a:t>
            </a:r>
            <a:r>
              <a:rPr lang="en-US" sz="2000" spc="-10" dirty="0" err="1">
                <a:cs typeface="Arial"/>
              </a:rPr>
              <a:t>vaso</a:t>
            </a:r>
            <a:r>
              <a:rPr lang="en-US" sz="2000" spc="-10" dirty="0">
                <a:cs typeface="Arial"/>
              </a:rPr>
              <a:t>-</a:t>
            </a:r>
            <a:r>
              <a:rPr lang="en-US" sz="2000" dirty="0">
                <a:cs typeface="Arial"/>
              </a:rPr>
              <a:t>occlusive</a:t>
            </a:r>
            <a:r>
              <a:rPr lang="en-US" sz="2000" spc="5" dirty="0">
                <a:cs typeface="Arial"/>
              </a:rPr>
              <a:t> </a:t>
            </a:r>
            <a:r>
              <a:rPr lang="en-US" sz="2000" dirty="0">
                <a:cs typeface="Arial"/>
              </a:rPr>
              <a:t>crisis</a:t>
            </a:r>
            <a:r>
              <a:rPr lang="en-US" sz="2000" spc="5" dirty="0">
                <a:cs typeface="Arial"/>
              </a:rPr>
              <a:t> </a:t>
            </a:r>
            <a:r>
              <a:rPr lang="en-US" sz="2000" spc="-10" dirty="0">
                <a:cs typeface="Arial"/>
              </a:rPr>
              <a:t>(Multi-</a:t>
            </a:r>
            <a:r>
              <a:rPr lang="en-US" sz="2000" dirty="0">
                <a:cs typeface="Arial"/>
              </a:rPr>
              <a:t>Organ</a:t>
            </a:r>
            <a:r>
              <a:rPr lang="en-US" sz="2000" spc="5" dirty="0">
                <a:cs typeface="Arial"/>
              </a:rPr>
              <a:t> </a:t>
            </a:r>
            <a:r>
              <a:rPr lang="en-US" sz="2000" dirty="0">
                <a:cs typeface="Arial"/>
              </a:rPr>
              <a:t>Failure</a:t>
            </a:r>
            <a:r>
              <a:rPr lang="en-US" sz="2000" spc="5" dirty="0">
                <a:cs typeface="Arial"/>
              </a:rPr>
              <a:t> </a:t>
            </a:r>
            <a:r>
              <a:rPr lang="en-US" sz="2000" spc="-10" dirty="0">
                <a:cs typeface="Arial"/>
              </a:rPr>
              <a:t>Syndrome)</a:t>
            </a:r>
          </a:p>
          <a:p>
            <a:pPr marL="230188" indent="-230188">
              <a:lnSpc>
                <a:spcPct val="100000"/>
              </a:lnSpc>
              <a:spcBef>
                <a:spcPts val="600"/>
              </a:spcBef>
              <a:tabLst>
                <a:tab pos="688975" algn="l"/>
              </a:tabLst>
            </a:pPr>
            <a:r>
              <a:rPr lang="en-US" spc="-10" dirty="0">
                <a:cs typeface="Arial"/>
              </a:rPr>
              <a:t>Improving the lifespan approach to pain management</a:t>
            </a:r>
            <a:endParaRPr lang="en-US" sz="2000" spc="-10" dirty="0">
              <a:cs typeface="Arial"/>
            </a:endParaRPr>
          </a:p>
          <a:p>
            <a:pPr marL="230188" indent="-230188">
              <a:lnSpc>
                <a:spcPct val="100000"/>
              </a:lnSpc>
              <a:spcBef>
                <a:spcPts val="600"/>
              </a:spcBef>
              <a:tabLst>
                <a:tab pos="688975" algn="l"/>
              </a:tabLst>
            </a:pPr>
            <a:r>
              <a:rPr lang="en-US" sz="2000" dirty="0">
                <a:cs typeface="Arial"/>
              </a:rPr>
              <a:t>Using, monitoring,</a:t>
            </a:r>
            <a:r>
              <a:rPr lang="en-US" sz="2000" spc="-15" dirty="0">
                <a:cs typeface="Arial"/>
              </a:rPr>
              <a:t> </a:t>
            </a:r>
            <a:r>
              <a:rPr lang="en-US" sz="2000" dirty="0">
                <a:cs typeface="Arial"/>
              </a:rPr>
              <a:t>and</a:t>
            </a:r>
            <a:r>
              <a:rPr lang="en-US" sz="2000" spc="-15" dirty="0">
                <a:cs typeface="Arial"/>
              </a:rPr>
              <a:t> </a:t>
            </a:r>
            <a:r>
              <a:rPr lang="en-US" sz="2000" dirty="0">
                <a:cs typeface="Arial"/>
              </a:rPr>
              <a:t>managing</a:t>
            </a:r>
            <a:r>
              <a:rPr lang="en-US" sz="2000" spc="-15" dirty="0">
                <a:cs typeface="Arial"/>
              </a:rPr>
              <a:t> </a:t>
            </a:r>
            <a:r>
              <a:rPr lang="en-US" spc="-15" dirty="0">
                <a:cs typeface="Arial"/>
              </a:rPr>
              <a:t>n</a:t>
            </a:r>
            <a:r>
              <a:rPr lang="en-US" sz="2000" dirty="0">
                <a:cs typeface="Arial"/>
              </a:rPr>
              <a:t>ovel</a:t>
            </a:r>
            <a:r>
              <a:rPr lang="en-US" sz="2000" spc="-45" dirty="0">
                <a:cs typeface="Arial"/>
              </a:rPr>
              <a:t> </a:t>
            </a:r>
            <a:r>
              <a:rPr lang="en-US" spc="-10" dirty="0">
                <a:cs typeface="Arial"/>
              </a:rPr>
              <a:t>t</a:t>
            </a:r>
            <a:r>
              <a:rPr lang="en-US" sz="2000" spc="-10" dirty="0">
                <a:cs typeface="Arial"/>
              </a:rPr>
              <a:t>herapies</a:t>
            </a:r>
            <a:endParaRPr lang="en-US" sz="2000" dirty="0">
              <a:cs typeface="Arial"/>
            </a:endParaRPr>
          </a:p>
        </p:txBody>
      </p:sp>
    </p:spTree>
    <p:extLst>
      <p:ext uri="{BB962C8B-B14F-4D97-AF65-F5344CB8AC3E}">
        <p14:creationId xmlns:p14="http://schemas.microsoft.com/office/powerpoint/2010/main" val="1633217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D6CC-2C38-6447-4893-0261A562C742}"/>
              </a:ext>
            </a:extLst>
          </p:cNvPr>
          <p:cNvSpPr>
            <a:spLocks noGrp="1"/>
          </p:cNvSpPr>
          <p:nvPr>
            <p:ph type="title"/>
          </p:nvPr>
        </p:nvSpPr>
        <p:spPr/>
        <p:txBody>
          <a:bodyPr/>
          <a:lstStyle/>
          <a:p>
            <a:r>
              <a:rPr lang="en-US" dirty="0"/>
              <a:t>NASCC Encourages a Lifespan Approach</a:t>
            </a:r>
          </a:p>
        </p:txBody>
      </p:sp>
      <p:sp>
        <p:nvSpPr>
          <p:cNvPr id="3" name="Content Placeholder 2">
            <a:extLst>
              <a:ext uri="{FF2B5EF4-FFF2-40B4-BE49-F238E27FC236}">
                <a16:creationId xmlns:a16="http://schemas.microsoft.com/office/drawing/2014/main" id="{6C77E47C-7730-97EF-6B64-A5713C93B0EC}"/>
              </a:ext>
            </a:extLst>
          </p:cNvPr>
          <p:cNvSpPr>
            <a:spLocks noGrp="1"/>
          </p:cNvSpPr>
          <p:nvPr>
            <p:ph idx="1"/>
          </p:nvPr>
        </p:nvSpPr>
        <p:spPr/>
        <p:txBody>
          <a:bodyPr/>
          <a:lstStyle/>
          <a:p>
            <a:pPr marL="184150" indent="-171450">
              <a:spcBef>
                <a:spcPts val="600"/>
              </a:spcBef>
              <a:buChar char="•"/>
              <a:tabLst>
                <a:tab pos="184150" algn="l"/>
              </a:tabLst>
            </a:pPr>
            <a:r>
              <a:rPr lang="en-US" dirty="0">
                <a:cs typeface="Arial"/>
              </a:rPr>
              <a:t>NASCC GOALS:</a:t>
            </a:r>
          </a:p>
          <a:p>
            <a:pPr marL="641350" marR="5080" lvl="1">
              <a:spcBef>
                <a:spcPts val="0"/>
              </a:spcBef>
              <a:buFont typeface="Calibri" panose="020F0502020204030204" pitchFamily="34" charset="0"/>
              <a:buChar char="—"/>
              <a:tabLst>
                <a:tab pos="527050" algn="l"/>
              </a:tabLst>
            </a:pPr>
            <a:r>
              <a:rPr lang="en-US" dirty="0">
                <a:cs typeface="Arial"/>
              </a:rPr>
              <a:t>Ensure access to a SCD specialist for all persons with SCD should be our primary goal</a:t>
            </a:r>
          </a:p>
          <a:p>
            <a:pPr marL="641350" lvl="1">
              <a:spcBef>
                <a:spcPts val="0"/>
              </a:spcBef>
              <a:buFont typeface="Calibri" panose="020F0502020204030204" pitchFamily="34" charset="0"/>
              <a:buChar char="—"/>
              <a:tabLst>
                <a:tab pos="527050" algn="l"/>
              </a:tabLst>
            </a:pPr>
            <a:r>
              <a:rPr lang="en-US" dirty="0">
                <a:cs typeface="Arial"/>
              </a:rPr>
              <a:t>Ensure ongoing, continuous care throughout the lifespan (care engagement)</a:t>
            </a:r>
          </a:p>
          <a:p>
            <a:pPr marL="641350" lvl="1">
              <a:spcBef>
                <a:spcPts val="0"/>
              </a:spcBef>
              <a:buFont typeface="Calibri" panose="020F0502020204030204" pitchFamily="34" charset="0"/>
              <a:buChar char="—"/>
              <a:tabLst>
                <a:tab pos="527050" algn="l"/>
              </a:tabLst>
            </a:pPr>
            <a:r>
              <a:rPr lang="en-US" dirty="0">
                <a:cs typeface="Arial"/>
              </a:rPr>
              <a:t>Follow and evaluate current practices to better define standard of care</a:t>
            </a:r>
          </a:p>
          <a:p>
            <a:pPr marL="641350" marR="722630" lvl="1">
              <a:spcBef>
                <a:spcPts val="0"/>
              </a:spcBef>
              <a:buFont typeface="Calibri" panose="020F0502020204030204" pitchFamily="34" charset="0"/>
              <a:buChar char="—"/>
              <a:tabLst>
                <a:tab pos="527050" algn="l"/>
              </a:tabLst>
            </a:pPr>
            <a:r>
              <a:rPr lang="en-US" dirty="0">
                <a:cs typeface="Arial"/>
              </a:rPr>
              <a:t>Use the same practice patterns with the same discussion points starting in childhood</a:t>
            </a:r>
          </a:p>
          <a:p>
            <a:pPr marL="984250" lvl="2" indent="-285750">
              <a:spcBef>
                <a:spcPts val="0"/>
              </a:spcBef>
              <a:buFont typeface="Wingdings" panose="05000000000000000000" pitchFamily="2" charset="2"/>
              <a:buChar char="Ø"/>
              <a:tabLst>
                <a:tab pos="869950" algn="l"/>
              </a:tabLst>
            </a:pPr>
            <a:r>
              <a:rPr lang="en-US" dirty="0">
                <a:cs typeface="Arial"/>
              </a:rPr>
              <a:t>Initiate ANNUAL COMPREHENSIVE VISITS</a:t>
            </a:r>
          </a:p>
          <a:p>
            <a:pPr marL="984250" marR="404495" lvl="2" indent="-285750">
              <a:spcBef>
                <a:spcPts val="0"/>
              </a:spcBef>
              <a:buFont typeface="Wingdings" panose="05000000000000000000" pitchFamily="2" charset="2"/>
              <a:buChar char="Ø"/>
              <a:tabLst>
                <a:tab pos="869950" algn="l"/>
              </a:tabLst>
            </a:pPr>
            <a:r>
              <a:rPr lang="en-US" dirty="0">
                <a:cs typeface="Arial"/>
              </a:rPr>
              <a:t>EXPECT to been seen at least once per year by your SCD specialist/SCD center</a:t>
            </a:r>
          </a:p>
          <a:p>
            <a:pPr marL="984250" lvl="2" indent="-285750">
              <a:spcBef>
                <a:spcPts val="0"/>
              </a:spcBef>
              <a:buFont typeface="Wingdings" panose="05000000000000000000" pitchFamily="2" charset="2"/>
              <a:buChar char="Ø"/>
              <a:tabLst>
                <a:tab pos="869950" algn="l"/>
              </a:tabLst>
            </a:pPr>
            <a:r>
              <a:rPr lang="en-US" dirty="0">
                <a:cs typeface="Arial"/>
              </a:rPr>
              <a:t>Coordinate appointments and communication with other physicians</a:t>
            </a:r>
          </a:p>
          <a:p>
            <a:pPr marL="984250" lvl="2" indent="-285750">
              <a:spcBef>
                <a:spcPts val="0"/>
              </a:spcBef>
              <a:buFont typeface="Wingdings" panose="05000000000000000000" pitchFamily="2" charset="2"/>
              <a:buChar char="Ø"/>
              <a:tabLst>
                <a:tab pos="869950" algn="l"/>
              </a:tabLst>
            </a:pPr>
            <a:r>
              <a:rPr lang="en-US" dirty="0">
                <a:cs typeface="Arial"/>
              </a:rPr>
              <a:t>Approach to pain must include a lifespan perspective</a:t>
            </a:r>
          </a:p>
          <a:p>
            <a:endParaRPr lang="en-US" sz="1600" dirty="0"/>
          </a:p>
        </p:txBody>
      </p:sp>
    </p:spTree>
    <p:extLst>
      <p:ext uri="{BB962C8B-B14F-4D97-AF65-F5344CB8AC3E}">
        <p14:creationId xmlns:p14="http://schemas.microsoft.com/office/powerpoint/2010/main" val="3092386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FA7C9-B005-817E-057F-693A55BF06E2}"/>
              </a:ext>
            </a:extLst>
          </p:cNvPr>
          <p:cNvSpPr>
            <a:spLocks noGrp="1"/>
          </p:cNvSpPr>
          <p:nvPr>
            <p:ph type="title"/>
          </p:nvPr>
        </p:nvSpPr>
        <p:spPr/>
        <p:txBody>
          <a:bodyPr/>
          <a:lstStyle/>
          <a:p>
            <a:r>
              <a:rPr lang="en-US" dirty="0"/>
              <a:t>NASCC Brings Systems Level Possibilities</a:t>
            </a:r>
          </a:p>
        </p:txBody>
      </p:sp>
      <p:sp>
        <p:nvSpPr>
          <p:cNvPr id="3" name="Content Placeholder 2">
            <a:extLst>
              <a:ext uri="{FF2B5EF4-FFF2-40B4-BE49-F238E27FC236}">
                <a16:creationId xmlns:a16="http://schemas.microsoft.com/office/drawing/2014/main" id="{6192AF95-85A1-2F3C-33A4-0366E8FD3B9E}"/>
              </a:ext>
            </a:extLst>
          </p:cNvPr>
          <p:cNvSpPr>
            <a:spLocks noGrp="1"/>
          </p:cNvSpPr>
          <p:nvPr>
            <p:ph idx="1"/>
          </p:nvPr>
        </p:nvSpPr>
        <p:spPr/>
        <p:txBody>
          <a:bodyPr/>
          <a:lstStyle/>
          <a:p>
            <a:pPr marL="287338" marR="5080" indent="-274638">
              <a:spcBef>
                <a:spcPts val="315"/>
              </a:spcBef>
              <a:buChar char="•"/>
              <a:tabLst>
                <a:tab pos="184150" algn="l"/>
              </a:tabLst>
            </a:pPr>
            <a:r>
              <a:rPr lang="en-US" sz="2000" dirty="0">
                <a:cs typeface="Arial"/>
              </a:rPr>
              <a:t>NASCC-recognized centers have the same access to SCD specialists and multi-disciplinary staff regardless of location</a:t>
            </a:r>
          </a:p>
          <a:p>
            <a:pPr marL="287338" marR="677545" indent="-274638">
              <a:spcBef>
                <a:spcPts val="760"/>
              </a:spcBef>
              <a:buChar char="•"/>
              <a:tabLst>
                <a:tab pos="184150" algn="l"/>
              </a:tabLst>
            </a:pPr>
            <a:r>
              <a:rPr lang="en-US" sz="2000" dirty="0">
                <a:cs typeface="Arial"/>
              </a:rPr>
              <a:t>We are using consensus to formalize “Standard of Care” so that our centers practice the same medicine</a:t>
            </a:r>
          </a:p>
          <a:p>
            <a:pPr marL="287338" marR="470534" indent="-274638">
              <a:spcBef>
                <a:spcPts val="720"/>
              </a:spcBef>
              <a:buChar char="•"/>
              <a:tabLst>
                <a:tab pos="260350" algn="l"/>
              </a:tabLst>
            </a:pPr>
            <a:r>
              <a:rPr lang="en-US" sz="2000" b="1" dirty="0">
                <a:cs typeface="Arial"/>
              </a:rPr>
              <a:t>NOW we need to work on the accreditation of SCD centers</a:t>
            </a:r>
          </a:p>
          <a:p>
            <a:endParaRPr lang="en-US" dirty="0"/>
          </a:p>
        </p:txBody>
      </p:sp>
      <p:pic>
        <p:nvPicPr>
          <p:cNvPr id="4" name="object 4">
            <a:extLst>
              <a:ext uri="{FF2B5EF4-FFF2-40B4-BE49-F238E27FC236}">
                <a16:creationId xmlns:a16="http://schemas.microsoft.com/office/drawing/2014/main" id="{4FC4FA4E-6FFE-A7B7-D698-436E26BC617F}"/>
              </a:ext>
            </a:extLst>
          </p:cNvPr>
          <p:cNvPicPr/>
          <p:nvPr/>
        </p:nvPicPr>
        <p:blipFill rotWithShape="1">
          <a:blip r:embed="rId2" cstate="print"/>
          <a:srcRect l="21048" t="21731" r="20830" b="16809"/>
          <a:stretch/>
        </p:blipFill>
        <p:spPr>
          <a:xfrm>
            <a:off x="7863840" y="3402873"/>
            <a:ext cx="1129937" cy="1254035"/>
          </a:xfrm>
          <a:prstGeom prst="rect">
            <a:avLst/>
          </a:prstGeom>
        </p:spPr>
      </p:pic>
    </p:spTree>
    <p:extLst>
      <p:ext uri="{BB962C8B-B14F-4D97-AF65-F5344CB8AC3E}">
        <p14:creationId xmlns:p14="http://schemas.microsoft.com/office/powerpoint/2010/main" val="96527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63FC-1A0C-D8C9-F993-7C75C50D989A}"/>
              </a:ext>
            </a:extLst>
          </p:cNvPr>
          <p:cNvSpPr>
            <a:spLocks noGrp="1"/>
          </p:cNvSpPr>
          <p:nvPr>
            <p:ph type="title"/>
          </p:nvPr>
        </p:nvSpPr>
        <p:spPr>
          <a:xfrm>
            <a:off x="457199" y="367840"/>
            <a:ext cx="8360229" cy="535154"/>
          </a:xfrm>
        </p:spPr>
        <p:txBody>
          <a:bodyPr/>
          <a:lstStyle/>
          <a:p>
            <a:r>
              <a:rPr lang="en-US" dirty="0"/>
              <a:t>What do we need to accredit SCD centers?</a:t>
            </a:r>
          </a:p>
        </p:txBody>
      </p:sp>
      <p:sp>
        <p:nvSpPr>
          <p:cNvPr id="3" name="Content Placeholder 2">
            <a:extLst>
              <a:ext uri="{FF2B5EF4-FFF2-40B4-BE49-F238E27FC236}">
                <a16:creationId xmlns:a16="http://schemas.microsoft.com/office/drawing/2014/main" id="{4B7C3379-8E36-1B07-9408-FE5C64D72E73}"/>
              </a:ext>
            </a:extLst>
          </p:cNvPr>
          <p:cNvSpPr>
            <a:spLocks noGrp="1"/>
          </p:cNvSpPr>
          <p:nvPr>
            <p:ph idx="1"/>
          </p:nvPr>
        </p:nvSpPr>
        <p:spPr/>
        <p:txBody>
          <a:bodyPr/>
          <a:lstStyle/>
          <a:p>
            <a:pPr marL="0" indent="0">
              <a:spcBef>
                <a:spcPts val="600"/>
              </a:spcBef>
              <a:buNone/>
            </a:pPr>
            <a:r>
              <a:rPr lang="en-US" b="1" dirty="0"/>
              <a:t>WE NEED DATA to ensure centers are fulfilling their requirements to patients</a:t>
            </a:r>
          </a:p>
          <a:p>
            <a:pPr>
              <a:spcBef>
                <a:spcPts val="600"/>
              </a:spcBef>
            </a:pPr>
            <a:endParaRPr lang="en-US" dirty="0"/>
          </a:p>
          <a:p>
            <a:pPr marL="230188" indent="-230188">
              <a:spcBef>
                <a:spcPts val="600"/>
              </a:spcBef>
            </a:pPr>
            <a:r>
              <a:rPr lang="en-US" b="0" dirty="0"/>
              <a:t>Tracking affiliation and retention of patients</a:t>
            </a:r>
          </a:p>
          <a:p>
            <a:pPr marL="230188" indent="-230188">
              <a:spcBef>
                <a:spcPts val="600"/>
              </a:spcBef>
            </a:pPr>
            <a:r>
              <a:rPr lang="en-US" b="0" dirty="0"/>
              <a:t>Evaluating and measuring preventative care screening</a:t>
            </a:r>
          </a:p>
          <a:p>
            <a:pPr marL="230188" indent="-230188">
              <a:spcBef>
                <a:spcPts val="600"/>
              </a:spcBef>
            </a:pPr>
            <a:r>
              <a:rPr lang="en-US" b="0" dirty="0"/>
              <a:t>Ensuring all patients have individualized care plans</a:t>
            </a:r>
          </a:p>
          <a:p>
            <a:pPr marL="230188" indent="-230188">
              <a:spcBef>
                <a:spcPts val="600"/>
              </a:spcBef>
            </a:pPr>
            <a:r>
              <a:rPr lang="en-US" b="0" dirty="0"/>
              <a:t>Affirming protocols are in place at each center</a:t>
            </a:r>
          </a:p>
          <a:p>
            <a:pPr marL="230188" indent="-230188">
              <a:spcBef>
                <a:spcPts val="600"/>
              </a:spcBef>
            </a:pPr>
            <a:r>
              <a:rPr lang="en-US" b="0" dirty="0"/>
              <a:t>Assuring staff are trained and competent designated areas</a:t>
            </a:r>
          </a:p>
          <a:p>
            <a:endParaRPr lang="en-US" dirty="0"/>
          </a:p>
        </p:txBody>
      </p:sp>
    </p:spTree>
    <p:extLst>
      <p:ext uri="{BB962C8B-B14F-4D97-AF65-F5344CB8AC3E}">
        <p14:creationId xmlns:p14="http://schemas.microsoft.com/office/powerpoint/2010/main" val="2132572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672E-BDFD-B6D4-AA9F-F10CCD45457A}"/>
              </a:ext>
            </a:extLst>
          </p:cNvPr>
          <p:cNvSpPr>
            <a:spLocks noGrp="1"/>
          </p:cNvSpPr>
          <p:nvPr>
            <p:ph type="title"/>
          </p:nvPr>
        </p:nvSpPr>
        <p:spPr/>
        <p:txBody>
          <a:bodyPr/>
          <a:lstStyle/>
          <a:p>
            <a:r>
              <a:rPr lang="en-US" dirty="0"/>
              <a:t>What other opportunities are available for SCD center recognition?</a:t>
            </a:r>
          </a:p>
        </p:txBody>
      </p:sp>
    </p:spTree>
    <p:extLst>
      <p:ext uri="{BB962C8B-B14F-4D97-AF65-F5344CB8AC3E}">
        <p14:creationId xmlns:p14="http://schemas.microsoft.com/office/powerpoint/2010/main" val="1467702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AAA0-1862-7CBD-5AB3-91DF62EB7D1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ED179FA3-8B0D-4DD2-DEA9-E92C912EFB8D}"/>
              </a:ext>
            </a:extLst>
          </p:cNvPr>
          <p:cNvSpPr>
            <a:spLocks noGrp="1"/>
          </p:cNvSpPr>
          <p:nvPr>
            <p:ph idx="1"/>
          </p:nvPr>
        </p:nvSpPr>
        <p:spPr>
          <a:xfrm>
            <a:off x="457200" y="1026691"/>
            <a:ext cx="7563394" cy="3710927"/>
          </a:xfrm>
        </p:spPr>
        <p:txBody>
          <a:bodyPr/>
          <a:lstStyle/>
          <a:p>
            <a:pPr marL="227965" marR="5080" indent="-215265">
              <a:lnSpc>
                <a:spcPts val="2500"/>
              </a:lnSpc>
              <a:spcBef>
                <a:spcPts val="890"/>
              </a:spcBef>
              <a:buChar char="•"/>
              <a:tabLst>
                <a:tab pos="227965" algn="l"/>
              </a:tabLst>
            </a:pPr>
            <a:r>
              <a:rPr lang="en-US" sz="2000" dirty="0">
                <a:cs typeface="Arial"/>
              </a:rPr>
              <a:t>Understand</a:t>
            </a:r>
            <a:r>
              <a:rPr lang="en-US" sz="2000" spc="-40" dirty="0">
                <a:cs typeface="Arial"/>
              </a:rPr>
              <a:t> </a:t>
            </a:r>
            <a:r>
              <a:rPr lang="en-US" sz="2000" dirty="0">
                <a:cs typeface="Arial"/>
              </a:rPr>
              <a:t>why we need</a:t>
            </a:r>
            <a:r>
              <a:rPr lang="en-US" sz="2000" spc="-20" dirty="0">
                <a:cs typeface="Arial"/>
              </a:rPr>
              <a:t> </a:t>
            </a:r>
            <a:r>
              <a:rPr lang="en-US" sz="2000" dirty="0">
                <a:cs typeface="Arial"/>
              </a:rPr>
              <a:t>a</a:t>
            </a:r>
            <a:r>
              <a:rPr lang="en-US" sz="2000" spc="-25" dirty="0">
                <a:cs typeface="Arial"/>
              </a:rPr>
              <a:t> </a:t>
            </a:r>
            <a:r>
              <a:rPr lang="en-US" sz="2000" dirty="0">
                <a:cs typeface="Arial"/>
              </a:rPr>
              <a:t>new</a:t>
            </a:r>
            <a:r>
              <a:rPr lang="en-US" sz="2000" spc="-20" dirty="0">
                <a:cs typeface="Arial"/>
              </a:rPr>
              <a:t> </a:t>
            </a:r>
            <a:r>
              <a:rPr lang="en-US" sz="2000" dirty="0">
                <a:cs typeface="Arial"/>
              </a:rPr>
              <a:t>model</a:t>
            </a:r>
            <a:r>
              <a:rPr lang="en-US" sz="2000" spc="-20" dirty="0">
                <a:cs typeface="Arial"/>
              </a:rPr>
              <a:t> </a:t>
            </a:r>
            <a:r>
              <a:rPr lang="en-US" sz="2000" dirty="0">
                <a:cs typeface="Arial"/>
              </a:rPr>
              <a:t>of</a:t>
            </a:r>
            <a:r>
              <a:rPr lang="en-US" sz="2000" spc="-15" dirty="0">
                <a:cs typeface="Arial"/>
              </a:rPr>
              <a:t> </a:t>
            </a:r>
            <a:r>
              <a:rPr lang="en-US" sz="2000" dirty="0">
                <a:cs typeface="Arial"/>
              </a:rPr>
              <a:t>care</a:t>
            </a:r>
            <a:r>
              <a:rPr lang="en-US" sz="2000" spc="-25" dirty="0">
                <a:cs typeface="Arial"/>
              </a:rPr>
              <a:t> </a:t>
            </a:r>
            <a:r>
              <a:rPr lang="en-US" sz="2000" dirty="0">
                <a:cs typeface="Arial"/>
              </a:rPr>
              <a:t>in SCD</a:t>
            </a:r>
            <a:endParaRPr lang="en-US" sz="2000" spc="-25" dirty="0">
              <a:cs typeface="Arial"/>
            </a:endParaRPr>
          </a:p>
          <a:p>
            <a:pPr marL="227965" marR="5080" indent="-215265">
              <a:lnSpc>
                <a:spcPts val="2500"/>
              </a:lnSpc>
              <a:spcBef>
                <a:spcPts val="890"/>
              </a:spcBef>
              <a:buChar char="•"/>
              <a:tabLst>
                <a:tab pos="227965" algn="l"/>
              </a:tabLst>
            </a:pPr>
            <a:r>
              <a:rPr lang="en-US" spc="-25" dirty="0">
                <a:cs typeface="Arial"/>
              </a:rPr>
              <a:t>National Alliance of Sickle Cell Centers </a:t>
            </a:r>
            <a:endParaRPr lang="en-US" sz="2000" dirty="0">
              <a:cs typeface="Arial"/>
            </a:endParaRPr>
          </a:p>
          <a:p>
            <a:pPr marL="227965" indent="-215265">
              <a:lnSpc>
                <a:spcPct val="100000"/>
              </a:lnSpc>
              <a:spcBef>
                <a:spcPts val="710"/>
              </a:spcBef>
              <a:buChar char="•"/>
              <a:tabLst>
                <a:tab pos="227965" algn="l"/>
              </a:tabLst>
            </a:pPr>
            <a:r>
              <a:rPr lang="en-US" sz="2000" dirty="0">
                <a:cs typeface="Arial"/>
              </a:rPr>
              <a:t>Discuss how NASCC identified requirements of SCD centers</a:t>
            </a:r>
          </a:p>
          <a:p>
            <a:pPr marL="227965" indent="-215265">
              <a:lnSpc>
                <a:spcPct val="100000"/>
              </a:lnSpc>
              <a:spcBef>
                <a:spcPts val="885"/>
              </a:spcBef>
              <a:buChar char="•"/>
              <a:tabLst>
                <a:tab pos="227965" algn="l"/>
              </a:tabLst>
            </a:pPr>
            <a:r>
              <a:rPr lang="en-US" sz="2000" dirty="0">
                <a:cs typeface="Arial"/>
              </a:rPr>
              <a:t>Review the NASCC</a:t>
            </a:r>
            <a:r>
              <a:rPr lang="en-US" sz="2000" spc="-25" dirty="0">
                <a:cs typeface="Arial"/>
              </a:rPr>
              <a:t> </a:t>
            </a:r>
            <a:r>
              <a:rPr lang="en-US" sz="2000" dirty="0">
                <a:cs typeface="Arial"/>
              </a:rPr>
              <a:t>plans</a:t>
            </a:r>
            <a:r>
              <a:rPr lang="en-US" sz="2000" spc="-25" dirty="0">
                <a:cs typeface="Arial"/>
              </a:rPr>
              <a:t> </a:t>
            </a:r>
            <a:r>
              <a:rPr lang="en-US" sz="2000" dirty="0">
                <a:cs typeface="Arial"/>
              </a:rPr>
              <a:t>for</a:t>
            </a:r>
            <a:r>
              <a:rPr lang="en-US" sz="2000" spc="-25" dirty="0">
                <a:cs typeface="Arial"/>
              </a:rPr>
              <a:t> </a:t>
            </a:r>
            <a:r>
              <a:rPr lang="en-US" sz="2000" dirty="0">
                <a:cs typeface="Arial"/>
              </a:rPr>
              <a:t>quality</a:t>
            </a:r>
            <a:r>
              <a:rPr lang="en-US" sz="2000" spc="-25" dirty="0">
                <a:cs typeface="Arial"/>
              </a:rPr>
              <a:t> </a:t>
            </a:r>
            <a:r>
              <a:rPr lang="en-US" sz="2000" dirty="0">
                <a:cs typeface="Arial"/>
              </a:rPr>
              <a:t>improvement</a:t>
            </a:r>
            <a:r>
              <a:rPr lang="en-US" sz="2000" spc="-25" dirty="0">
                <a:cs typeface="Arial"/>
              </a:rPr>
              <a:t> </a:t>
            </a:r>
            <a:r>
              <a:rPr lang="en-US" sz="2000" dirty="0">
                <a:cs typeface="Arial"/>
              </a:rPr>
              <a:t>and accreditation for SCD centers</a:t>
            </a:r>
          </a:p>
          <a:p>
            <a:pPr marL="227965" indent="-215265">
              <a:lnSpc>
                <a:spcPct val="100000"/>
              </a:lnSpc>
              <a:spcBef>
                <a:spcPts val="885"/>
              </a:spcBef>
              <a:buChar char="•"/>
              <a:tabLst>
                <a:tab pos="227965" algn="l"/>
              </a:tabLst>
            </a:pPr>
            <a:r>
              <a:rPr lang="en-US" sz="2000" dirty="0">
                <a:cs typeface="Arial"/>
              </a:rPr>
              <a:t>Learn about other </a:t>
            </a:r>
            <a:r>
              <a:rPr lang="en-US" dirty="0">
                <a:cs typeface="Arial"/>
              </a:rPr>
              <a:t>methods of SCD center recognition</a:t>
            </a:r>
            <a:endParaRPr lang="en-US" sz="2000" dirty="0">
              <a:cs typeface="Arial"/>
            </a:endParaRPr>
          </a:p>
          <a:p>
            <a:endParaRPr lang="en-US" dirty="0"/>
          </a:p>
        </p:txBody>
      </p:sp>
    </p:spTree>
    <p:extLst>
      <p:ext uri="{BB962C8B-B14F-4D97-AF65-F5344CB8AC3E}">
        <p14:creationId xmlns:p14="http://schemas.microsoft.com/office/powerpoint/2010/main" val="2971881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381DC-6E5D-E208-BF09-88B097B16AFE}"/>
              </a:ext>
            </a:extLst>
          </p:cNvPr>
          <p:cNvSpPr>
            <a:spLocks noGrp="1"/>
          </p:cNvSpPr>
          <p:nvPr>
            <p:ph type="title"/>
          </p:nvPr>
        </p:nvSpPr>
        <p:spPr/>
        <p:txBody>
          <a:bodyPr/>
          <a:lstStyle/>
          <a:p>
            <a:r>
              <a:rPr lang="en-US" dirty="0"/>
              <a:t>Joint Commission</a:t>
            </a:r>
          </a:p>
        </p:txBody>
      </p:sp>
      <p:sp>
        <p:nvSpPr>
          <p:cNvPr id="3" name="Content Placeholder 2">
            <a:extLst>
              <a:ext uri="{FF2B5EF4-FFF2-40B4-BE49-F238E27FC236}">
                <a16:creationId xmlns:a16="http://schemas.microsoft.com/office/drawing/2014/main" id="{3AFECC82-902D-3A03-4258-315C699C6A31}"/>
              </a:ext>
            </a:extLst>
          </p:cNvPr>
          <p:cNvSpPr>
            <a:spLocks noGrp="1"/>
          </p:cNvSpPr>
          <p:nvPr>
            <p:ph idx="1"/>
          </p:nvPr>
        </p:nvSpPr>
        <p:spPr/>
        <p:txBody>
          <a:bodyPr/>
          <a:lstStyle/>
          <a:p>
            <a:pPr algn="l"/>
            <a:r>
              <a:rPr lang="en-US" sz="1800" b="0" i="0" dirty="0">
                <a:effectLst/>
                <a:latin typeface="Arial" panose="020B0604020202020204" pitchFamily="34" charset="0"/>
                <a:cs typeface="Arial" panose="020B0604020202020204" pitchFamily="34" charset="0"/>
              </a:rPr>
              <a:t>2019: James Sickle Cell Program (Ohio State) Gains Nation’s Only Joint Commission Disease-specific Certification</a:t>
            </a:r>
          </a:p>
          <a:p>
            <a:pPr algn="l"/>
            <a:r>
              <a:rPr lang="en-US" sz="1800" b="0" i="0" dirty="0">
                <a:solidFill>
                  <a:srgbClr val="666666"/>
                </a:solidFill>
                <a:effectLst/>
                <a:latin typeface="Arial" panose="020B0604020202020204" pitchFamily="34" charset="0"/>
                <a:cs typeface="Arial" panose="020B0604020202020204" pitchFamily="34" charset="0"/>
              </a:rPr>
              <a:t>The Joint </a:t>
            </a:r>
            <a:r>
              <a:rPr lang="en-US" sz="1800" dirty="0">
                <a:solidFill>
                  <a:srgbClr val="666666"/>
                </a:solidFill>
                <a:latin typeface="Arial" panose="020B0604020202020204" pitchFamily="34" charset="0"/>
                <a:cs typeface="Arial" panose="020B0604020202020204" pitchFamily="34" charset="0"/>
              </a:rPr>
              <a:t>Commission </a:t>
            </a:r>
            <a:r>
              <a:rPr lang="en-US" sz="1800" b="0" i="0" dirty="0">
                <a:solidFill>
                  <a:srgbClr val="666666"/>
                </a:solidFill>
                <a:effectLst/>
                <a:latin typeface="Arial" panose="020B0604020202020204" pitchFamily="34" charset="0"/>
                <a:cs typeface="Arial" panose="020B0604020202020204" pitchFamily="34" charset="0"/>
              </a:rPr>
              <a:t>Disease-specific Care certification program evaluates clinical programs across the continuum for compliance with Joint Commission requirements</a:t>
            </a:r>
          </a:p>
          <a:p>
            <a:pPr algn="l"/>
            <a:r>
              <a:rPr lang="en-US" sz="1800" b="0" i="0" dirty="0">
                <a:solidFill>
                  <a:srgbClr val="666666"/>
                </a:solidFill>
                <a:effectLst/>
                <a:latin typeface="Arial" panose="020B0604020202020204" pitchFamily="34" charset="0"/>
                <a:cs typeface="Arial" panose="020B0604020202020204" pitchFamily="34" charset="0"/>
              </a:rPr>
              <a:t>Organizations seeking certification are examined during an onsite visit who assess how clinical outcomes and other performance measures are used to identify opportunities for improving care, whether organization leaders commit to improving quality of care, how patients and caregivers are educated and prepared for discharge, and whether evidence-based guidelines for clinical care are incorporated into daily practice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399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966D-11AA-748D-61A5-9B75C4ADE084}"/>
              </a:ext>
            </a:extLst>
          </p:cNvPr>
          <p:cNvSpPr>
            <a:spLocks noGrp="1"/>
          </p:cNvSpPr>
          <p:nvPr>
            <p:ph type="title"/>
          </p:nvPr>
        </p:nvSpPr>
        <p:spPr>
          <a:xfrm>
            <a:off x="457200" y="138305"/>
            <a:ext cx="8229600" cy="535154"/>
          </a:xfrm>
        </p:spPr>
        <p:txBody>
          <a:bodyPr/>
          <a:lstStyle/>
          <a:p>
            <a:r>
              <a:rPr lang="en-US" sz="2400" dirty="0"/>
              <a:t>Patient-Centered Specialty Practice Recognition of the National Committee for Quality Assurance (NCQA)</a:t>
            </a:r>
            <a:r>
              <a:rPr lang="en-US" sz="2400" b="0" i="0" u="none" strike="noStrike" dirty="0">
                <a:solidFill>
                  <a:srgbClr val="FF0000"/>
                </a:solidFill>
                <a:effectLst/>
                <a:latin typeface="Arial" panose="020B0604020202020204" pitchFamily="34" charset="0"/>
                <a:cs typeface="Arial" panose="020B0604020202020204" pitchFamily="34" charset="0"/>
              </a:rPr>
              <a:t>  </a:t>
            </a:r>
            <a:br>
              <a:rPr lang="en-US" sz="2800" b="0" i="0" u="none" strike="noStrike" dirty="0">
                <a:solidFill>
                  <a:srgbClr val="000000"/>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0F2F440-BC18-40F3-3304-D27E968F122A}"/>
              </a:ext>
            </a:extLst>
          </p:cNvPr>
          <p:cNvSpPr>
            <a:spLocks noGrp="1"/>
          </p:cNvSpPr>
          <p:nvPr>
            <p:ph idx="1"/>
          </p:nvPr>
        </p:nvSpPr>
        <p:spPr>
          <a:xfrm>
            <a:off x="182880" y="716286"/>
            <a:ext cx="8229600" cy="3710927"/>
          </a:xfrm>
        </p:spPr>
        <p:txBody>
          <a:bodyPr/>
          <a:lstStyle/>
          <a:p>
            <a:pPr marL="0" marR="0" indent="0" algn="l">
              <a:spcBef>
                <a:spcPts val="0"/>
              </a:spcBef>
              <a:spcAft>
                <a:spcPts val="0"/>
              </a:spcAft>
              <a:buNone/>
            </a:pPr>
            <a:endParaRPr lang="en-US" sz="1800" dirty="0">
              <a:solidFill>
                <a:srgbClr val="000000"/>
              </a:solidFill>
              <a:latin typeface="Arial" panose="020B0604020202020204" pitchFamily="34" charset="0"/>
              <a:cs typeface="Arial" panose="020B0604020202020204" pitchFamily="34" charset="0"/>
            </a:endParaRPr>
          </a:p>
          <a:p>
            <a:pPr>
              <a:spcBef>
                <a:spcPts val="0"/>
              </a:spcBef>
              <a:spcAft>
                <a:spcPts val="0"/>
              </a:spcAft>
            </a:pPr>
            <a:r>
              <a:rPr lang="en-US" sz="1800" b="0" i="0" dirty="0">
                <a:effectLst/>
                <a:latin typeface="Arial" panose="020B0604020202020204" pitchFamily="34" charset="0"/>
                <a:cs typeface="Arial" panose="020B0604020202020204" pitchFamily="34" charset="0"/>
              </a:rPr>
              <a:t>The PCSP Recognition program builds on the success of the Patient-Centered Medical Home (PCMH) Recognition program by </a:t>
            </a:r>
            <a:r>
              <a:rPr lang="en-US" sz="1800" b="1" i="0" dirty="0">
                <a:effectLst/>
                <a:latin typeface="Arial" panose="020B0604020202020204" pitchFamily="34" charset="0"/>
                <a:cs typeface="Arial" panose="020B0604020202020204" pitchFamily="34" charset="0"/>
              </a:rPr>
              <a:t>recognizing specialty practices </a:t>
            </a:r>
            <a:r>
              <a:rPr lang="en-US" sz="1800" b="0" i="0" dirty="0">
                <a:effectLst/>
                <a:latin typeface="Arial" panose="020B0604020202020204" pitchFamily="34" charset="0"/>
                <a:cs typeface="Arial" panose="020B0604020202020204" pitchFamily="34" charset="0"/>
              </a:rPr>
              <a:t>that excel in delivering high-quality, patient-centered care </a:t>
            </a:r>
          </a:p>
          <a:p>
            <a:pPr>
              <a:spcBef>
                <a:spcPts val="0"/>
              </a:spcBef>
              <a:spcAft>
                <a:spcPts val="0"/>
              </a:spcAft>
            </a:pPr>
            <a:r>
              <a:rPr lang="en-US" sz="1800" b="0" i="0" dirty="0">
                <a:effectLst/>
                <a:latin typeface="Arial" panose="020B0604020202020204" pitchFamily="34" charset="0"/>
                <a:cs typeface="Arial" panose="020B0604020202020204" pitchFamily="34" charset="0"/>
              </a:rPr>
              <a:t>It focuses on </a:t>
            </a:r>
            <a:r>
              <a:rPr lang="en-US" sz="1800" b="1" i="0" dirty="0">
                <a:effectLst/>
                <a:latin typeface="Arial" panose="020B0604020202020204" pitchFamily="34" charset="0"/>
                <a:cs typeface="Arial" panose="020B0604020202020204" pitchFamily="34" charset="0"/>
              </a:rPr>
              <a:t>proactive coordination</a:t>
            </a:r>
            <a:r>
              <a:rPr lang="en-US" sz="1800" b="0" i="0" dirty="0">
                <a:effectLst/>
                <a:latin typeface="Arial" panose="020B0604020202020204" pitchFamily="34" charset="0"/>
                <a:cs typeface="Arial" panose="020B0604020202020204" pitchFamily="34" charset="0"/>
              </a:rPr>
              <a:t> and </a:t>
            </a:r>
            <a:r>
              <a:rPr lang="en-US" sz="1800" b="1" i="0" dirty="0">
                <a:effectLst/>
                <a:latin typeface="Arial" panose="020B0604020202020204" pitchFamily="34" charset="0"/>
                <a:cs typeface="Arial" panose="020B0604020202020204" pitchFamily="34" charset="0"/>
              </a:rPr>
              <a:t>sharing information</a:t>
            </a:r>
            <a:r>
              <a:rPr lang="en-US" sz="1800" b="0" i="0" dirty="0">
                <a:effectLst/>
                <a:latin typeface="Arial" panose="020B0604020202020204" pitchFamily="34" charset="0"/>
                <a:cs typeface="Arial" panose="020B0604020202020204" pitchFamily="34" charset="0"/>
              </a:rPr>
              <a:t> </a:t>
            </a:r>
          </a:p>
          <a:p>
            <a:pPr>
              <a:spcBef>
                <a:spcPts val="0"/>
              </a:spcBef>
              <a:spcAft>
                <a:spcPts val="0"/>
              </a:spcAft>
            </a:pPr>
            <a:r>
              <a:rPr lang="en-US" sz="1800" b="0" i="0" dirty="0">
                <a:effectLst/>
                <a:latin typeface="Arial" panose="020B0604020202020204" pitchFamily="34" charset="0"/>
                <a:cs typeface="Arial" panose="020B0604020202020204" pitchFamily="34" charset="0"/>
              </a:rPr>
              <a:t>Everyone in the practice works as a team to </a:t>
            </a:r>
            <a:r>
              <a:rPr lang="en-US" sz="1800" b="1" i="0" dirty="0">
                <a:effectLst/>
                <a:latin typeface="Arial" panose="020B0604020202020204" pitchFamily="34" charset="0"/>
                <a:cs typeface="Arial" panose="020B0604020202020204" pitchFamily="34" charset="0"/>
              </a:rPr>
              <a:t>coordinate care</a:t>
            </a:r>
            <a:r>
              <a:rPr lang="en-US" sz="1800" b="0" i="0" dirty="0">
                <a:effectLst/>
                <a:latin typeface="Arial" panose="020B0604020202020204" pitchFamily="34" charset="0"/>
                <a:cs typeface="Arial" panose="020B0604020202020204" pitchFamily="34" charset="0"/>
              </a:rPr>
              <a:t> with </a:t>
            </a:r>
            <a:r>
              <a:rPr lang="en-US" sz="1800" b="1" i="0" dirty="0">
                <a:effectLst/>
                <a:latin typeface="Arial" panose="020B0604020202020204" pitchFamily="34" charset="0"/>
                <a:cs typeface="Arial" panose="020B0604020202020204" pitchFamily="34" charset="0"/>
              </a:rPr>
              <a:t>primary care</a:t>
            </a:r>
            <a:r>
              <a:rPr lang="en-US" sz="1800" b="0" i="0" dirty="0">
                <a:effectLst/>
                <a:latin typeface="Arial" panose="020B0604020202020204" pitchFamily="34" charset="0"/>
                <a:cs typeface="Arial" panose="020B0604020202020204" pitchFamily="34" charset="0"/>
              </a:rPr>
              <a:t>, other </a:t>
            </a:r>
            <a:r>
              <a:rPr lang="en-US" sz="1800" b="1" i="0" dirty="0">
                <a:effectLst/>
                <a:latin typeface="Arial" panose="020B0604020202020204" pitchFamily="34" charset="0"/>
                <a:cs typeface="Arial" panose="020B0604020202020204" pitchFamily="34" charset="0"/>
              </a:rPr>
              <a:t>referring clinicians</a:t>
            </a:r>
            <a:r>
              <a:rPr lang="en-US" sz="1800" b="0" i="0" dirty="0">
                <a:effectLst/>
                <a:latin typeface="Arial" panose="020B0604020202020204" pitchFamily="34" charset="0"/>
                <a:cs typeface="Arial" panose="020B0604020202020204" pitchFamily="34" charset="0"/>
              </a:rPr>
              <a:t>, community resources, and secondary services</a:t>
            </a:r>
            <a:endParaRPr lang="en-US" sz="1800" b="0" i="0" u="none" strike="noStrike" dirty="0">
              <a:effectLst/>
              <a:latin typeface="Arial" panose="020B0604020202020204" pitchFamily="34" charset="0"/>
              <a:cs typeface="Arial" panose="020B0604020202020204" pitchFamily="34" charset="0"/>
            </a:endParaRPr>
          </a:p>
          <a:p>
            <a:r>
              <a:rPr lang="en-US" sz="1800" b="0" i="0" dirty="0">
                <a:solidFill>
                  <a:srgbClr val="54585A"/>
                </a:solidFill>
                <a:effectLst/>
                <a:latin typeface="Arial" panose="020B0604020202020204" pitchFamily="34" charset="0"/>
                <a:cs typeface="Arial" panose="020B0604020202020204" pitchFamily="34" charset="0"/>
              </a:rPr>
              <a:t>Specialty practices are required to organize care across all practices and patient visits—centering care on the patient, instead of on the care setting</a:t>
            </a:r>
          </a:p>
          <a:p>
            <a:r>
              <a:rPr lang="en-US" sz="1800" dirty="0">
                <a:solidFill>
                  <a:srgbClr val="54585A"/>
                </a:solidFill>
                <a:latin typeface="Arial" panose="020B0604020202020204" pitchFamily="34" charset="0"/>
                <a:cs typeface="Arial" panose="020B0604020202020204" pitchFamily="34" charset="0"/>
              </a:rPr>
              <a:t>Standards, guidelines, application process available on-line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544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40F94-4024-0218-A711-392DECDE78E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763F20F-EFF1-8DE3-D613-EB1AF2F73379}"/>
              </a:ext>
            </a:extLst>
          </p:cNvPr>
          <p:cNvSpPr>
            <a:spLocks noGrp="1"/>
          </p:cNvSpPr>
          <p:nvPr>
            <p:ph idx="1"/>
          </p:nvPr>
        </p:nvSpPr>
        <p:spPr/>
        <p:txBody>
          <a:bodyPr/>
          <a:lstStyle/>
          <a:p>
            <a:pPr marL="227965" marR="195580" indent="-215265">
              <a:spcBef>
                <a:spcPts val="1200"/>
              </a:spcBef>
              <a:buFont typeface="Arial"/>
              <a:buChar char="•"/>
              <a:tabLst>
                <a:tab pos="227965" algn="l"/>
              </a:tabLst>
            </a:pPr>
            <a:r>
              <a:rPr lang="en-US" sz="2000" dirty="0">
                <a:cs typeface="Helvetica"/>
              </a:rPr>
              <a:t>Reviewed</a:t>
            </a:r>
            <a:r>
              <a:rPr lang="en-US" sz="2000" spc="-35" dirty="0">
                <a:cs typeface="Helvetica"/>
              </a:rPr>
              <a:t> the background and barriers to a national model of care for SCD</a:t>
            </a:r>
          </a:p>
          <a:p>
            <a:pPr marL="227965" marR="195580" indent="-215265">
              <a:spcBef>
                <a:spcPts val="1200"/>
              </a:spcBef>
              <a:buFont typeface="Arial"/>
              <a:buChar char="•"/>
              <a:tabLst>
                <a:tab pos="227965" algn="l"/>
              </a:tabLst>
            </a:pPr>
            <a:r>
              <a:rPr lang="en-US" sz="2000" dirty="0">
                <a:cs typeface="Helvetica"/>
              </a:rPr>
              <a:t>Reviewed</a:t>
            </a:r>
            <a:r>
              <a:rPr lang="en-US" sz="2000" spc="-45" dirty="0">
                <a:cs typeface="Helvetica"/>
              </a:rPr>
              <a:t> NASCC Definitions of Sickle Cell Centers</a:t>
            </a:r>
            <a:endParaRPr lang="en-US" sz="2000" dirty="0">
              <a:cs typeface="Helvetica"/>
            </a:endParaRPr>
          </a:p>
          <a:p>
            <a:pPr marL="227965" indent="-215265">
              <a:spcBef>
                <a:spcPts val="1200"/>
              </a:spcBef>
              <a:buFont typeface="Arial"/>
              <a:buChar char="•"/>
              <a:tabLst>
                <a:tab pos="227965" algn="l"/>
              </a:tabLst>
            </a:pPr>
            <a:r>
              <a:rPr lang="en-US" sz="2000" dirty="0">
                <a:cs typeface="Helvetica"/>
              </a:rPr>
              <a:t>Identified the requirements to be recognized as a member of the </a:t>
            </a:r>
            <a:r>
              <a:rPr lang="en-US" sz="2000" spc="-10" dirty="0">
                <a:cs typeface="Helvetica"/>
              </a:rPr>
              <a:t>National</a:t>
            </a:r>
            <a:r>
              <a:rPr lang="en-US" sz="2000" spc="-135" dirty="0">
                <a:cs typeface="Helvetica"/>
              </a:rPr>
              <a:t> </a:t>
            </a:r>
            <a:r>
              <a:rPr lang="en-US" sz="2000" dirty="0">
                <a:cs typeface="Helvetica"/>
              </a:rPr>
              <a:t>Alliance</a:t>
            </a:r>
            <a:r>
              <a:rPr lang="en-US" sz="2000" spc="-20" dirty="0">
                <a:cs typeface="Helvetica"/>
              </a:rPr>
              <a:t> </a:t>
            </a:r>
            <a:r>
              <a:rPr lang="en-US" sz="2000" dirty="0">
                <a:cs typeface="Helvetica"/>
              </a:rPr>
              <a:t>of</a:t>
            </a:r>
            <a:r>
              <a:rPr lang="en-US" sz="2000" spc="-15" dirty="0">
                <a:cs typeface="Helvetica"/>
              </a:rPr>
              <a:t> </a:t>
            </a:r>
            <a:r>
              <a:rPr lang="en-US" sz="2000" dirty="0">
                <a:cs typeface="Helvetica"/>
              </a:rPr>
              <a:t>Sickle</a:t>
            </a:r>
            <a:r>
              <a:rPr lang="en-US" sz="2000" spc="-20" dirty="0">
                <a:cs typeface="Helvetica"/>
              </a:rPr>
              <a:t> </a:t>
            </a:r>
            <a:r>
              <a:rPr lang="en-US" sz="2000" dirty="0">
                <a:cs typeface="Helvetica"/>
              </a:rPr>
              <a:t>Cell</a:t>
            </a:r>
            <a:r>
              <a:rPr lang="en-US" sz="2000" spc="-15" dirty="0">
                <a:cs typeface="Helvetica"/>
              </a:rPr>
              <a:t> </a:t>
            </a:r>
            <a:r>
              <a:rPr lang="en-US" sz="2000" spc="-10" dirty="0">
                <a:cs typeface="Helvetica"/>
              </a:rPr>
              <a:t>Centers</a:t>
            </a:r>
            <a:endParaRPr lang="en-US" sz="2000" dirty="0">
              <a:cs typeface="Helvetica"/>
            </a:endParaRPr>
          </a:p>
          <a:p>
            <a:pPr marL="227965" marR="5080" indent="-215265">
              <a:spcBef>
                <a:spcPts val="1200"/>
              </a:spcBef>
              <a:buFont typeface="Arial"/>
              <a:buChar char="•"/>
              <a:tabLst>
                <a:tab pos="227965" algn="l"/>
              </a:tabLst>
            </a:pPr>
            <a:r>
              <a:rPr lang="en-US" sz="2000" spc="-10" dirty="0">
                <a:cs typeface="Helvetica"/>
              </a:rPr>
              <a:t>Discussed the importance of data in moving to SCD center accreditation</a:t>
            </a:r>
          </a:p>
          <a:p>
            <a:pPr marL="227965" marR="5080" indent="-215265">
              <a:spcBef>
                <a:spcPts val="1200"/>
              </a:spcBef>
              <a:buFont typeface="Arial"/>
              <a:buChar char="•"/>
              <a:tabLst>
                <a:tab pos="227965" algn="l"/>
              </a:tabLst>
            </a:pPr>
            <a:r>
              <a:rPr lang="en-US" sz="2000" spc="-10" dirty="0">
                <a:cs typeface="Helvetica"/>
              </a:rPr>
              <a:t>Reviewed othe</a:t>
            </a:r>
            <a:r>
              <a:rPr lang="en-US" spc="-10" dirty="0">
                <a:cs typeface="Helvetica"/>
              </a:rPr>
              <a:t>r processes for recognition</a:t>
            </a:r>
          </a:p>
          <a:p>
            <a:pPr marL="628015" marR="5080" lvl="1" indent="-215265">
              <a:spcBef>
                <a:spcPts val="1200"/>
              </a:spcBef>
              <a:buFont typeface="Arial"/>
              <a:buChar char="•"/>
              <a:tabLst>
                <a:tab pos="227965" algn="l"/>
              </a:tabLst>
            </a:pPr>
            <a:r>
              <a:rPr lang="en-US" spc="-10" dirty="0">
                <a:cs typeface="Helvetica"/>
              </a:rPr>
              <a:t>Joint Commission</a:t>
            </a:r>
          </a:p>
          <a:p>
            <a:pPr marL="628015" marR="5080" lvl="1" indent="-215265">
              <a:spcBef>
                <a:spcPts val="1200"/>
              </a:spcBef>
              <a:buFont typeface="Arial"/>
              <a:buChar char="•"/>
              <a:tabLst>
                <a:tab pos="227965" algn="l"/>
              </a:tabLst>
            </a:pPr>
            <a:r>
              <a:rPr lang="en-US" spc="-10">
                <a:cs typeface="Helvetica"/>
              </a:rPr>
              <a:t>National Committee </a:t>
            </a:r>
            <a:r>
              <a:rPr lang="en-US" spc="-10" dirty="0">
                <a:cs typeface="Helvetica"/>
              </a:rPr>
              <a:t>For Quality Assurance</a:t>
            </a:r>
          </a:p>
          <a:p>
            <a:endParaRPr lang="en-US" dirty="0"/>
          </a:p>
        </p:txBody>
      </p:sp>
      <p:pic>
        <p:nvPicPr>
          <p:cNvPr id="4" name="object 4">
            <a:extLst>
              <a:ext uri="{FF2B5EF4-FFF2-40B4-BE49-F238E27FC236}">
                <a16:creationId xmlns:a16="http://schemas.microsoft.com/office/drawing/2014/main" id="{B1E518B4-E655-4807-FE6D-44F816C68DC8}"/>
              </a:ext>
            </a:extLst>
          </p:cNvPr>
          <p:cNvPicPr/>
          <p:nvPr/>
        </p:nvPicPr>
        <p:blipFill rotWithShape="1">
          <a:blip r:embed="rId2" cstate="print"/>
          <a:srcRect l="21048" t="21731" r="20830" b="16809"/>
          <a:stretch/>
        </p:blipFill>
        <p:spPr>
          <a:xfrm>
            <a:off x="7863840" y="3402873"/>
            <a:ext cx="1129937" cy="1254035"/>
          </a:xfrm>
          <a:prstGeom prst="rect">
            <a:avLst/>
          </a:prstGeom>
        </p:spPr>
      </p:pic>
    </p:spTree>
    <p:extLst>
      <p:ext uri="{BB962C8B-B14F-4D97-AF65-F5344CB8AC3E}">
        <p14:creationId xmlns:p14="http://schemas.microsoft.com/office/powerpoint/2010/main" val="3464310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39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1F433-ECAD-4238-1DC1-737B56C25C17}"/>
              </a:ext>
            </a:extLst>
          </p:cNvPr>
          <p:cNvSpPr>
            <a:spLocks noGrp="1"/>
          </p:cNvSpPr>
          <p:nvPr>
            <p:ph type="title"/>
          </p:nvPr>
        </p:nvSpPr>
        <p:spPr>
          <a:xfrm>
            <a:off x="4942996" y="3200874"/>
            <a:ext cx="3604497" cy="972836"/>
          </a:xfrm>
        </p:spPr>
        <p:txBody>
          <a:bodyPr vert="horz" lIns="91440" tIns="45720" rIns="91440" bIns="45720" rtlCol="0" anchor="t">
            <a:normAutofit/>
          </a:bodyPr>
          <a:lstStyle/>
          <a:p>
            <a:pPr defTabSz="914400">
              <a:lnSpc>
                <a:spcPct val="90000"/>
              </a:lnSpc>
            </a:pPr>
            <a:r>
              <a:rPr lang="en-US" sz="3000" kern="1200" dirty="0">
                <a:solidFill>
                  <a:srgbClr val="C00000"/>
                </a:solidFill>
                <a:latin typeface="+mj-lt"/>
                <a:ea typeface="+mj-ea"/>
                <a:cs typeface="+mj-cs"/>
              </a:rPr>
              <a:t>Questions</a:t>
            </a:r>
          </a:p>
        </p:txBody>
      </p:sp>
      <p:pic>
        <p:nvPicPr>
          <p:cNvPr id="4" name="object 8">
            <a:extLst>
              <a:ext uri="{FF2B5EF4-FFF2-40B4-BE49-F238E27FC236}">
                <a16:creationId xmlns:a16="http://schemas.microsoft.com/office/drawing/2014/main" id="{45CDBC79-18DC-CFD6-142E-E3BC58D1B500}"/>
              </a:ext>
            </a:extLst>
          </p:cNvPr>
          <p:cNvPicPr/>
          <p:nvPr/>
        </p:nvPicPr>
        <p:blipFill>
          <a:blip r:embed="rId2" cstate="print"/>
          <a:stretch>
            <a:fillRect/>
          </a:stretch>
        </p:blipFill>
        <p:spPr>
          <a:xfrm>
            <a:off x="255352" y="2090409"/>
            <a:ext cx="3106320" cy="164848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4482"/>
            <a:ext cx="4679005" cy="5147982"/>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80436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F161-4C8D-AE76-5319-F150205FE108}"/>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97563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85B4E-7DC4-CB84-4F9F-9BE0C7A409FA}"/>
              </a:ext>
            </a:extLst>
          </p:cNvPr>
          <p:cNvSpPr>
            <a:spLocks noGrp="1"/>
          </p:cNvSpPr>
          <p:nvPr>
            <p:ph type="title"/>
          </p:nvPr>
        </p:nvSpPr>
        <p:spPr/>
        <p:txBody>
          <a:bodyPr/>
          <a:lstStyle/>
          <a:p>
            <a:r>
              <a:rPr lang="en-US" sz="2800" dirty="0"/>
              <a:t>Why are we so far behind in Sickle Cell Disease?</a:t>
            </a:r>
          </a:p>
        </p:txBody>
      </p:sp>
      <p:graphicFrame>
        <p:nvGraphicFramePr>
          <p:cNvPr id="4" name="Text Placeholder 2">
            <a:extLst>
              <a:ext uri="{FF2B5EF4-FFF2-40B4-BE49-F238E27FC236}">
                <a16:creationId xmlns:a16="http://schemas.microsoft.com/office/drawing/2014/main" id="{915AFA41-BB24-A9E2-B514-B914E3EC79E3}"/>
              </a:ext>
            </a:extLst>
          </p:cNvPr>
          <p:cNvGraphicFramePr/>
          <p:nvPr>
            <p:extLst>
              <p:ext uri="{D42A27DB-BD31-4B8C-83A1-F6EECF244321}">
                <p14:modId xmlns:p14="http://schemas.microsoft.com/office/powerpoint/2010/main" val="3697774676"/>
              </p:ext>
            </p:extLst>
          </p:nvPr>
        </p:nvGraphicFramePr>
        <p:xfrm>
          <a:off x="670461" y="426768"/>
          <a:ext cx="7803078" cy="4831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306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1A3C1-54D8-0888-EE02-CDA0F4F47723}"/>
              </a:ext>
            </a:extLst>
          </p:cNvPr>
          <p:cNvSpPr>
            <a:spLocks noGrp="1"/>
          </p:cNvSpPr>
          <p:nvPr>
            <p:ph type="title"/>
          </p:nvPr>
        </p:nvSpPr>
        <p:spPr>
          <a:xfrm>
            <a:off x="457199" y="100263"/>
            <a:ext cx="8438707" cy="535154"/>
          </a:xfrm>
        </p:spPr>
        <p:txBody>
          <a:bodyPr/>
          <a:lstStyle/>
          <a:p>
            <a:r>
              <a:rPr lang="en-US" dirty="0"/>
              <a:t>There Has Never Been a “National Approach”</a:t>
            </a:r>
            <a:br>
              <a:rPr lang="en-US" dirty="0"/>
            </a:br>
            <a:r>
              <a:rPr lang="en-US" dirty="0"/>
              <a:t> to Improving SCD Outcomes</a:t>
            </a:r>
          </a:p>
        </p:txBody>
      </p:sp>
      <p:sp>
        <p:nvSpPr>
          <p:cNvPr id="3" name="Content Placeholder 2">
            <a:extLst>
              <a:ext uri="{FF2B5EF4-FFF2-40B4-BE49-F238E27FC236}">
                <a16:creationId xmlns:a16="http://schemas.microsoft.com/office/drawing/2014/main" id="{89236717-82B6-3634-558D-8FE1CDF25B67}"/>
              </a:ext>
            </a:extLst>
          </p:cNvPr>
          <p:cNvSpPr>
            <a:spLocks noGrp="1"/>
          </p:cNvSpPr>
          <p:nvPr>
            <p:ph idx="1"/>
          </p:nvPr>
        </p:nvSpPr>
        <p:spPr>
          <a:xfrm>
            <a:off x="457200" y="2416205"/>
            <a:ext cx="8229600" cy="2856568"/>
          </a:xfrm>
        </p:spPr>
        <p:txBody>
          <a:bodyPr/>
          <a:lstStyle/>
          <a:p>
            <a:pPr marL="170974" marR="343376" indent="-161449">
              <a:lnSpc>
                <a:spcPct val="102899"/>
              </a:lnSpc>
              <a:spcBef>
                <a:spcPts val="548"/>
              </a:spcBef>
              <a:tabLst>
                <a:tab pos="170974" algn="l"/>
              </a:tabLst>
            </a:pPr>
            <a:r>
              <a:rPr lang="en-US" sz="1800" spc="-8" dirty="0">
                <a:cs typeface="Arial"/>
              </a:rPr>
              <a:t>There have been intermittent consortiums funded through grants that worked to improve care in SCD</a:t>
            </a:r>
          </a:p>
          <a:p>
            <a:pPr marL="552450" lvl="1">
              <a:spcBef>
                <a:spcPts val="296"/>
              </a:spcBef>
              <a:buFont typeface="Calibri" panose="020F0502020204030204" pitchFamily="34" charset="0"/>
              <a:buChar char="—"/>
              <a:tabLst>
                <a:tab pos="430530" algn="l"/>
                <a:tab pos="431006" algn="l"/>
              </a:tabLst>
            </a:pPr>
            <a:r>
              <a:rPr lang="en-US" sz="1600" dirty="0">
                <a:cs typeface="Arial"/>
              </a:rPr>
              <a:t>Required</a:t>
            </a:r>
            <a:r>
              <a:rPr lang="en-US" sz="1600" spc="-26" dirty="0">
                <a:cs typeface="Arial"/>
              </a:rPr>
              <a:t> </a:t>
            </a:r>
            <a:r>
              <a:rPr lang="en-US" sz="1600" dirty="0">
                <a:cs typeface="Arial"/>
              </a:rPr>
              <a:t>federal</a:t>
            </a:r>
            <a:r>
              <a:rPr lang="en-US" sz="1600" spc="-19" dirty="0">
                <a:cs typeface="Arial"/>
              </a:rPr>
              <a:t> </a:t>
            </a:r>
            <a:r>
              <a:rPr lang="en-US" sz="1600" dirty="0">
                <a:cs typeface="Arial"/>
              </a:rPr>
              <a:t>grant</a:t>
            </a:r>
            <a:r>
              <a:rPr lang="en-US" sz="1600" spc="-15" dirty="0">
                <a:cs typeface="Arial"/>
              </a:rPr>
              <a:t> </a:t>
            </a:r>
            <a:r>
              <a:rPr lang="en-US" sz="1600" spc="-8" dirty="0">
                <a:cs typeface="Arial"/>
              </a:rPr>
              <a:t>funding</a:t>
            </a:r>
            <a:endParaRPr lang="en-US" sz="1600" dirty="0">
              <a:cs typeface="Arial"/>
            </a:endParaRPr>
          </a:p>
          <a:p>
            <a:pPr marL="552450" lvl="1">
              <a:spcBef>
                <a:spcPts val="326"/>
              </a:spcBef>
              <a:buFont typeface="Calibri" panose="020F0502020204030204" pitchFamily="34" charset="0"/>
              <a:buChar char="—"/>
              <a:tabLst>
                <a:tab pos="430530" algn="l"/>
                <a:tab pos="431006" algn="l"/>
              </a:tabLst>
            </a:pPr>
            <a:r>
              <a:rPr lang="en-US" sz="1600" dirty="0">
                <a:cs typeface="Arial"/>
              </a:rPr>
              <a:t>Focus = research</a:t>
            </a:r>
            <a:r>
              <a:rPr lang="en-US" sz="1600" spc="-23" dirty="0">
                <a:cs typeface="Arial"/>
              </a:rPr>
              <a:t> </a:t>
            </a:r>
            <a:r>
              <a:rPr lang="en-US" sz="1600" dirty="0">
                <a:cs typeface="Arial"/>
              </a:rPr>
              <a:t>(not</a:t>
            </a:r>
            <a:r>
              <a:rPr lang="en-US" sz="1600" spc="-15" dirty="0">
                <a:cs typeface="Arial"/>
              </a:rPr>
              <a:t> </a:t>
            </a:r>
            <a:r>
              <a:rPr lang="en-US" sz="1600" dirty="0">
                <a:cs typeface="Arial"/>
              </a:rPr>
              <a:t>clinical</a:t>
            </a:r>
            <a:r>
              <a:rPr lang="en-US" sz="1600" spc="-11" dirty="0">
                <a:cs typeface="Arial"/>
              </a:rPr>
              <a:t> </a:t>
            </a:r>
            <a:r>
              <a:rPr lang="en-US" sz="1600" dirty="0">
                <a:cs typeface="Arial"/>
              </a:rPr>
              <a:t>care</a:t>
            </a:r>
            <a:r>
              <a:rPr lang="en-US" sz="1600" spc="-11" dirty="0">
                <a:cs typeface="Arial"/>
              </a:rPr>
              <a:t> </a:t>
            </a:r>
            <a:r>
              <a:rPr lang="en-US" sz="1600" spc="-8" dirty="0">
                <a:cs typeface="Arial"/>
              </a:rPr>
              <a:t>improvement)</a:t>
            </a:r>
            <a:endParaRPr lang="en-US" sz="1600" dirty="0">
              <a:cs typeface="Arial"/>
            </a:endParaRPr>
          </a:p>
          <a:p>
            <a:pPr marL="170974" indent="-161449">
              <a:spcBef>
                <a:spcPts val="548"/>
              </a:spcBef>
              <a:buChar char="•"/>
              <a:tabLst>
                <a:tab pos="170974" algn="l"/>
              </a:tabLst>
            </a:pPr>
            <a:r>
              <a:rPr lang="en-US" sz="1800" spc="-8" dirty="0">
                <a:cs typeface="Arial"/>
              </a:rPr>
              <a:t>Competing policies and consortiums for little funding</a:t>
            </a:r>
            <a:endParaRPr lang="en-US" sz="1800" dirty="0">
              <a:cs typeface="Arial"/>
            </a:endParaRPr>
          </a:p>
          <a:p>
            <a:pPr marL="170974" indent="-161449">
              <a:spcBef>
                <a:spcPts val="593"/>
              </a:spcBef>
              <a:buChar char="•"/>
              <a:tabLst>
                <a:tab pos="170974" algn="l"/>
              </a:tabLst>
            </a:pPr>
            <a:r>
              <a:rPr lang="en-US" sz="1800" dirty="0">
                <a:cs typeface="Arial"/>
              </a:rPr>
              <a:t>RESULT: no</a:t>
            </a:r>
            <a:r>
              <a:rPr lang="en-US" sz="1800" spc="-23" dirty="0">
                <a:cs typeface="Arial"/>
              </a:rPr>
              <a:t> </a:t>
            </a:r>
            <a:r>
              <a:rPr lang="en-US" sz="1800" dirty="0">
                <a:cs typeface="Arial"/>
              </a:rPr>
              <a:t>national</a:t>
            </a:r>
            <a:r>
              <a:rPr lang="en-US" sz="1800" spc="-15" dirty="0">
                <a:cs typeface="Arial"/>
              </a:rPr>
              <a:t> </a:t>
            </a:r>
            <a:r>
              <a:rPr lang="en-US" sz="1800" dirty="0">
                <a:cs typeface="Arial"/>
              </a:rPr>
              <a:t>sickle</a:t>
            </a:r>
            <a:r>
              <a:rPr lang="en-US" sz="1800" spc="-23" dirty="0">
                <a:cs typeface="Arial"/>
              </a:rPr>
              <a:t> </a:t>
            </a:r>
            <a:r>
              <a:rPr lang="en-US" sz="1800" dirty="0">
                <a:cs typeface="Arial"/>
              </a:rPr>
              <a:t>cell</a:t>
            </a:r>
            <a:r>
              <a:rPr lang="en-US" sz="1800" spc="-19" dirty="0">
                <a:cs typeface="Arial"/>
              </a:rPr>
              <a:t> </a:t>
            </a:r>
            <a:r>
              <a:rPr lang="en-US" sz="1800" dirty="0">
                <a:cs typeface="Arial"/>
              </a:rPr>
              <a:t>disease</a:t>
            </a:r>
            <a:r>
              <a:rPr lang="en-US" sz="1800" spc="-19" dirty="0">
                <a:cs typeface="Arial"/>
              </a:rPr>
              <a:t> </a:t>
            </a:r>
            <a:r>
              <a:rPr lang="en-US" sz="1800" spc="-8" dirty="0">
                <a:cs typeface="Arial"/>
              </a:rPr>
              <a:t>registry</a:t>
            </a:r>
            <a:endParaRPr lang="en-US" sz="1800" dirty="0">
              <a:cs typeface="Arial"/>
            </a:endParaRPr>
          </a:p>
          <a:p>
            <a:pPr marL="170974" indent="-161449">
              <a:spcBef>
                <a:spcPts val="578"/>
              </a:spcBef>
              <a:buChar char="•"/>
              <a:tabLst>
                <a:tab pos="170974" algn="l"/>
              </a:tabLst>
            </a:pPr>
            <a:r>
              <a:rPr lang="en-US" sz="1800" dirty="0">
                <a:cs typeface="Arial"/>
              </a:rPr>
              <a:t>RESULT: no</a:t>
            </a:r>
            <a:r>
              <a:rPr lang="en-US" sz="1800" spc="-38" dirty="0">
                <a:cs typeface="Arial"/>
              </a:rPr>
              <a:t> </a:t>
            </a:r>
            <a:r>
              <a:rPr lang="en-US" sz="1800" dirty="0">
                <a:cs typeface="Arial"/>
              </a:rPr>
              <a:t>cooperative</a:t>
            </a:r>
            <a:r>
              <a:rPr lang="en-US" sz="1800" spc="-30" dirty="0">
                <a:cs typeface="Arial"/>
              </a:rPr>
              <a:t> </a:t>
            </a:r>
            <a:r>
              <a:rPr lang="en-US" sz="1800" dirty="0">
                <a:cs typeface="Arial"/>
              </a:rPr>
              <a:t>approach</a:t>
            </a:r>
            <a:r>
              <a:rPr lang="en-US" sz="1800" spc="-30" dirty="0">
                <a:cs typeface="Arial"/>
              </a:rPr>
              <a:t> </a:t>
            </a:r>
            <a:r>
              <a:rPr lang="en-US" sz="1800" dirty="0">
                <a:cs typeface="Arial"/>
              </a:rPr>
              <a:t>to</a:t>
            </a:r>
            <a:r>
              <a:rPr lang="en-US" sz="1800" spc="-30" dirty="0">
                <a:cs typeface="Arial"/>
              </a:rPr>
              <a:t> </a:t>
            </a:r>
            <a:r>
              <a:rPr lang="en-US" sz="1800" dirty="0">
                <a:cs typeface="Arial"/>
              </a:rPr>
              <a:t>quality</a:t>
            </a:r>
            <a:r>
              <a:rPr lang="en-US" sz="1800" spc="-23" dirty="0">
                <a:cs typeface="Arial"/>
              </a:rPr>
              <a:t> </a:t>
            </a:r>
            <a:r>
              <a:rPr lang="en-US" sz="1800" spc="-8" dirty="0">
                <a:cs typeface="Arial"/>
              </a:rPr>
              <a:t>improvement</a:t>
            </a:r>
            <a:endParaRPr lang="en-US" sz="1800" dirty="0">
              <a:cs typeface="Arial"/>
            </a:endParaRPr>
          </a:p>
          <a:p>
            <a:endParaRPr lang="en-US" sz="1600" dirty="0"/>
          </a:p>
        </p:txBody>
      </p:sp>
      <p:pic>
        <p:nvPicPr>
          <p:cNvPr id="4" name="Picture 2" descr="What Are The Contiguous United States? - WorldAtlas">
            <a:extLst>
              <a:ext uri="{FF2B5EF4-FFF2-40B4-BE49-F238E27FC236}">
                <a16:creationId xmlns:a16="http://schemas.microsoft.com/office/drawing/2014/main" id="{DBCA66E6-E5F5-475A-6847-E74E3989E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162" y="1152102"/>
            <a:ext cx="2253005" cy="13104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BA744C-3F62-A3E0-F9B0-DBA972C64687}"/>
              </a:ext>
            </a:extLst>
          </p:cNvPr>
          <p:cNvSpPr txBox="1"/>
          <p:nvPr/>
        </p:nvSpPr>
        <p:spPr>
          <a:xfrm>
            <a:off x="5492356" y="1394508"/>
            <a:ext cx="2776432" cy="523220"/>
          </a:xfrm>
          <a:prstGeom prst="rect">
            <a:avLst/>
          </a:prstGeom>
          <a:noFill/>
          <a:ln>
            <a:solidFill>
              <a:schemeClr val="tx1"/>
            </a:solidFill>
          </a:ln>
        </p:spPr>
        <p:txBody>
          <a:bodyPr wrap="square" rtlCol="0">
            <a:spAutoFit/>
          </a:bodyPr>
          <a:lstStyle/>
          <a:p>
            <a:r>
              <a:rPr lang="en-US" sz="1400" dirty="0"/>
              <a:t>“Are we a nation of states? </a:t>
            </a:r>
          </a:p>
          <a:p>
            <a:r>
              <a:rPr lang="en-US" sz="1400" dirty="0"/>
              <a:t>What is the state of our Nation?”</a:t>
            </a:r>
          </a:p>
        </p:txBody>
      </p:sp>
    </p:spTree>
    <p:extLst>
      <p:ext uri="{BB962C8B-B14F-4D97-AF65-F5344CB8AC3E}">
        <p14:creationId xmlns:p14="http://schemas.microsoft.com/office/powerpoint/2010/main" val="390724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ED49-F45C-AA3F-5CBF-0AECEBE45935}"/>
              </a:ext>
            </a:extLst>
          </p:cNvPr>
          <p:cNvSpPr>
            <a:spLocks noGrp="1"/>
          </p:cNvSpPr>
          <p:nvPr>
            <p:ph type="title"/>
          </p:nvPr>
        </p:nvSpPr>
        <p:spPr/>
        <p:txBody>
          <a:bodyPr/>
          <a:lstStyle/>
          <a:p>
            <a:r>
              <a:rPr lang="en-US" dirty="0"/>
              <a:t>We Need a New Model of Care</a:t>
            </a:r>
          </a:p>
        </p:txBody>
      </p:sp>
      <p:sp>
        <p:nvSpPr>
          <p:cNvPr id="3" name="Content Placeholder 2">
            <a:extLst>
              <a:ext uri="{FF2B5EF4-FFF2-40B4-BE49-F238E27FC236}">
                <a16:creationId xmlns:a16="http://schemas.microsoft.com/office/drawing/2014/main" id="{62C76951-96C8-C688-02E1-7557D6989573}"/>
              </a:ext>
            </a:extLst>
          </p:cNvPr>
          <p:cNvSpPr>
            <a:spLocks noGrp="1"/>
          </p:cNvSpPr>
          <p:nvPr>
            <p:ph idx="1"/>
          </p:nvPr>
        </p:nvSpPr>
        <p:spPr/>
        <p:txBody>
          <a:bodyPr/>
          <a:lstStyle/>
          <a:p>
            <a:pPr marL="297815" marR="197485" indent="-285115">
              <a:lnSpc>
                <a:spcPct val="101400"/>
              </a:lnSpc>
              <a:spcBef>
                <a:spcPts val="65"/>
              </a:spcBef>
              <a:buChar char="•"/>
              <a:tabLst>
                <a:tab pos="297815" algn="l"/>
                <a:tab pos="298450" algn="l"/>
                <a:tab pos="2798445" algn="l"/>
              </a:tabLst>
            </a:pPr>
            <a:r>
              <a:rPr lang="en-US" dirty="0">
                <a:cs typeface="Arial"/>
              </a:rPr>
              <a:t>Sickle</a:t>
            </a:r>
            <a:r>
              <a:rPr lang="en-US" spc="-25" dirty="0">
                <a:cs typeface="Arial"/>
              </a:rPr>
              <a:t> </a:t>
            </a:r>
            <a:r>
              <a:rPr lang="en-US" dirty="0">
                <a:cs typeface="Arial"/>
              </a:rPr>
              <a:t>Cell</a:t>
            </a:r>
            <a:r>
              <a:rPr lang="en-US" spc="-15" dirty="0">
                <a:cs typeface="Arial"/>
              </a:rPr>
              <a:t> </a:t>
            </a:r>
            <a:r>
              <a:rPr lang="en-US" spc="-10" dirty="0">
                <a:cs typeface="Arial"/>
              </a:rPr>
              <a:t>Disease: </a:t>
            </a:r>
            <a:r>
              <a:rPr lang="en-US" dirty="0">
                <a:cs typeface="Arial"/>
              </a:rPr>
              <a:t>a</a:t>
            </a:r>
            <a:r>
              <a:rPr lang="en-US" spc="-30" dirty="0">
                <a:cs typeface="Arial"/>
              </a:rPr>
              <a:t> </a:t>
            </a:r>
            <a:r>
              <a:rPr lang="en-US" dirty="0">
                <a:cs typeface="Arial"/>
              </a:rPr>
              <a:t>rare</a:t>
            </a:r>
            <a:r>
              <a:rPr lang="en-US" spc="-20" dirty="0">
                <a:cs typeface="Arial"/>
              </a:rPr>
              <a:t> </a:t>
            </a:r>
            <a:r>
              <a:rPr lang="en-US" dirty="0">
                <a:cs typeface="Arial"/>
              </a:rPr>
              <a:t>disease</a:t>
            </a:r>
            <a:r>
              <a:rPr lang="en-US" spc="-20" dirty="0">
                <a:cs typeface="Arial"/>
              </a:rPr>
              <a:t> </a:t>
            </a:r>
            <a:r>
              <a:rPr lang="en-US" dirty="0">
                <a:cs typeface="Arial"/>
              </a:rPr>
              <a:t>that</a:t>
            </a:r>
            <a:r>
              <a:rPr lang="en-US" spc="-10" dirty="0">
                <a:cs typeface="Arial"/>
              </a:rPr>
              <a:t> </a:t>
            </a:r>
            <a:r>
              <a:rPr lang="en-US" dirty="0">
                <a:cs typeface="Arial"/>
              </a:rPr>
              <a:t>still</a:t>
            </a:r>
            <a:r>
              <a:rPr lang="en-US" spc="-15" dirty="0">
                <a:cs typeface="Arial"/>
              </a:rPr>
              <a:t> </a:t>
            </a:r>
            <a:r>
              <a:rPr lang="en-US" dirty="0">
                <a:cs typeface="Arial"/>
              </a:rPr>
              <a:t>limits</a:t>
            </a:r>
            <a:r>
              <a:rPr lang="en-US" spc="-10" dirty="0">
                <a:cs typeface="Arial"/>
              </a:rPr>
              <a:t> </a:t>
            </a:r>
            <a:r>
              <a:rPr lang="en-US" spc="-20" dirty="0">
                <a:cs typeface="Arial"/>
              </a:rPr>
              <a:t>life </a:t>
            </a:r>
            <a:r>
              <a:rPr lang="en-US" dirty="0">
                <a:cs typeface="Arial"/>
              </a:rPr>
              <a:t>expectancy</a:t>
            </a:r>
            <a:r>
              <a:rPr lang="en-US" spc="-40" dirty="0">
                <a:cs typeface="Arial"/>
              </a:rPr>
              <a:t> </a:t>
            </a:r>
            <a:r>
              <a:rPr lang="en-US" dirty="0">
                <a:cs typeface="Arial"/>
              </a:rPr>
              <a:t>due</a:t>
            </a:r>
            <a:r>
              <a:rPr lang="en-US" spc="-35" dirty="0">
                <a:cs typeface="Arial"/>
              </a:rPr>
              <a:t> </a:t>
            </a:r>
            <a:r>
              <a:rPr lang="en-US" dirty="0">
                <a:cs typeface="Arial"/>
              </a:rPr>
              <a:t>to</a:t>
            </a:r>
            <a:r>
              <a:rPr lang="en-US" spc="-30" dirty="0">
                <a:cs typeface="Arial"/>
              </a:rPr>
              <a:t> </a:t>
            </a:r>
            <a:r>
              <a:rPr lang="en-US" dirty="0">
                <a:cs typeface="Arial"/>
              </a:rPr>
              <a:t>chronic</a:t>
            </a:r>
            <a:r>
              <a:rPr lang="en-US" spc="-30" dirty="0">
                <a:cs typeface="Arial"/>
              </a:rPr>
              <a:t> </a:t>
            </a:r>
            <a:r>
              <a:rPr lang="en-US" dirty="0">
                <a:cs typeface="Arial"/>
              </a:rPr>
              <a:t>complications</a:t>
            </a:r>
            <a:r>
              <a:rPr lang="en-US" spc="-30" dirty="0">
                <a:cs typeface="Arial"/>
              </a:rPr>
              <a:t> </a:t>
            </a:r>
            <a:r>
              <a:rPr lang="en-US" dirty="0">
                <a:cs typeface="Arial"/>
              </a:rPr>
              <a:t>DESPITE</a:t>
            </a:r>
            <a:r>
              <a:rPr lang="en-US" spc="-25" dirty="0">
                <a:cs typeface="Arial"/>
              </a:rPr>
              <a:t> </a:t>
            </a:r>
            <a:r>
              <a:rPr lang="en-US" spc="-10" dirty="0">
                <a:cs typeface="Arial"/>
              </a:rPr>
              <a:t>childhood </a:t>
            </a:r>
            <a:r>
              <a:rPr lang="en-US" dirty="0">
                <a:cs typeface="Arial"/>
              </a:rPr>
              <a:t>survival</a:t>
            </a:r>
            <a:r>
              <a:rPr lang="en-US" spc="-40" dirty="0">
                <a:cs typeface="Arial"/>
              </a:rPr>
              <a:t> </a:t>
            </a:r>
            <a:r>
              <a:rPr lang="en-US" dirty="0">
                <a:cs typeface="Arial"/>
              </a:rPr>
              <a:t>and</a:t>
            </a:r>
            <a:r>
              <a:rPr lang="en-US" spc="-30" dirty="0">
                <a:cs typeface="Arial"/>
              </a:rPr>
              <a:t> </a:t>
            </a:r>
            <a:r>
              <a:rPr lang="en-US" dirty="0">
                <a:cs typeface="Arial"/>
              </a:rPr>
              <a:t>availability</a:t>
            </a:r>
            <a:r>
              <a:rPr lang="en-US" spc="-25" dirty="0">
                <a:cs typeface="Arial"/>
              </a:rPr>
              <a:t> </a:t>
            </a:r>
            <a:r>
              <a:rPr lang="en-US" dirty="0">
                <a:cs typeface="Arial"/>
              </a:rPr>
              <a:t>of</a:t>
            </a:r>
            <a:r>
              <a:rPr lang="en-US" spc="-20" dirty="0">
                <a:cs typeface="Arial"/>
              </a:rPr>
              <a:t> </a:t>
            </a:r>
            <a:r>
              <a:rPr lang="en-US" spc="-10" dirty="0">
                <a:cs typeface="Arial"/>
              </a:rPr>
              <a:t>therapies</a:t>
            </a:r>
            <a:endParaRPr lang="en-US" dirty="0">
              <a:cs typeface="Arial"/>
            </a:endParaRPr>
          </a:p>
          <a:p>
            <a:pPr marL="297815" marR="348615" indent="-285115">
              <a:lnSpc>
                <a:spcPts val="2500"/>
              </a:lnSpc>
              <a:spcBef>
                <a:spcPts val="865"/>
              </a:spcBef>
              <a:buChar char="•"/>
              <a:tabLst>
                <a:tab pos="297815" algn="l"/>
                <a:tab pos="298450" algn="l"/>
              </a:tabLst>
            </a:pPr>
            <a:r>
              <a:rPr lang="en-US" dirty="0">
                <a:cs typeface="Arial"/>
              </a:rPr>
              <a:t>Many</a:t>
            </a:r>
            <a:r>
              <a:rPr lang="en-US" spc="-40" dirty="0">
                <a:cs typeface="Arial"/>
              </a:rPr>
              <a:t> </a:t>
            </a:r>
            <a:r>
              <a:rPr lang="en-US" dirty="0">
                <a:cs typeface="Arial"/>
              </a:rPr>
              <a:t>individuals</a:t>
            </a:r>
            <a:r>
              <a:rPr lang="en-US" spc="-25" dirty="0">
                <a:cs typeface="Arial"/>
              </a:rPr>
              <a:t> </a:t>
            </a:r>
            <a:r>
              <a:rPr lang="en-US" dirty="0">
                <a:cs typeface="Arial"/>
              </a:rPr>
              <a:t>with</a:t>
            </a:r>
            <a:r>
              <a:rPr lang="en-US" spc="-30" dirty="0">
                <a:cs typeface="Arial"/>
              </a:rPr>
              <a:t> </a:t>
            </a:r>
            <a:r>
              <a:rPr lang="en-US" dirty="0">
                <a:cs typeface="Arial"/>
              </a:rPr>
              <a:t>SCD</a:t>
            </a:r>
            <a:r>
              <a:rPr lang="en-US" spc="-25" dirty="0">
                <a:cs typeface="Arial"/>
              </a:rPr>
              <a:t> </a:t>
            </a:r>
            <a:r>
              <a:rPr lang="en-US" dirty="0">
                <a:cs typeface="Arial"/>
              </a:rPr>
              <a:t>have</a:t>
            </a:r>
            <a:r>
              <a:rPr lang="en-US" spc="-30" dirty="0">
                <a:cs typeface="Arial"/>
              </a:rPr>
              <a:t> </a:t>
            </a:r>
            <a:r>
              <a:rPr lang="en-US" dirty="0">
                <a:cs typeface="Arial"/>
              </a:rPr>
              <a:t>complex</a:t>
            </a:r>
            <a:r>
              <a:rPr lang="en-US" spc="-25" dirty="0">
                <a:cs typeface="Arial"/>
              </a:rPr>
              <a:t> </a:t>
            </a:r>
            <a:r>
              <a:rPr lang="en-US" dirty="0">
                <a:cs typeface="Arial"/>
              </a:rPr>
              <a:t>health</a:t>
            </a:r>
            <a:r>
              <a:rPr lang="en-US" spc="-30" dirty="0">
                <a:cs typeface="Arial"/>
              </a:rPr>
              <a:t> </a:t>
            </a:r>
            <a:r>
              <a:rPr lang="en-US" dirty="0">
                <a:cs typeface="Arial"/>
              </a:rPr>
              <a:t>care</a:t>
            </a:r>
            <a:r>
              <a:rPr lang="en-US" spc="-25" dirty="0">
                <a:cs typeface="Arial"/>
              </a:rPr>
              <a:t> </a:t>
            </a:r>
            <a:r>
              <a:rPr lang="en-US" spc="-10" dirty="0">
                <a:cs typeface="Arial"/>
              </a:rPr>
              <a:t>needs </a:t>
            </a:r>
            <a:r>
              <a:rPr lang="en-US" dirty="0">
                <a:cs typeface="Arial"/>
              </a:rPr>
              <a:t>that</a:t>
            </a:r>
            <a:r>
              <a:rPr lang="en-US" spc="-30" dirty="0">
                <a:cs typeface="Arial"/>
              </a:rPr>
              <a:t> </a:t>
            </a:r>
            <a:r>
              <a:rPr lang="en-US" dirty="0">
                <a:cs typeface="Arial"/>
              </a:rPr>
              <a:t>get</a:t>
            </a:r>
            <a:r>
              <a:rPr lang="en-US" spc="-15" dirty="0">
                <a:cs typeface="Arial"/>
              </a:rPr>
              <a:t> </a:t>
            </a:r>
            <a:r>
              <a:rPr lang="en-US" dirty="0">
                <a:cs typeface="Arial"/>
              </a:rPr>
              <a:t>more</a:t>
            </a:r>
            <a:r>
              <a:rPr lang="en-US" spc="-25" dirty="0">
                <a:cs typeface="Arial"/>
              </a:rPr>
              <a:t> </a:t>
            </a:r>
            <a:r>
              <a:rPr lang="en-US" dirty="0">
                <a:cs typeface="Arial"/>
              </a:rPr>
              <a:t>complicated</a:t>
            </a:r>
            <a:r>
              <a:rPr lang="en-US" spc="-20" dirty="0">
                <a:cs typeface="Arial"/>
              </a:rPr>
              <a:t> </a:t>
            </a:r>
            <a:r>
              <a:rPr lang="en-US" dirty="0">
                <a:cs typeface="Arial"/>
              </a:rPr>
              <a:t>as</a:t>
            </a:r>
            <a:r>
              <a:rPr lang="en-US" spc="-20" dirty="0">
                <a:cs typeface="Arial"/>
              </a:rPr>
              <a:t> </a:t>
            </a:r>
            <a:r>
              <a:rPr lang="en-US" dirty="0">
                <a:cs typeface="Arial"/>
              </a:rPr>
              <a:t>they</a:t>
            </a:r>
            <a:r>
              <a:rPr lang="en-US" spc="-20" dirty="0">
                <a:cs typeface="Arial"/>
              </a:rPr>
              <a:t> </a:t>
            </a:r>
            <a:r>
              <a:rPr lang="en-US" dirty="0">
                <a:cs typeface="Arial"/>
              </a:rPr>
              <a:t>grow</a:t>
            </a:r>
            <a:r>
              <a:rPr lang="en-US" spc="-20" dirty="0">
                <a:cs typeface="Arial"/>
              </a:rPr>
              <a:t> </a:t>
            </a:r>
            <a:r>
              <a:rPr lang="en-US" spc="-10" dirty="0">
                <a:cs typeface="Arial"/>
              </a:rPr>
              <a:t>older</a:t>
            </a:r>
            <a:endParaRPr lang="en-US" dirty="0">
              <a:cs typeface="Arial"/>
            </a:endParaRPr>
          </a:p>
          <a:p>
            <a:pPr marL="297815" indent="-285115">
              <a:lnSpc>
                <a:spcPct val="100000"/>
              </a:lnSpc>
              <a:spcBef>
                <a:spcPts val="710"/>
              </a:spcBef>
              <a:buChar char="•"/>
              <a:tabLst>
                <a:tab pos="297815" algn="l"/>
                <a:tab pos="298450" algn="l"/>
              </a:tabLst>
            </a:pPr>
            <a:r>
              <a:rPr lang="en-US" dirty="0">
                <a:cs typeface="Arial"/>
              </a:rPr>
              <a:t>Health</a:t>
            </a:r>
            <a:r>
              <a:rPr lang="en-US" spc="-40" dirty="0">
                <a:cs typeface="Arial"/>
              </a:rPr>
              <a:t> </a:t>
            </a:r>
            <a:r>
              <a:rPr lang="en-US" dirty="0">
                <a:cs typeface="Arial"/>
              </a:rPr>
              <a:t>care</a:t>
            </a:r>
            <a:r>
              <a:rPr lang="en-US" spc="-25" dirty="0">
                <a:cs typeface="Arial"/>
              </a:rPr>
              <a:t> </a:t>
            </a:r>
            <a:r>
              <a:rPr lang="en-US" dirty="0">
                <a:cs typeface="Arial"/>
              </a:rPr>
              <a:t>providers</a:t>
            </a:r>
            <a:r>
              <a:rPr lang="en-US" spc="-20" dirty="0">
                <a:cs typeface="Arial"/>
              </a:rPr>
              <a:t> </a:t>
            </a:r>
            <a:r>
              <a:rPr lang="en-US" dirty="0">
                <a:cs typeface="Arial"/>
              </a:rPr>
              <a:t>with</a:t>
            </a:r>
            <a:r>
              <a:rPr lang="en-US" spc="-30" dirty="0">
                <a:cs typeface="Arial"/>
              </a:rPr>
              <a:t> </a:t>
            </a:r>
            <a:r>
              <a:rPr lang="en-US" spc="-10" dirty="0">
                <a:cs typeface="Arial"/>
              </a:rPr>
              <a:t>disease-</a:t>
            </a:r>
            <a:r>
              <a:rPr lang="en-US" dirty="0">
                <a:cs typeface="Arial"/>
              </a:rPr>
              <a:t>specific</a:t>
            </a:r>
            <a:r>
              <a:rPr lang="en-US" spc="-20" dirty="0">
                <a:cs typeface="Arial"/>
              </a:rPr>
              <a:t> </a:t>
            </a:r>
            <a:r>
              <a:rPr lang="en-US" dirty="0">
                <a:cs typeface="Arial"/>
              </a:rPr>
              <a:t>knowledge</a:t>
            </a:r>
            <a:r>
              <a:rPr lang="en-US" spc="-25" dirty="0">
                <a:cs typeface="Arial"/>
              </a:rPr>
              <a:t> are </a:t>
            </a:r>
            <a:r>
              <a:rPr lang="en-US" b="1" spc="-25" dirty="0">
                <a:cs typeface="Arial"/>
              </a:rPr>
              <a:t>c</a:t>
            </a:r>
            <a:r>
              <a:rPr lang="en-US" b="1" dirty="0">
                <a:cs typeface="Arial"/>
              </a:rPr>
              <a:t>ritical</a:t>
            </a:r>
            <a:r>
              <a:rPr lang="en-US" dirty="0">
                <a:cs typeface="Arial"/>
              </a:rPr>
              <a:t> for prevention of complications throughout the lifespan</a:t>
            </a:r>
          </a:p>
          <a:p>
            <a:endParaRPr lang="en-US" dirty="0"/>
          </a:p>
        </p:txBody>
      </p:sp>
      <p:pic>
        <p:nvPicPr>
          <p:cNvPr id="4" name="object 5">
            <a:extLst>
              <a:ext uri="{FF2B5EF4-FFF2-40B4-BE49-F238E27FC236}">
                <a16:creationId xmlns:a16="http://schemas.microsoft.com/office/drawing/2014/main" id="{D0BB6491-50E3-11A4-B37F-6A34EE7C81E0}"/>
              </a:ext>
            </a:extLst>
          </p:cNvPr>
          <p:cNvPicPr/>
          <p:nvPr/>
        </p:nvPicPr>
        <p:blipFill>
          <a:blip r:embed="rId2" cstate="print"/>
          <a:stretch>
            <a:fillRect/>
          </a:stretch>
        </p:blipFill>
        <p:spPr>
          <a:xfrm>
            <a:off x="6129816" y="3421805"/>
            <a:ext cx="2799440" cy="1574768"/>
          </a:xfrm>
          <a:prstGeom prst="rect">
            <a:avLst/>
          </a:prstGeom>
        </p:spPr>
      </p:pic>
    </p:spTree>
    <p:extLst>
      <p:ext uri="{BB962C8B-B14F-4D97-AF65-F5344CB8AC3E}">
        <p14:creationId xmlns:p14="http://schemas.microsoft.com/office/powerpoint/2010/main" val="3476843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15B26-EB10-B999-9560-2F2634DC0A26}"/>
              </a:ext>
            </a:extLst>
          </p:cNvPr>
          <p:cNvSpPr>
            <a:spLocks noGrp="1"/>
          </p:cNvSpPr>
          <p:nvPr>
            <p:ph type="title"/>
          </p:nvPr>
        </p:nvSpPr>
        <p:spPr/>
        <p:txBody>
          <a:bodyPr/>
          <a:lstStyle/>
          <a:p>
            <a:r>
              <a:rPr lang="en-US" dirty="0"/>
              <a:t>What is a Sickle Cell center?</a:t>
            </a:r>
          </a:p>
        </p:txBody>
      </p:sp>
    </p:spTree>
    <p:extLst>
      <p:ext uri="{BB962C8B-B14F-4D97-AF65-F5344CB8AC3E}">
        <p14:creationId xmlns:p14="http://schemas.microsoft.com/office/powerpoint/2010/main" val="322058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64F7-B425-77EC-EBEF-3F390DD49D07}"/>
              </a:ext>
            </a:extLst>
          </p:cNvPr>
          <p:cNvSpPr>
            <a:spLocks noGrp="1"/>
          </p:cNvSpPr>
          <p:nvPr>
            <p:ph type="title"/>
          </p:nvPr>
        </p:nvSpPr>
        <p:spPr/>
        <p:txBody>
          <a:bodyPr/>
          <a:lstStyle/>
          <a:p>
            <a:r>
              <a:rPr lang="en-US" dirty="0"/>
              <a:t>What is a Sickle Cell Center?</a:t>
            </a:r>
          </a:p>
        </p:txBody>
      </p:sp>
      <p:sp>
        <p:nvSpPr>
          <p:cNvPr id="3" name="Content Placeholder 2">
            <a:extLst>
              <a:ext uri="{FF2B5EF4-FFF2-40B4-BE49-F238E27FC236}">
                <a16:creationId xmlns:a16="http://schemas.microsoft.com/office/drawing/2014/main" id="{E27BA405-5D39-A8D2-7CD0-26DEA0B7B48B}"/>
              </a:ext>
            </a:extLst>
          </p:cNvPr>
          <p:cNvSpPr>
            <a:spLocks noGrp="1"/>
          </p:cNvSpPr>
          <p:nvPr>
            <p:ph idx="1"/>
          </p:nvPr>
        </p:nvSpPr>
        <p:spPr/>
        <p:txBody>
          <a:bodyPr/>
          <a:lstStyle/>
          <a:p>
            <a:pPr marL="184150" marR="638175" indent="-171450">
              <a:spcBef>
                <a:spcPts val="0"/>
              </a:spcBef>
              <a:spcAft>
                <a:spcPts val="1200"/>
              </a:spcAft>
              <a:buChar char="•"/>
              <a:tabLst>
                <a:tab pos="184150" algn="l"/>
              </a:tabLst>
            </a:pPr>
            <a:r>
              <a:rPr lang="en-US" sz="2000" dirty="0">
                <a:cs typeface="Arial"/>
              </a:rPr>
              <a:t>A</a:t>
            </a:r>
            <a:r>
              <a:rPr lang="en-US" sz="2000" spc="-125" dirty="0">
                <a:cs typeface="Arial"/>
              </a:rPr>
              <a:t> </a:t>
            </a:r>
            <a:r>
              <a:rPr lang="en-US" sz="2000" dirty="0">
                <a:cs typeface="Arial"/>
              </a:rPr>
              <a:t>thoughtful,</a:t>
            </a:r>
            <a:r>
              <a:rPr lang="en-US" sz="2000" spc="-5" dirty="0">
                <a:cs typeface="Arial"/>
              </a:rPr>
              <a:t> </a:t>
            </a:r>
            <a:r>
              <a:rPr lang="en-US" sz="2000" spc="-10" dirty="0">
                <a:cs typeface="Arial"/>
              </a:rPr>
              <a:t>team-</a:t>
            </a:r>
            <a:r>
              <a:rPr lang="en-US" sz="2000" dirty="0">
                <a:cs typeface="Arial"/>
              </a:rPr>
              <a:t>based</a:t>
            </a:r>
            <a:r>
              <a:rPr lang="en-US" sz="2000" spc="-10" dirty="0">
                <a:cs typeface="Arial"/>
              </a:rPr>
              <a:t> </a:t>
            </a:r>
            <a:r>
              <a:rPr lang="en-US" sz="2000" dirty="0">
                <a:cs typeface="Arial"/>
              </a:rPr>
              <a:t>care</a:t>
            </a:r>
            <a:r>
              <a:rPr lang="en-US" sz="2000" spc="-5" dirty="0">
                <a:cs typeface="Arial"/>
              </a:rPr>
              <a:t> </a:t>
            </a:r>
            <a:r>
              <a:rPr lang="en-US" sz="2000" dirty="0">
                <a:cs typeface="Arial"/>
              </a:rPr>
              <a:t>approach</a:t>
            </a:r>
            <a:r>
              <a:rPr lang="en-US" sz="2000" spc="-5" dirty="0">
                <a:cs typeface="Arial"/>
              </a:rPr>
              <a:t> </a:t>
            </a:r>
            <a:r>
              <a:rPr lang="en-US" sz="2000" dirty="0">
                <a:cs typeface="Arial"/>
              </a:rPr>
              <a:t>to</a:t>
            </a:r>
            <a:r>
              <a:rPr lang="en-US" sz="2000" spc="-10" dirty="0">
                <a:cs typeface="Arial"/>
              </a:rPr>
              <a:t> </a:t>
            </a:r>
            <a:r>
              <a:rPr lang="en-US" sz="2000" dirty="0">
                <a:cs typeface="Arial"/>
              </a:rPr>
              <a:t>individuals</a:t>
            </a:r>
            <a:r>
              <a:rPr lang="en-US" sz="2000" spc="-5" dirty="0">
                <a:cs typeface="Arial"/>
              </a:rPr>
              <a:t> </a:t>
            </a:r>
            <a:r>
              <a:rPr lang="en-US" sz="2000" dirty="0">
                <a:cs typeface="Arial"/>
              </a:rPr>
              <a:t>living</a:t>
            </a:r>
            <a:r>
              <a:rPr lang="en-US" sz="2000" spc="-5" dirty="0">
                <a:cs typeface="Arial"/>
              </a:rPr>
              <a:t> </a:t>
            </a:r>
            <a:r>
              <a:rPr lang="en-US" sz="2000" spc="-20" dirty="0">
                <a:cs typeface="Arial"/>
              </a:rPr>
              <a:t>with </a:t>
            </a:r>
            <a:r>
              <a:rPr lang="en-US" sz="2000" dirty="0">
                <a:cs typeface="Arial"/>
              </a:rPr>
              <a:t>sickle</a:t>
            </a:r>
            <a:r>
              <a:rPr lang="en-US" sz="2000" spc="-5" dirty="0">
                <a:cs typeface="Arial"/>
              </a:rPr>
              <a:t> </a:t>
            </a:r>
            <a:r>
              <a:rPr lang="en-US" sz="2000" dirty="0">
                <a:cs typeface="Arial"/>
              </a:rPr>
              <a:t>cell</a:t>
            </a:r>
            <a:r>
              <a:rPr lang="en-US" sz="2000" spc="10" dirty="0">
                <a:cs typeface="Arial"/>
              </a:rPr>
              <a:t> </a:t>
            </a:r>
            <a:r>
              <a:rPr lang="en-US" sz="2000" spc="-10" dirty="0">
                <a:cs typeface="Arial"/>
              </a:rPr>
              <a:t>disease</a:t>
            </a:r>
            <a:endParaRPr lang="en-US" sz="2000" dirty="0">
              <a:cs typeface="Arial"/>
            </a:endParaRPr>
          </a:p>
          <a:p>
            <a:pPr marL="184150" marR="5080" indent="-171450">
              <a:spcBef>
                <a:spcPts val="0"/>
              </a:spcBef>
              <a:spcAft>
                <a:spcPts val="1200"/>
              </a:spcAft>
              <a:buChar char="•"/>
              <a:tabLst>
                <a:tab pos="184150" algn="l"/>
              </a:tabLst>
            </a:pPr>
            <a:r>
              <a:rPr lang="en-US" sz="2000" dirty="0">
                <a:cs typeface="Arial"/>
              </a:rPr>
              <a:t>Consistent,</a:t>
            </a:r>
            <a:r>
              <a:rPr lang="en-US" sz="2000" spc="-35" dirty="0">
                <a:cs typeface="Arial"/>
              </a:rPr>
              <a:t> </a:t>
            </a:r>
            <a:r>
              <a:rPr lang="en-US" sz="2000" dirty="0">
                <a:cs typeface="Arial"/>
              </a:rPr>
              <a:t>comprehensive,</a:t>
            </a:r>
            <a:r>
              <a:rPr lang="en-US" sz="2000" spc="-15" dirty="0">
                <a:cs typeface="Arial"/>
              </a:rPr>
              <a:t> </a:t>
            </a:r>
            <a:r>
              <a:rPr lang="en-US" sz="2000" dirty="0">
                <a:cs typeface="Arial"/>
              </a:rPr>
              <a:t>and</a:t>
            </a:r>
            <a:r>
              <a:rPr lang="en-US" sz="2000" spc="-15" dirty="0">
                <a:cs typeface="Arial"/>
              </a:rPr>
              <a:t> </a:t>
            </a:r>
            <a:r>
              <a:rPr lang="en-US" sz="2000" dirty="0">
                <a:cs typeface="Arial"/>
              </a:rPr>
              <a:t>coordinated</a:t>
            </a:r>
            <a:r>
              <a:rPr lang="en-US" sz="2000" spc="-15" dirty="0">
                <a:cs typeface="Arial"/>
              </a:rPr>
              <a:t> </a:t>
            </a:r>
            <a:r>
              <a:rPr lang="en-US" sz="2000" dirty="0">
                <a:cs typeface="Arial"/>
              </a:rPr>
              <a:t>care</a:t>
            </a:r>
            <a:r>
              <a:rPr lang="en-US" sz="2000" spc="-15" dirty="0">
                <a:cs typeface="Arial"/>
              </a:rPr>
              <a:t> </a:t>
            </a:r>
            <a:r>
              <a:rPr lang="en-US" sz="2000" dirty="0">
                <a:cs typeface="Arial"/>
              </a:rPr>
              <a:t>for</a:t>
            </a:r>
            <a:r>
              <a:rPr lang="en-US" sz="2000" spc="-15" dirty="0">
                <a:cs typeface="Arial"/>
              </a:rPr>
              <a:t> </a:t>
            </a:r>
            <a:r>
              <a:rPr lang="en-US" sz="2000" dirty="0">
                <a:cs typeface="Arial"/>
              </a:rPr>
              <a:t>adults</a:t>
            </a:r>
            <a:r>
              <a:rPr lang="en-US" sz="2000" spc="-15" dirty="0">
                <a:cs typeface="Arial"/>
              </a:rPr>
              <a:t> </a:t>
            </a:r>
            <a:r>
              <a:rPr lang="en-US" sz="2000" dirty="0">
                <a:cs typeface="Arial"/>
              </a:rPr>
              <a:t>with</a:t>
            </a:r>
            <a:r>
              <a:rPr lang="en-US" sz="2000" spc="-15" dirty="0">
                <a:cs typeface="Arial"/>
              </a:rPr>
              <a:t> </a:t>
            </a:r>
            <a:r>
              <a:rPr lang="en-US" sz="2000" spc="-10" dirty="0">
                <a:cs typeface="Arial"/>
              </a:rPr>
              <a:t>sickle </a:t>
            </a:r>
            <a:r>
              <a:rPr lang="en-US" sz="2000" dirty="0">
                <a:cs typeface="Arial"/>
              </a:rPr>
              <a:t>cell</a:t>
            </a:r>
            <a:r>
              <a:rPr lang="en-US" sz="2000" spc="-15" dirty="0">
                <a:cs typeface="Arial"/>
              </a:rPr>
              <a:t> </a:t>
            </a:r>
            <a:r>
              <a:rPr lang="en-US" sz="2000" dirty="0">
                <a:cs typeface="Arial"/>
              </a:rPr>
              <a:t>disease</a:t>
            </a:r>
            <a:r>
              <a:rPr lang="en-US" sz="2000" spc="-15" dirty="0">
                <a:cs typeface="Arial"/>
              </a:rPr>
              <a:t> </a:t>
            </a:r>
            <a:r>
              <a:rPr lang="en-US" sz="2000" dirty="0">
                <a:cs typeface="Arial"/>
              </a:rPr>
              <a:t>throughout</a:t>
            </a:r>
            <a:r>
              <a:rPr lang="en-US" sz="2000" spc="-20" dirty="0">
                <a:cs typeface="Arial"/>
              </a:rPr>
              <a:t> </a:t>
            </a:r>
            <a:r>
              <a:rPr lang="en-US" sz="2000" dirty="0">
                <a:cs typeface="Arial"/>
              </a:rPr>
              <a:t>the</a:t>
            </a:r>
            <a:r>
              <a:rPr lang="en-US" sz="2000" spc="-15" dirty="0">
                <a:cs typeface="Arial"/>
              </a:rPr>
              <a:t> </a:t>
            </a:r>
            <a:r>
              <a:rPr lang="en-US" sz="2000" dirty="0">
                <a:cs typeface="Arial"/>
              </a:rPr>
              <a:t>“medical </a:t>
            </a:r>
            <a:r>
              <a:rPr lang="en-US" sz="2000" spc="-10" dirty="0">
                <a:cs typeface="Arial"/>
              </a:rPr>
              <a:t>environment”</a:t>
            </a:r>
            <a:endParaRPr lang="en-US" sz="2000" dirty="0">
              <a:cs typeface="Arial"/>
            </a:endParaRPr>
          </a:p>
          <a:p>
            <a:pPr marL="184150" marR="1128395" indent="-171450">
              <a:spcBef>
                <a:spcPts val="0"/>
              </a:spcBef>
              <a:spcAft>
                <a:spcPts val="1200"/>
              </a:spcAft>
              <a:buChar char="•"/>
              <a:tabLst>
                <a:tab pos="184150" algn="l"/>
              </a:tabLst>
            </a:pPr>
            <a:r>
              <a:rPr lang="en-US" sz="2000" dirty="0">
                <a:cs typeface="Arial"/>
              </a:rPr>
              <a:t>A</a:t>
            </a:r>
            <a:r>
              <a:rPr lang="en-US" sz="2000" spc="-130" dirty="0">
                <a:cs typeface="Arial"/>
              </a:rPr>
              <a:t> </a:t>
            </a:r>
            <a:r>
              <a:rPr lang="en-US" sz="2000" dirty="0">
                <a:cs typeface="Arial"/>
              </a:rPr>
              <a:t>center</a:t>
            </a:r>
            <a:r>
              <a:rPr lang="en-US" sz="2000" spc="-15" dirty="0">
                <a:cs typeface="Arial"/>
              </a:rPr>
              <a:t> </a:t>
            </a:r>
            <a:r>
              <a:rPr lang="en-US" sz="2000" dirty="0">
                <a:cs typeface="Arial"/>
              </a:rPr>
              <a:t>with</a:t>
            </a:r>
            <a:r>
              <a:rPr lang="en-US" sz="2000" spc="-15" dirty="0">
                <a:cs typeface="Arial"/>
              </a:rPr>
              <a:t> </a:t>
            </a:r>
            <a:r>
              <a:rPr lang="en-US" sz="2000" dirty="0">
                <a:cs typeface="Arial"/>
              </a:rPr>
              <a:t>a</a:t>
            </a:r>
            <a:r>
              <a:rPr lang="en-US" sz="2000" spc="-15" dirty="0">
                <a:cs typeface="Arial"/>
              </a:rPr>
              <a:t> </a:t>
            </a:r>
            <a:r>
              <a:rPr lang="en-US" sz="2000" dirty="0">
                <a:cs typeface="Arial"/>
              </a:rPr>
              <a:t>programmatic</a:t>
            </a:r>
            <a:r>
              <a:rPr lang="en-US" sz="2000" spc="-15" dirty="0">
                <a:cs typeface="Arial"/>
              </a:rPr>
              <a:t> </a:t>
            </a:r>
            <a:r>
              <a:rPr lang="en-US" sz="2000" dirty="0">
                <a:cs typeface="Arial"/>
              </a:rPr>
              <a:t>emphasis</a:t>
            </a:r>
            <a:r>
              <a:rPr lang="en-US" sz="2000" spc="-15" dirty="0">
                <a:cs typeface="Arial"/>
              </a:rPr>
              <a:t> </a:t>
            </a:r>
            <a:r>
              <a:rPr lang="en-US" sz="2000" dirty="0">
                <a:cs typeface="Arial"/>
              </a:rPr>
              <a:t>on</a:t>
            </a:r>
            <a:r>
              <a:rPr lang="en-US" sz="2000" spc="-15" dirty="0">
                <a:cs typeface="Arial"/>
              </a:rPr>
              <a:t> </a:t>
            </a:r>
            <a:r>
              <a:rPr lang="en-US" sz="2000" dirty="0">
                <a:cs typeface="Arial"/>
              </a:rPr>
              <a:t>SCD</a:t>
            </a:r>
            <a:r>
              <a:rPr lang="en-US" sz="2000" spc="-5" dirty="0">
                <a:cs typeface="Arial"/>
              </a:rPr>
              <a:t> </a:t>
            </a:r>
            <a:r>
              <a:rPr lang="en-US" sz="2000" dirty="0">
                <a:cs typeface="Arial"/>
              </a:rPr>
              <a:t>for</a:t>
            </a:r>
            <a:r>
              <a:rPr lang="en-US" sz="2000" spc="-10" dirty="0">
                <a:cs typeface="Arial"/>
              </a:rPr>
              <a:t> affected individuals</a:t>
            </a:r>
            <a:endParaRPr lang="en-US" sz="2000" dirty="0">
              <a:cs typeface="Arial"/>
            </a:endParaRPr>
          </a:p>
          <a:p>
            <a:pPr marL="184150" indent="-171450">
              <a:spcBef>
                <a:spcPts val="0"/>
              </a:spcBef>
              <a:spcAft>
                <a:spcPts val="1200"/>
              </a:spcAft>
              <a:buChar char="•"/>
              <a:tabLst>
                <a:tab pos="184150" algn="l"/>
              </a:tabLst>
            </a:pPr>
            <a:r>
              <a:rPr lang="en-US" sz="2000" dirty="0">
                <a:cs typeface="Arial"/>
              </a:rPr>
              <a:t>A</a:t>
            </a:r>
            <a:r>
              <a:rPr lang="en-US" sz="2000" spc="-120" dirty="0">
                <a:cs typeface="Arial"/>
              </a:rPr>
              <a:t> </a:t>
            </a:r>
            <a:r>
              <a:rPr lang="en-US" sz="2000" dirty="0">
                <a:cs typeface="Arial"/>
              </a:rPr>
              <a:t>center</a:t>
            </a:r>
            <a:r>
              <a:rPr lang="en-US" sz="2000" spc="-15" dirty="0">
                <a:cs typeface="Arial"/>
              </a:rPr>
              <a:t> </a:t>
            </a:r>
            <a:r>
              <a:rPr lang="en-US" sz="2000" dirty="0">
                <a:cs typeface="Arial"/>
              </a:rPr>
              <a:t>that</a:t>
            </a:r>
            <a:r>
              <a:rPr lang="en-US" sz="2000" spc="-20" dirty="0">
                <a:cs typeface="Arial"/>
              </a:rPr>
              <a:t> </a:t>
            </a:r>
            <a:r>
              <a:rPr lang="en-US" sz="2000" dirty="0">
                <a:cs typeface="Arial"/>
              </a:rPr>
              <a:t>coordinates</a:t>
            </a:r>
            <a:r>
              <a:rPr lang="en-US" sz="2000" spc="-15" dirty="0">
                <a:cs typeface="Arial"/>
              </a:rPr>
              <a:t> </a:t>
            </a:r>
            <a:r>
              <a:rPr lang="en-US" sz="2000" dirty="0">
                <a:cs typeface="Arial"/>
              </a:rPr>
              <a:t>SCD</a:t>
            </a:r>
            <a:r>
              <a:rPr lang="en-US" sz="2000" spc="-5" dirty="0">
                <a:cs typeface="Arial"/>
              </a:rPr>
              <a:t> </a:t>
            </a:r>
            <a:r>
              <a:rPr lang="en-US" sz="2000" spc="-20" dirty="0">
                <a:cs typeface="Arial"/>
              </a:rPr>
              <a:t>care</a:t>
            </a:r>
            <a:endParaRPr lang="en-US" sz="2000" dirty="0">
              <a:cs typeface="Arial"/>
            </a:endParaRPr>
          </a:p>
          <a:p>
            <a:pPr>
              <a:spcAft>
                <a:spcPts val="1200"/>
              </a:spcAft>
            </a:pPr>
            <a:endParaRPr lang="en-US" dirty="0"/>
          </a:p>
        </p:txBody>
      </p:sp>
      <p:pic>
        <p:nvPicPr>
          <p:cNvPr id="4" name="object 4">
            <a:extLst>
              <a:ext uri="{FF2B5EF4-FFF2-40B4-BE49-F238E27FC236}">
                <a16:creationId xmlns:a16="http://schemas.microsoft.com/office/drawing/2014/main" id="{354FA698-D740-70C6-B6AB-42F40F4D4774}"/>
              </a:ext>
            </a:extLst>
          </p:cNvPr>
          <p:cNvPicPr/>
          <p:nvPr/>
        </p:nvPicPr>
        <p:blipFill>
          <a:blip r:embed="rId2" cstate="print"/>
          <a:stretch>
            <a:fillRect/>
          </a:stretch>
        </p:blipFill>
        <p:spPr>
          <a:xfrm>
            <a:off x="6134747" y="2970169"/>
            <a:ext cx="2427955" cy="1614896"/>
          </a:xfrm>
          <a:prstGeom prst="rect">
            <a:avLst/>
          </a:prstGeom>
        </p:spPr>
      </p:pic>
    </p:spTree>
    <p:extLst>
      <p:ext uri="{BB962C8B-B14F-4D97-AF65-F5344CB8AC3E}">
        <p14:creationId xmlns:p14="http://schemas.microsoft.com/office/powerpoint/2010/main" val="711641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SH template" id="{33720964-3EA9-43BE-B322-F4B136DB24DE}" vid="{94AB083A-9251-4909-ADD0-7F0EF745D1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Year xmlns="f428f131-8437-48c9-9cdf-8fab9dca4571" xsi:nil="true"/>
    <Doc_x0020_Status xmlns="f428f131-8437-48c9-9cdf-8fab9dca4571" xsi:nil="true"/>
    <Doc_x0020_Type xmlns="f428f131-8437-48c9-9cdf-8fab9dca4571"/>
    <Awards xmlns="f428f131-8437-48c9-9cdf-8fab9dca4571" xsi:nil="true"/>
    <Year_x0020_Awarded xmlns="f428f131-8437-48c9-9cdf-8fab9dca4571" xsi:nil="true"/>
    <ASH_x0020_Dept xmlns="f428f131-8437-48c9-9cdf-8fab9dca457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B948A12B80E84F872D9EC18BBECBF1" ma:contentTypeVersion="84" ma:contentTypeDescription="Create a new document." ma:contentTypeScope="" ma:versionID="c8cb74ef75c6d20eb6a4124cc2f02eb0">
  <xsd:schema xmlns:xsd="http://www.w3.org/2001/XMLSchema" xmlns:xs="http://www.w3.org/2001/XMLSchema" xmlns:p="http://schemas.microsoft.com/office/2006/metadata/properties" xmlns:ns2="f428f131-8437-48c9-9cdf-8fab9dca4571" xmlns:ns3="dffab4cf-5f92-475c-a706-d38d82977b74" targetNamespace="http://schemas.microsoft.com/office/2006/metadata/properties" ma:root="true" ma:fieldsID="8547cea07041ff84b2da9a3862b8b92a" ns2:_="" ns3:_="">
    <xsd:import namespace="f428f131-8437-48c9-9cdf-8fab9dca4571"/>
    <xsd:import namespace="dffab4cf-5f92-475c-a706-d38d82977b74"/>
    <xsd:element name="properties">
      <xsd:complexType>
        <xsd:sequence>
          <xsd:element name="documentManagement">
            <xsd:complexType>
              <xsd:all>
                <xsd:element ref="ns2:Awards" minOccurs="0"/>
                <xsd:element ref="ns2:Year_x0020_Awarded" minOccurs="0"/>
                <xsd:element ref="ns2:Doc_x0020_Status" minOccurs="0"/>
                <xsd:element ref="ns2:Doc_x0020_Type"/>
                <xsd:element ref="ns2:Year" minOccurs="0"/>
                <xsd:element ref="ns2:ASH_x0020_Dept" minOccurs="0"/>
                <xsd:element ref="ns3:MediaServiceMetadata" minOccurs="0"/>
                <xsd:element ref="ns3:MediaServiceFastMetadata" minOccurs="0"/>
                <xsd:element ref="ns2:SharedWithUsers" minOccurs="0"/>
                <xsd:element ref="ns2:SharedWithDetail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Awards" ma:index="2" nillable="true" ma:displayName="Award" ma:format="Dropdown" ma:indexed="true" ma:internalName="Awards" ma:readOnly="false">
      <xsd:simpleType>
        <xsd:restriction base="dms:Choice">
          <xsd:enumeration value="Abstract Achievement Award"/>
          <xsd:enumeration value="Advocacy Awards"/>
          <xsd:enumeration value="Alternative Training Pathway Grant"/>
          <xsd:enumeration value="ASH Ambassador"/>
          <xsd:enumeration value="ASH-AMFDP"/>
          <xsd:enumeration value="Bridge Grant Award"/>
          <xsd:enumeration value="Clinical Research Training Institute"/>
          <xsd:enumeration value="CRTI in Latin America"/>
          <xsd:enumeration value="Clinical Research Trainee Day- APAC"/>
          <xsd:enumeration value="EHA-ASH Research Exchange Award"/>
          <xsd:enumeration value="General"/>
          <xsd:enumeration value="Honorific Awards"/>
          <xsd:enumeration value="HONORS Award"/>
          <xsd:enumeration value="International Hematology Award"/>
          <xsd:enumeration value="Leadership in Promoting Diversity"/>
          <xsd:enumeration value="Mentor Award"/>
          <xsd:enumeration value="MGSAAA"/>
          <xsd:enumeration value="Minority Medical Student Award Program"/>
          <xsd:enumeration value="MMSAP Flex"/>
          <xsd:enumeration value="MMSAP Yearlong"/>
          <xsd:enumeration value="Minority Resident Hematology Award Program"/>
          <xsd:enumeration value="Misc Awards"/>
          <xsd:enumeration value="Physician-Scientist Award"/>
          <xsd:enumeration value="Research Training Award for Fellows"/>
          <xsd:enumeration value="Scholar Awards"/>
          <xsd:enumeration value="Trainee Research Award"/>
          <xsd:enumeration value="Translational Research Training in Hematology"/>
          <xsd:enumeration value="Visitor Training Program"/>
        </xsd:restriction>
      </xsd:simpleType>
    </xsd:element>
    <xsd:element name="Year_x0020_Awarded" ma:index="3" nillable="true" ma:displayName="Year Awarded" ma:format="Dropdown" ma:indexed="true" ma:internalName="Year_x0020_Awarded" ma:readOnly="false">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enumeration value="1990"/>
        </xsd:restriction>
      </xsd:simpleType>
    </xsd:element>
    <xsd:element name="Doc_x0020_Status" ma:index="4" nillable="true" ma:displayName="Doc Status" ma:default="Final" ma:format="Dropdown" ma:indexed="true" ma:internalName="Doc_x0020_Status" ma:readOnly="false">
      <xsd:simpleType>
        <xsd:restriction base="dms:Choice">
          <xsd:enumeration value="Draft"/>
          <xsd:enumeration value="Final"/>
        </xsd:restriction>
      </xsd:simpleType>
    </xsd:element>
    <xsd:element name="Doc_x0020_Type" ma:index="5" ma:displayName="Doc Type" ma:format="Dropdown" ma:indexed="true" ma:internalName="Doc_x0020_Type" ma:readOnly="false">
      <xsd:simpleType>
        <xsd:union memberTypes="dms:Text">
          <xsd:simpleType>
            <xsd:restriction base="dms:Choice">
              <xsd:enumeration value="Advertisement"/>
              <xsd:enumeration value="Agenda"/>
              <xsd:enumeration value="Contract"/>
              <xsd:enumeration value="E-mail"/>
              <xsd:enumeration value="Evaluation Material"/>
              <xsd:enumeration value="Form"/>
              <xsd:enumeration value="Letter"/>
              <xsd:enumeration value="Map"/>
              <xsd:enumeration value="Meeting Notebook"/>
              <xsd:enumeration value="Memo"/>
              <xsd:enumeration value="Minutes"/>
              <xsd:enumeration value="Miscellaneous"/>
              <xsd:enumeration value="Official (Legal Docs)"/>
              <xsd:enumeration value="Policy"/>
              <xsd:enumeration value="Presentation"/>
              <xsd:enumeration value="Reference"/>
              <xsd:enumeration value="Report"/>
              <xsd:enumeration value="RFP"/>
              <xsd:enumeration value="Standard Operating Procedure (SOP)"/>
              <xsd:enumeration value="Survey"/>
              <xsd:enumeration value="Template"/>
              <xsd:enumeration value="Timeline"/>
            </xsd:restriction>
          </xsd:simpleType>
        </xsd:union>
      </xsd:simpleType>
    </xsd:element>
    <xsd:element name="Year" ma:index="6" nillable="true" ma:displayName="Year" ma:format="Dropdown" ma:indexed="true" ma:internalName="Year" ma:readOnly="false">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enumeration value="1990"/>
        </xsd:restriction>
      </xsd:simpleType>
    </xsd:element>
    <xsd:element name="ASH_x0020_Dept" ma:index="7" nillable="true" ma:displayName="ASH Dept" ma:format="Dropdown" ma:internalName="ASH_x0020_Dept" ma:readOnly="false">
      <xsd:simpleType>
        <xsd:restriction base="dms:Choice">
          <xsd:enumeration value="Communications"/>
          <xsd:enumeration value="Development"/>
          <xsd:enumeration value="Education and Training"/>
          <xsd:enumeration value="Executive Office"/>
          <xsd:enumeration value="Finance and Administration"/>
          <xsd:enumeration value="Government Relations and Practice"/>
          <xsd:enumeration value="Meetings"/>
          <xsd:enumeration value="Office of the COO"/>
          <xsd:enumeration value="Other"/>
          <xsd:enumeration value="Publishing"/>
        </xsd:restrictio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fab4cf-5f92-475c-a706-d38d82977b74"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53A5FE-0CFB-4783-95F1-C2557943C20C}">
  <ds:schemaRefs>
    <ds:schemaRef ds:uri="http://schemas.microsoft.com/office/2006/metadata/longProperties"/>
  </ds:schemaRefs>
</ds:datastoreItem>
</file>

<file path=customXml/itemProps2.xml><?xml version="1.0" encoding="utf-8"?>
<ds:datastoreItem xmlns:ds="http://schemas.openxmlformats.org/officeDocument/2006/customXml" ds:itemID="{24C530F2-9F99-4AAF-864C-1D493DDA5D25}">
  <ds:schemaRefs>
    <ds:schemaRef ds:uri="http://purl.org/dc/terms/"/>
    <ds:schemaRef ds:uri="http://schemas.microsoft.com/office/2006/metadata/properties"/>
    <ds:schemaRef ds:uri="dffab4cf-5f92-475c-a706-d38d82977b74"/>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f428f131-8437-48c9-9cdf-8fab9dca4571"/>
    <ds:schemaRef ds:uri="http://www.w3.org/XML/1998/namespace"/>
  </ds:schemaRefs>
</ds:datastoreItem>
</file>

<file path=customXml/itemProps3.xml><?xml version="1.0" encoding="utf-8"?>
<ds:datastoreItem xmlns:ds="http://schemas.openxmlformats.org/officeDocument/2006/customXml" ds:itemID="{F06E3E0C-6AB6-4679-AF4B-A2AB3BADA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8f131-8437-48c9-9cdf-8fab9dca4571"/>
    <ds:schemaRef ds:uri="dffab4cf-5f92-475c-a706-d38d82977b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70B7EA5-3A0D-4427-B3A8-72663A9808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ASH template</Template>
  <TotalTime>302</TotalTime>
  <Words>1760</Words>
  <Application>Microsoft Office PowerPoint</Application>
  <PresentationFormat>On-screen Show (16:9)</PresentationFormat>
  <Paragraphs>195</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Office Theme</vt:lpstr>
      <vt:lpstr>Recognizing Sickle Cell Disease Centers</vt:lpstr>
      <vt:lpstr>Disclosure/Conflict of Interest</vt:lpstr>
      <vt:lpstr>Objectives</vt:lpstr>
      <vt:lpstr>Background</vt:lpstr>
      <vt:lpstr>Why are we so far behind in Sickle Cell Disease?</vt:lpstr>
      <vt:lpstr>There Has Never Been a “National Approach”  to Improving SCD Outcomes</vt:lpstr>
      <vt:lpstr>We Need a New Model of Care</vt:lpstr>
      <vt:lpstr>What is a Sickle Cell center?</vt:lpstr>
      <vt:lpstr>What is a Sickle Cell Center?</vt:lpstr>
      <vt:lpstr>Essentials of all SCD Centers</vt:lpstr>
      <vt:lpstr>Essentials of all SCD Centers</vt:lpstr>
      <vt:lpstr>Adult sickle cell center requirements</vt:lpstr>
      <vt:lpstr>What is required to be recognized as an adult SCD center by NASCC?</vt:lpstr>
      <vt:lpstr>What is required to be recognized as an adult SCD center by NASCC?</vt:lpstr>
      <vt:lpstr>What is optimal to be recognized as an adult SCD center by NASCC?</vt:lpstr>
      <vt:lpstr>Pediatric sickle cell center requirements</vt:lpstr>
      <vt:lpstr>What is required to be recognized as a pediatric SCD center by NASCC?</vt:lpstr>
      <vt:lpstr>What is required to be recognized as a pediatric SCD center by NASCC?</vt:lpstr>
      <vt:lpstr>What is required to be recognized as a pediatric SCD center by NASCC?</vt:lpstr>
      <vt:lpstr>What is required to be recognized as a pediatric SCD center by NASCC?</vt:lpstr>
      <vt:lpstr>All SCD Centers Must Provide Comprehensive SCD Medical Practice</vt:lpstr>
      <vt:lpstr>What Else?</vt:lpstr>
      <vt:lpstr>What has the National Alliance of Sickle Cell Centers done so far?</vt:lpstr>
      <vt:lpstr>NASCC Brings Systems Level Possibilities</vt:lpstr>
      <vt:lpstr>NASCC Consensus Conference (2022)</vt:lpstr>
      <vt:lpstr>NASCC Encourages a Lifespan Approach</vt:lpstr>
      <vt:lpstr>NASCC Brings Systems Level Possibilities</vt:lpstr>
      <vt:lpstr>What do we need to accredit SCD centers?</vt:lpstr>
      <vt:lpstr>What other opportunities are available for SCD center recognition?</vt:lpstr>
      <vt:lpstr>Joint Commission</vt:lpstr>
      <vt:lpstr>Patient-Centered Specialty Practice Recognition of the National Committee for Quality Assurance (NCQA)   </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Peck, Emily</dc:creator>
  <cp:lastModifiedBy>Chahal, Jaspreet</cp:lastModifiedBy>
  <cp:revision>18</cp:revision>
  <cp:lastPrinted>2019-10-14T13:45:54Z</cp:lastPrinted>
  <dcterms:created xsi:type="dcterms:W3CDTF">2023-05-03T14:43:47Z</dcterms:created>
  <dcterms:modified xsi:type="dcterms:W3CDTF">2023-05-08T15:59:09Z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 Svs Classification">
    <vt:lpwstr>General</vt:lpwstr>
  </property>
  <property fmtid="{D5CDD505-2E9C-101B-9397-08002B2CF9AE}" pid="3" name="ContentType">
    <vt:lpwstr>Document</vt:lpwstr>
  </property>
  <property fmtid="{D5CDD505-2E9C-101B-9397-08002B2CF9AE}" pid="4" name="Employee Classification">
    <vt:lpwstr>General</vt:lpwstr>
  </property>
  <property fmtid="{D5CDD505-2E9C-101B-9397-08002B2CF9AE}" pid="5" name="Category">
    <vt:lpwstr>None</vt:lpwstr>
  </property>
  <property fmtid="{D5CDD505-2E9C-101B-9397-08002B2CF9AE}" pid="6" name="Department">
    <vt:lpwstr>Communications</vt:lpwstr>
  </property>
  <property fmtid="{D5CDD505-2E9C-101B-9397-08002B2CF9AE}" pid="7" name="ContentTypeId">
    <vt:lpwstr>0x010100D2B948A12B80E84F872D9EC18BBECBF1</vt:lpwstr>
  </property>
</Properties>
</file>