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56" r:id="rId2"/>
    <p:sldId id="657" r:id="rId3"/>
    <p:sldId id="339" r:id="rId4"/>
    <p:sldId id="298" r:id="rId5"/>
    <p:sldId id="271" r:id="rId6"/>
    <p:sldId id="310" r:id="rId7"/>
    <p:sldId id="291" r:id="rId8"/>
    <p:sldId id="302" r:id="rId9"/>
    <p:sldId id="307" r:id="rId10"/>
    <p:sldId id="308" r:id="rId11"/>
    <p:sldId id="676" r:id="rId12"/>
    <p:sldId id="320" r:id="rId13"/>
    <p:sldId id="675" r:id="rId14"/>
    <p:sldId id="329" r:id="rId15"/>
    <p:sldId id="658" r:id="rId16"/>
    <p:sldId id="659" r:id="rId17"/>
    <p:sldId id="661" r:id="rId18"/>
    <p:sldId id="662" r:id="rId19"/>
    <p:sldId id="673" r:id="rId20"/>
    <p:sldId id="289" r:id="rId21"/>
    <p:sldId id="288" r:id="rId22"/>
    <p:sldId id="667" r:id="rId23"/>
    <p:sldId id="668" r:id="rId24"/>
    <p:sldId id="674" r:id="rId25"/>
    <p:sldId id="670" r:id="rId26"/>
    <p:sldId id="672" r:id="rId27"/>
    <p:sldId id="331" r:id="rId28"/>
    <p:sldId id="334" r:id="rId29"/>
    <p:sldId id="344" r:id="rId30"/>
    <p:sldId id="342" r:id="rId31"/>
    <p:sldId id="6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ACEB27-2528-0949-AC66-382EDBC67A48}" name="Vajdos, Janis" initials="VJ" userId="S::JVajdos@smithbucklin.com::b8852b77-9a60-4f57-8b8f-f810ef33868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uchanan, Daryl" initials="BD" lastIdx="21" clrIdx="6">
    <p:extLst>
      <p:ext uri="{19B8F6BF-5375-455C-9EA6-DF929625EA0E}">
        <p15:presenceInfo xmlns:p15="http://schemas.microsoft.com/office/powerpoint/2012/main" userId="S::DBuchana@smithbucklin.com::52c9c5b3-9edb-4f1f-a173-8d7ff6b7ca88" providerId="AD"/>
      </p:ext>
    </p:extLst>
  </p:cmAuthor>
  <p:cmAuthor id="1" name="Harty, Patrick" initials="HP" lastIdx="2" clrIdx="0">
    <p:extLst>
      <p:ext uri="{19B8F6BF-5375-455C-9EA6-DF929625EA0E}">
        <p15:presenceInfo xmlns:p15="http://schemas.microsoft.com/office/powerpoint/2012/main" userId="S-1-5-21-1466045628-881665582-335421608-61096" providerId="AD"/>
      </p:ext>
    </p:extLst>
  </p:cmAuthor>
  <p:cmAuthor id="2" name="Hafiz, Eva" initials="HE" lastIdx="13" clrIdx="1">
    <p:extLst>
      <p:ext uri="{19B8F6BF-5375-455C-9EA6-DF929625EA0E}">
        <p15:presenceInfo xmlns:p15="http://schemas.microsoft.com/office/powerpoint/2012/main" userId="S-1-5-21-1466045628-881665582-335421608-34380" providerId="AD"/>
      </p:ext>
    </p:extLst>
  </p:cmAuthor>
  <p:cmAuthor id="3" name="Miller, Stacy" initials="MS" lastIdx="1" clrIdx="2">
    <p:extLst>
      <p:ext uri="{19B8F6BF-5375-455C-9EA6-DF929625EA0E}">
        <p15:presenceInfo xmlns:p15="http://schemas.microsoft.com/office/powerpoint/2012/main" userId="S-1-5-21-1466045628-881665582-335421608-34195" providerId="AD"/>
      </p:ext>
    </p:extLst>
  </p:cmAuthor>
  <p:cmAuthor id="4" name="Harty, Patrick" initials="HP [2]" lastIdx="12" clrIdx="3">
    <p:extLst>
      <p:ext uri="{19B8F6BF-5375-455C-9EA6-DF929625EA0E}">
        <p15:presenceInfo xmlns:p15="http://schemas.microsoft.com/office/powerpoint/2012/main" userId="S::PHarty@smithbucklin.com::31490e0f-fafe-4c9d-af74-2722bc1b6d90" providerId="AD"/>
      </p:ext>
    </p:extLst>
  </p:cmAuthor>
  <p:cmAuthor id="5" name="Patrick Carroll" initials="PC" lastIdx="8" clrIdx="4">
    <p:extLst>
      <p:ext uri="{19B8F6BF-5375-455C-9EA6-DF929625EA0E}">
        <p15:presenceInfo xmlns:p15="http://schemas.microsoft.com/office/powerpoint/2012/main" userId="322d90004dd97ea0" providerId="Windows Live"/>
      </p:ext>
    </p:extLst>
  </p:cmAuthor>
  <p:cmAuthor id="6" name="Vajdos, Janis" initials="VJ" lastIdx="1" clrIdx="5">
    <p:extLst>
      <p:ext uri="{19B8F6BF-5375-455C-9EA6-DF929625EA0E}">
        <p15:presenceInfo xmlns:p15="http://schemas.microsoft.com/office/powerpoint/2012/main" userId="S::JVajdos@smithbucklin.com::b8852b77-9a60-4f57-8b8f-f810ef3386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84829" autoAdjust="0"/>
  </p:normalViewPr>
  <p:slideViewPr>
    <p:cSldViewPr snapToGrid="0">
      <p:cViewPr varScale="1">
        <p:scale>
          <a:sx n="93" d="100"/>
          <a:sy n="93" d="100"/>
        </p:scale>
        <p:origin x="9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X:\Dropbox\Workspace\Hopkins\SCD\Clinical%20Stuff\Howard%20Consults%20Jim%20Taylor\McCormack\Tracking%20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X:\Dropbox\Workspace\Hopkins\SCD\Clinical%20Stuff\Howard%20Consults%20Jim%20Taylor\McCormack\Tracking%20Shee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X:\Dropbox\Workspace\Hopkins\SCD\Clinical%20Stuff\Howard%20Consults%20Jim%20Taylor\McCormack\Tracking%20Sheet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X:\Dropbox\Workspace\Hopkins\SCD\Clinical%20Stuff\Howard%20Consults%20Jim%20Taylor\McCormack\Tracking%20Shee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X:\Dropbox\Workspace\Hopkins\SCD\Clinical%20Stuff\Howard%20Consults%20Jim%20Taylor\McCormack\Tracking%20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X:\Dropbox\Workspace\Hopkins\SCD\Clinical%20Stuff\Howard%20Consults%20Jim%20Taylor\McCormack\Tracking%20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X:\Dropbox\Workspace\Hopkins\SCD\Clinical%20Stuff\Howard%20Consults%20Jim%20Taylor\McCormack\Tracking%20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X:\Dropbox\Workspace\Hopkins\SCD\Clinical%20Stuff\Howard%20Consults%20Jim%20Taylor\McCormack\Tracking%20She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X:\Dropbox\Workspace\Hopkins\SCD\Clinical%20Stuff\Howard%20Consults%20Jim%20Taylor\McCormack\Tracking%20She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X:\Dropbox\Workspace\Hopkins\SCD\Clinical%20Stuff\Howard%20Consults%20Jim%20Taylor\McCormack\Tracking%20Shee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X:\Dropbox\Workspace\Hopkins\SCD\Clinical%20Stuff\Howard%20Consults%20Jim%20Taylor\McCormack\Tracking%20Shee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X:\Dropbox\Workspace\Hopkins\SCD\Clinical%20Stuff\Howard%20Consults%20Jim%20Taylor\McCormack\Tracking%20Shee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>
                <a:solidFill>
                  <a:srgbClr val="C00000"/>
                </a:solidFill>
              </a:rPr>
              <a:t>Outpatient</a:t>
            </a:r>
            <a:r>
              <a:rPr lang="en-US" sz="3200" b="0" baseline="0" dirty="0">
                <a:solidFill>
                  <a:srgbClr val="C00000"/>
                </a:solidFill>
              </a:rPr>
              <a:t> Opioids and Visits</a:t>
            </a:r>
            <a:endParaRPr lang="en-US" sz="3200" b="0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148506339309683E-2"/>
          <c:y val="0.11466895370533446"/>
          <c:w val="0.90427101064261339"/>
          <c:h val="0.74589536968261394"/>
        </c:manualLayout>
      </c:layout>
      <c:lineChart>
        <c:grouping val="standard"/>
        <c:varyColors val="0"/>
        <c:ser>
          <c:idx val="0"/>
          <c:order val="0"/>
          <c:tx>
            <c:strRef>
              <c:f>Daily!$B$1</c:f>
              <c:strCache>
                <c:ptCount val="1"/>
                <c:pt idx="0">
                  <c:v>OME OP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Daily!$A$2:$A$244</c:f>
              <c:numCache>
                <c:formatCode>m/d/yyyy</c:formatCode>
                <c:ptCount val="243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</c:numCache>
            </c:numRef>
          </c:cat>
          <c:val>
            <c:numRef>
              <c:f>Daily!$B$2:$B$244</c:f>
              <c:numCache>
                <c:formatCode>General</c:formatCode>
                <c:ptCount val="243"/>
                <c:pt idx="0">
                  <c:v>39.545454545454547</c:v>
                </c:pt>
                <c:pt idx="11">
                  <c:v>50.357142857142854</c:v>
                </c:pt>
                <c:pt idx="12">
                  <c:v>50.357142857142854</c:v>
                </c:pt>
                <c:pt idx="13">
                  <c:v>50.357142857142854</c:v>
                </c:pt>
                <c:pt idx="14">
                  <c:v>50.357142857142854</c:v>
                </c:pt>
                <c:pt idx="15">
                  <c:v>50.357142857142854</c:v>
                </c:pt>
                <c:pt idx="16">
                  <c:v>50.357142857142854</c:v>
                </c:pt>
                <c:pt idx="17">
                  <c:v>50.357142857142854</c:v>
                </c:pt>
                <c:pt idx="18">
                  <c:v>50.357142857142854</c:v>
                </c:pt>
                <c:pt idx="19">
                  <c:v>50.357142857142854</c:v>
                </c:pt>
                <c:pt idx="20">
                  <c:v>50.357142857142854</c:v>
                </c:pt>
                <c:pt idx="21">
                  <c:v>50.357142857142854</c:v>
                </c:pt>
                <c:pt idx="22">
                  <c:v>50.357142857142854</c:v>
                </c:pt>
                <c:pt idx="23">
                  <c:v>50.357142857142854</c:v>
                </c:pt>
                <c:pt idx="24">
                  <c:v>50.357142857142854</c:v>
                </c:pt>
                <c:pt idx="25">
                  <c:v>85</c:v>
                </c:pt>
                <c:pt idx="26">
                  <c:v>85</c:v>
                </c:pt>
                <c:pt idx="27">
                  <c:v>85</c:v>
                </c:pt>
                <c:pt idx="28">
                  <c:v>85</c:v>
                </c:pt>
                <c:pt idx="29">
                  <c:v>85</c:v>
                </c:pt>
                <c:pt idx="30">
                  <c:v>85</c:v>
                </c:pt>
                <c:pt idx="31">
                  <c:v>85</c:v>
                </c:pt>
                <c:pt idx="32">
                  <c:v>85</c:v>
                </c:pt>
                <c:pt idx="33">
                  <c:v>85</c:v>
                </c:pt>
                <c:pt idx="34">
                  <c:v>85</c:v>
                </c:pt>
                <c:pt idx="35">
                  <c:v>85</c:v>
                </c:pt>
                <c:pt idx="36">
                  <c:v>85</c:v>
                </c:pt>
                <c:pt idx="37">
                  <c:v>85</c:v>
                </c:pt>
                <c:pt idx="38">
                  <c:v>85</c:v>
                </c:pt>
                <c:pt idx="39">
                  <c:v>85</c:v>
                </c:pt>
                <c:pt idx="40">
                  <c:v>85</c:v>
                </c:pt>
                <c:pt idx="41">
                  <c:v>85</c:v>
                </c:pt>
                <c:pt idx="42">
                  <c:v>85</c:v>
                </c:pt>
                <c:pt idx="58">
                  <c:v>96</c:v>
                </c:pt>
                <c:pt idx="59">
                  <c:v>96</c:v>
                </c:pt>
                <c:pt idx="60">
                  <c:v>96</c:v>
                </c:pt>
                <c:pt idx="61">
                  <c:v>96</c:v>
                </c:pt>
                <c:pt idx="62">
                  <c:v>126</c:v>
                </c:pt>
                <c:pt idx="63">
                  <c:v>126</c:v>
                </c:pt>
                <c:pt idx="64">
                  <c:v>126</c:v>
                </c:pt>
                <c:pt idx="65">
                  <c:v>126</c:v>
                </c:pt>
                <c:pt idx="66">
                  <c:v>126</c:v>
                </c:pt>
                <c:pt idx="67">
                  <c:v>38.333333333333336</c:v>
                </c:pt>
                <c:pt idx="68">
                  <c:v>38.333333333333336</c:v>
                </c:pt>
                <c:pt idx="69">
                  <c:v>38.333333333333336</c:v>
                </c:pt>
                <c:pt idx="70">
                  <c:v>38.333333333333336</c:v>
                </c:pt>
                <c:pt idx="71">
                  <c:v>38.333333333333336</c:v>
                </c:pt>
                <c:pt idx="72">
                  <c:v>38.333333333333336</c:v>
                </c:pt>
                <c:pt idx="73">
                  <c:v>38.333333333333336</c:v>
                </c:pt>
                <c:pt idx="74">
                  <c:v>38.333333333333336</c:v>
                </c:pt>
                <c:pt idx="75">
                  <c:v>38.333333333333336</c:v>
                </c:pt>
                <c:pt idx="76">
                  <c:v>38.333333333333336</c:v>
                </c:pt>
                <c:pt idx="77">
                  <c:v>38.333333333333336</c:v>
                </c:pt>
                <c:pt idx="85">
                  <c:v>40.5</c:v>
                </c:pt>
                <c:pt idx="86">
                  <c:v>40.5</c:v>
                </c:pt>
                <c:pt idx="87">
                  <c:v>40.5</c:v>
                </c:pt>
                <c:pt idx="88">
                  <c:v>40.5</c:v>
                </c:pt>
                <c:pt idx="89">
                  <c:v>45</c:v>
                </c:pt>
                <c:pt idx="90">
                  <c:v>45</c:v>
                </c:pt>
                <c:pt idx="104">
                  <c:v>14.4</c:v>
                </c:pt>
                <c:pt idx="105">
                  <c:v>14.4</c:v>
                </c:pt>
                <c:pt idx="106">
                  <c:v>14.4</c:v>
                </c:pt>
                <c:pt idx="107">
                  <c:v>14.4</c:v>
                </c:pt>
                <c:pt idx="108">
                  <c:v>14.4</c:v>
                </c:pt>
                <c:pt idx="109">
                  <c:v>52</c:v>
                </c:pt>
                <c:pt idx="110">
                  <c:v>52</c:v>
                </c:pt>
                <c:pt idx="111">
                  <c:v>52</c:v>
                </c:pt>
                <c:pt idx="112">
                  <c:v>52</c:v>
                </c:pt>
                <c:pt idx="113">
                  <c:v>52</c:v>
                </c:pt>
                <c:pt idx="114">
                  <c:v>52</c:v>
                </c:pt>
                <c:pt idx="115">
                  <c:v>52</c:v>
                </c:pt>
                <c:pt idx="116">
                  <c:v>52</c:v>
                </c:pt>
                <c:pt idx="117">
                  <c:v>52</c:v>
                </c:pt>
                <c:pt idx="118">
                  <c:v>52</c:v>
                </c:pt>
                <c:pt idx="119">
                  <c:v>52</c:v>
                </c:pt>
                <c:pt idx="120">
                  <c:v>52</c:v>
                </c:pt>
                <c:pt idx="121">
                  <c:v>52</c:v>
                </c:pt>
                <c:pt idx="122">
                  <c:v>52</c:v>
                </c:pt>
                <c:pt idx="123">
                  <c:v>52</c:v>
                </c:pt>
                <c:pt idx="124">
                  <c:v>52</c:v>
                </c:pt>
                <c:pt idx="125">
                  <c:v>52</c:v>
                </c:pt>
                <c:pt idx="126">
                  <c:v>52</c:v>
                </c:pt>
                <c:pt idx="127">
                  <c:v>52</c:v>
                </c:pt>
                <c:pt idx="128">
                  <c:v>52</c:v>
                </c:pt>
                <c:pt idx="129">
                  <c:v>52</c:v>
                </c:pt>
                <c:pt idx="130">
                  <c:v>52</c:v>
                </c:pt>
                <c:pt idx="131">
                  <c:v>52</c:v>
                </c:pt>
                <c:pt idx="132">
                  <c:v>52</c:v>
                </c:pt>
                <c:pt idx="133">
                  <c:v>52</c:v>
                </c:pt>
                <c:pt idx="134">
                  <c:v>52</c:v>
                </c:pt>
                <c:pt idx="135">
                  <c:v>52</c:v>
                </c:pt>
                <c:pt idx="136">
                  <c:v>52</c:v>
                </c:pt>
                <c:pt idx="137">
                  <c:v>52</c:v>
                </c:pt>
                <c:pt idx="138">
                  <c:v>52</c:v>
                </c:pt>
                <c:pt idx="139">
                  <c:v>52</c:v>
                </c:pt>
                <c:pt idx="140">
                  <c:v>52</c:v>
                </c:pt>
                <c:pt idx="141">
                  <c:v>52</c:v>
                </c:pt>
                <c:pt idx="142">
                  <c:v>52</c:v>
                </c:pt>
                <c:pt idx="143">
                  <c:v>52</c:v>
                </c:pt>
                <c:pt idx="144">
                  <c:v>52</c:v>
                </c:pt>
                <c:pt idx="145">
                  <c:v>52</c:v>
                </c:pt>
                <c:pt idx="146">
                  <c:v>52</c:v>
                </c:pt>
                <c:pt idx="147">
                  <c:v>52</c:v>
                </c:pt>
                <c:pt idx="148">
                  <c:v>52</c:v>
                </c:pt>
                <c:pt idx="149">
                  <c:v>52</c:v>
                </c:pt>
                <c:pt idx="150">
                  <c:v>52</c:v>
                </c:pt>
                <c:pt idx="151">
                  <c:v>52</c:v>
                </c:pt>
                <c:pt idx="152">
                  <c:v>52</c:v>
                </c:pt>
                <c:pt idx="153">
                  <c:v>52</c:v>
                </c:pt>
                <c:pt idx="154">
                  <c:v>52</c:v>
                </c:pt>
                <c:pt idx="155">
                  <c:v>52</c:v>
                </c:pt>
                <c:pt idx="156">
                  <c:v>52</c:v>
                </c:pt>
                <c:pt idx="157">
                  <c:v>52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15</c:v>
                </c:pt>
                <c:pt idx="165">
                  <c:v>0</c:v>
                </c:pt>
                <c:pt idx="172">
                  <c:v>147</c:v>
                </c:pt>
                <c:pt idx="173">
                  <c:v>147</c:v>
                </c:pt>
                <c:pt idx="174">
                  <c:v>147</c:v>
                </c:pt>
                <c:pt idx="175">
                  <c:v>147</c:v>
                </c:pt>
                <c:pt idx="176">
                  <c:v>147</c:v>
                </c:pt>
                <c:pt idx="188">
                  <c:v>56.53846153846154</c:v>
                </c:pt>
                <c:pt idx="189">
                  <c:v>56.53846153846154</c:v>
                </c:pt>
                <c:pt idx="190">
                  <c:v>56.53846153846154</c:v>
                </c:pt>
                <c:pt idx="191">
                  <c:v>56.53846153846154</c:v>
                </c:pt>
                <c:pt idx="192">
                  <c:v>56.53846153846154</c:v>
                </c:pt>
                <c:pt idx="193">
                  <c:v>56.53846153846154</c:v>
                </c:pt>
                <c:pt idx="194">
                  <c:v>56.53846153846154</c:v>
                </c:pt>
                <c:pt idx="195">
                  <c:v>56.53846153846154</c:v>
                </c:pt>
                <c:pt idx="196">
                  <c:v>56.53846153846154</c:v>
                </c:pt>
                <c:pt idx="197">
                  <c:v>56.53846153846154</c:v>
                </c:pt>
                <c:pt idx="198">
                  <c:v>56.53846153846154</c:v>
                </c:pt>
                <c:pt idx="199">
                  <c:v>56.53846153846154</c:v>
                </c:pt>
                <c:pt idx="200">
                  <c:v>56.53846153846154</c:v>
                </c:pt>
                <c:pt idx="201">
                  <c:v>73.5</c:v>
                </c:pt>
                <c:pt idx="202">
                  <c:v>73.5</c:v>
                </c:pt>
                <c:pt idx="203">
                  <c:v>73.5</c:v>
                </c:pt>
                <c:pt idx="204">
                  <c:v>73.5</c:v>
                </c:pt>
                <c:pt idx="205">
                  <c:v>73.5</c:v>
                </c:pt>
                <c:pt idx="206">
                  <c:v>73.5</c:v>
                </c:pt>
                <c:pt idx="207">
                  <c:v>73.5</c:v>
                </c:pt>
                <c:pt idx="208">
                  <c:v>73.5</c:v>
                </c:pt>
                <c:pt idx="209">
                  <c:v>73.5</c:v>
                </c:pt>
                <c:pt idx="210">
                  <c:v>73.5</c:v>
                </c:pt>
                <c:pt idx="211">
                  <c:v>73.5</c:v>
                </c:pt>
                <c:pt idx="212">
                  <c:v>73.5</c:v>
                </c:pt>
                <c:pt idx="221">
                  <c:v>36</c:v>
                </c:pt>
                <c:pt idx="222">
                  <c:v>36</c:v>
                </c:pt>
                <c:pt idx="223">
                  <c:v>36</c:v>
                </c:pt>
                <c:pt idx="224">
                  <c:v>36</c:v>
                </c:pt>
                <c:pt idx="225">
                  <c:v>36</c:v>
                </c:pt>
                <c:pt idx="226">
                  <c:v>36</c:v>
                </c:pt>
                <c:pt idx="227">
                  <c:v>36</c:v>
                </c:pt>
                <c:pt idx="228">
                  <c:v>52.5</c:v>
                </c:pt>
                <c:pt idx="229">
                  <c:v>52.5</c:v>
                </c:pt>
                <c:pt idx="230">
                  <c:v>52.5</c:v>
                </c:pt>
                <c:pt idx="231">
                  <c:v>52.5</c:v>
                </c:pt>
                <c:pt idx="232">
                  <c:v>52.5</c:v>
                </c:pt>
                <c:pt idx="233">
                  <c:v>52.5</c:v>
                </c:pt>
                <c:pt idx="234">
                  <c:v>52.5</c:v>
                </c:pt>
                <c:pt idx="235">
                  <c:v>52.5</c:v>
                </c:pt>
                <c:pt idx="236">
                  <c:v>52.5</c:v>
                </c:pt>
                <c:pt idx="237">
                  <c:v>52.5</c:v>
                </c:pt>
                <c:pt idx="238">
                  <c:v>52.5</c:v>
                </c:pt>
                <c:pt idx="239">
                  <c:v>52.5</c:v>
                </c:pt>
                <c:pt idx="240">
                  <c:v>52.5</c:v>
                </c:pt>
                <c:pt idx="241">
                  <c:v>52.5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9E-436E-8071-099F4748A469}"/>
            </c:ext>
          </c:extLst>
        </c:ser>
        <c:ser>
          <c:idx val="1"/>
          <c:order val="1"/>
          <c:tx>
            <c:strRef>
              <c:f>Daily!$D$1</c:f>
              <c:strCache>
                <c:ptCount val="1"/>
                <c:pt idx="0">
                  <c:v>visits running total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Daily!$A$2:$A$244</c:f>
              <c:numCache>
                <c:formatCode>m/d/yyyy</c:formatCode>
                <c:ptCount val="243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</c:numCache>
            </c:numRef>
          </c:cat>
          <c:val>
            <c:numRef>
              <c:f>Daily!$D$2:$D$244</c:f>
              <c:numCache>
                <c:formatCode>General</c:formatCode>
                <c:ptCount val="24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11</c:v>
                </c:pt>
                <c:pt idx="30">
                  <c:v>11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11</c:v>
                </c:pt>
                <c:pt idx="37">
                  <c:v>11</c:v>
                </c:pt>
                <c:pt idx="38">
                  <c:v>11</c:v>
                </c:pt>
                <c:pt idx="39">
                  <c:v>11</c:v>
                </c:pt>
                <c:pt idx="40">
                  <c:v>11</c:v>
                </c:pt>
                <c:pt idx="41">
                  <c:v>11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15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21</c:v>
                </c:pt>
                <c:pt idx="53">
                  <c:v>22</c:v>
                </c:pt>
                <c:pt idx="54">
                  <c:v>23</c:v>
                </c:pt>
                <c:pt idx="55">
                  <c:v>24</c:v>
                </c:pt>
                <c:pt idx="56">
                  <c:v>25</c:v>
                </c:pt>
                <c:pt idx="57">
                  <c:v>26</c:v>
                </c:pt>
                <c:pt idx="58">
                  <c:v>26</c:v>
                </c:pt>
                <c:pt idx="59">
                  <c:v>26</c:v>
                </c:pt>
                <c:pt idx="60">
                  <c:v>26</c:v>
                </c:pt>
                <c:pt idx="61">
                  <c:v>26</c:v>
                </c:pt>
                <c:pt idx="62">
                  <c:v>26</c:v>
                </c:pt>
                <c:pt idx="63">
                  <c:v>26</c:v>
                </c:pt>
                <c:pt idx="64">
                  <c:v>26</c:v>
                </c:pt>
                <c:pt idx="65">
                  <c:v>26</c:v>
                </c:pt>
                <c:pt idx="66">
                  <c:v>26</c:v>
                </c:pt>
                <c:pt idx="67">
                  <c:v>26</c:v>
                </c:pt>
                <c:pt idx="68">
                  <c:v>26</c:v>
                </c:pt>
                <c:pt idx="69">
                  <c:v>26</c:v>
                </c:pt>
                <c:pt idx="70">
                  <c:v>26</c:v>
                </c:pt>
                <c:pt idx="71">
                  <c:v>26</c:v>
                </c:pt>
                <c:pt idx="72">
                  <c:v>26</c:v>
                </c:pt>
                <c:pt idx="73">
                  <c:v>26</c:v>
                </c:pt>
                <c:pt idx="74">
                  <c:v>26</c:v>
                </c:pt>
                <c:pt idx="75">
                  <c:v>26</c:v>
                </c:pt>
                <c:pt idx="76">
                  <c:v>26</c:v>
                </c:pt>
                <c:pt idx="77">
                  <c:v>26</c:v>
                </c:pt>
                <c:pt idx="78">
                  <c:v>27</c:v>
                </c:pt>
                <c:pt idx="79">
                  <c:v>28</c:v>
                </c:pt>
                <c:pt idx="80">
                  <c:v>29</c:v>
                </c:pt>
                <c:pt idx="81">
                  <c:v>30</c:v>
                </c:pt>
                <c:pt idx="82">
                  <c:v>31</c:v>
                </c:pt>
                <c:pt idx="83">
                  <c:v>32</c:v>
                </c:pt>
                <c:pt idx="84">
                  <c:v>33</c:v>
                </c:pt>
                <c:pt idx="85">
                  <c:v>34</c:v>
                </c:pt>
                <c:pt idx="86">
                  <c:v>34</c:v>
                </c:pt>
                <c:pt idx="87">
                  <c:v>34</c:v>
                </c:pt>
                <c:pt idx="88">
                  <c:v>34</c:v>
                </c:pt>
                <c:pt idx="89">
                  <c:v>34</c:v>
                </c:pt>
                <c:pt idx="90">
                  <c:v>34</c:v>
                </c:pt>
                <c:pt idx="91">
                  <c:v>37</c:v>
                </c:pt>
                <c:pt idx="92">
                  <c:v>39</c:v>
                </c:pt>
                <c:pt idx="93">
                  <c:v>40</c:v>
                </c:pt>
                <c:pt idx="94">
                  <c:v>41</c:v>
                </c:pt>
                <c:pt idx="95">
                  <c:v>42</c:v>
                </c:pt>
                <c:pt idx="96">
                  <c:v>43</c:v>
                </c:pt>
                <c:pt idx="97">
                  <c:v>44</c:v>
                </c:pt>
                <c:pt idx="98">
                  <c:v>45</c:v>
                </c:pt>
                <c:pt idx="99">
                  <c:v>46</c:v>
                </c:pt>
                <c:pt idx="100">
                  <c:v>47</c:v>
                </c:pt>
                <c:pt idx="101">
                  <c:v>48</c:v>
                </c:pt>
                <c:pt idx="102">
                  <c:v>49</c:v>
                </c:pt>
                <c:pt idx="103">
                  <c:v>51</c:v>
                </c:pt>
                <c:pt idx="104">
                  <c:v>52</c:v>
                </c:pt>
                <c:pt idx="105">
                  <c:v>52</c:v>
                </c:pt>
                <c:pt idx="106">
                  <c:v>52</c:v>
                </c:pt>
                <c:pt idx="107">
                  <c:v>53</c:v>
                </c:pt>
                <c:pt idx="108">
                  <c:v>54</c:v>
                </c:pt>
                <c:pt idx="109">
                  <c:v>54</c:v>
                </c:pt>
                <c:pt idx="110">
                  <c:v>54</c:v>
                </c:pt>
                <c:pt idx="111">
                  <c:v>54</c:v>
                </c:pt>
                <c:pt idx="112">
                  <c:v>54</c:v>
                </c:pt>
                <c:pt idx="113">
                  <c:v>54</c:v>
                </c:pt>
                <c:pt idx="114">
                  <c:v>54</c:v>
                </c:pt>
                <c:pt idx="115">
                  <c:v>54</c:v>
                </c:pt>
                <c:pt idx="116">
                  <c:v>54</c:v>
                </c:pt>
                <c:pt idx="117">
                  <c:v>54</c:v>
                </c:pt>
                <c:pt idx="118">
                  <c:v>54</c:v>
                </c:pt>
                <c:pt idx="119">
                  <c:v>54</c:v>
                </c:pt>
                <c:pt idx="120">
                  <c:v>54</c:v>
                </c:pt>
                <c:pt idx="121">
                  <c:v>54</c:v>
                </c:pt>
                <c:pt idx="122">
                  <c:v>54</c:v>
                </c:pt>
                <c:pt idx="123">
                  <c:v>54</c:v>
                </c:pt>
                <c:pt idx="124">
                  <c:v>54</c:v>
                </c:pt>
                <c:pt idx="125">
                  <c:v>54</c:v>
                </c:pt>
                <c:pt idx="126">
                  <c:v>54</c:v>
                </c:pt>
                <c:pt idx="127">
                  <c:v>54</c:v>
                </c:pt>
                <c:pt idx="128">
                  <c:v>54</c:v>
                </c:pt>
                <c:pt idx="129">
                  <c:v>54</c:v>
                </c:pt>
                <c:pt idx="130">
                  <c:v>54</c:v>
                </c:pt>
                <c:pt idx="131">
                  <c:v>54</c:v>
                </c:pt>
                <c:pt idx="132">
                  <c:v>54</c:v>
                </c:pt>
                <c:pt idx="133">
                  <c:v>54</c:v>
                </c:pt>
                <c:pt idx="134">
                  <c:v>54</c:v>
                </c:pt>
                <c:pt idx="135">
                  <c:v>54</c:v>
                </c:pt>
                <c:pt idx="136">
                  <c:v>54</c:v>
                </c:pt>
                <c:pt idx="137">
                  <c:v>54</c:v>
                </c:pt>
                <c:pt idx="138">
                  <c:v>54</c:v>
                </c:pt>
                <c:pt idx="139">
                  <c:v>54</c:v>
                </c:pt>
                <c:pt idx="140">
                  <c:v>54</c:v>
                </c:pt>
                <c:pt idx="141">
                  <c:v>54</c:v>
                </c:pt>
                <c:pt idx="142">
                  <c:v>54</c:v>
                </c:pt>
                <c:pt idx="143">
                  <c:v>54</c:v>
                </c:pt>
                <c:pt idx="144">
                  <c:v>54</c:v>
                </c:pt>
                <c:pt idx="145">
                  <c:v>54</c:v>
                </c:pt>
                <c:pt idx="146">
                  <c:v>54</c:v>
                </c:pt>
                <c:pt idx="147">
                  <c:v>54</c:v>
                </c:pt>
                <c:pt idx="148">
                  <c:v>54</c:v>
                </c:pt>
                <c:pt idx="149">
                  <c:v>54</c:v>
                </c:pt>
                <c:pt idx="150">
                  <c:v>54</c:v>
                </c:pt>
                <c:pt idx="151">
                  <c:v>54</c:v>
                </c:pt>
                <c:pt idx="152">
                  <c:v>54</c:v>
                </c:pt>
                <c:pt idx="153">
                  <c:v>54</c:v>
                </c:pt>
                <c:pt idx="154">
                  <c:v>54</c:v>
                </c:pt>
                <c:pt idx="155">
                  <c:v>54</c:v>
                </c:pt>
                <c:pt idx="156">
                  <c:v>54</c:v>
                </c:pt>
                <c:pt idx="157">
                  <c:v>54</c:v>
                </c:pt>
                <c:pt idx="158">
                  <c:v>54</c:v>
                </c:pt>
                <c:pt idx="159">
                  <c:v>54</c:v>
                </c:pt>
                <c:pt idx="160">
                  <c:v>55</c:v>
                </c:pt>
                <c:pt idx="161">
                  <c:v>55</c:v>
                </c:pt>
                <c:pt idx="162">
                  <c:v>55</c:v>
                </c:pt>
                <c:pt idx="163">
                  <c:v>55</c:v>
                </c:pt>
                <c:pt idx="164">
                  <c:v>55</c:v>
                </c:pt>
                <c:pt idx="165">
                  <c:v>55</c:v>
                </c:pt>
                <c:pt idx="166">
                  <c:v>56</c:v>
                </c:pt>
                <c:pt idx="167">
                  <c:v>57</c:v>
                </c:pt>
                <c:pt idx="168">
                  <c:v>58</c:v>
                </c:pt>
                <c:pt idx="169">
                  <c:v>59</c:v>
                </c:pt>
                <c:pt idx="170">
                  <c:v>60</c:v>
                </c:pt>
                <c:pt idx="171">
                  <c:v>61</c:v>
                </c:pt>
                <c:pt idx="172">
                  <c:v>61</c:v>
                </c:pt>
                <c:pt idx="173">
                  <c:v>61</c:v>
                </c:pt>
                <c:pt idx="174">
                  <c:v>61</c:v>
                </c:pt>
                <c:pt idx="175">
                  <c:v>62</c:v>
                </c:pt>
                <c:pt idx="176">
                  <c:v>62</c:v>
                </c:pt>
                <c:pt idx="177">
                  <c:v>63</c:v>
                </c:pt>
                <c:pt idx="178">
                  <c:v>64</c:v>
                </c:pt>
                <c:pt idx="179">
                  <c:v>65</c:v>
                </c:pt>
                <c:pt idx="180">
                  <c:v>66</c:v>
                </c:pt>
                <c:pt idx="181">
                  <c:v>67</c:v>
                </c:pt>
                <c:pt idx="182">
                  <c:v>68</c:v>
                </c:pt>
                <c:pt idx="183">
                  <c:v>69</c:v>
                </c:pt>
                <c:pt idx="184">
                  <c:v>70</c:v>
                </c:pt>
                <c:pt idx="185">
                  <c:v>71</c:v>
                </c:pt>
                <c:pt idx="186">
                  <c:v>72</c:v>
                </c:pt>
                <c:pt idx="187">
                  <c:v>73</c:v>
                </c:pt>
                <c:pt idx="188">
                  <c:v>73</c:v>
                </c:pt>
                <c:pt idx="189">
                  <c:v>73</c:v>
                </c:pt>
                <c:pt idx="190">
                  <c:v>73</c:v>
                </c:pt>
                <c:pt idx="191">
                  <c:v>73</c:v>
                </c:pt>
                <c:pt idx="192">
                  <c:v>73</c:v>
                </c:pt>
                <c:pt idx="193">
                  <c:v>73</c:v>
                </c:pt>
                <c:pt idx="194">
                  <c:v>73</c:v>
                </c:pt>
                <c:pt idx="195">
                  <c:v>73</c:v>
                </c:pt>
                <c:pt idx="196">
                  <c:v>73</c:v>
                </c:pt>
                <c:pt idx="197">
                  <c:v>73</c:v>
                </c:pt>
                <c:pt idx="198">
                  <c:v>73</c:v>
                </c:pt>
                <c:pt idx="199">
                  <c:v>73</c:v>
                </c:pt>
                <c:pt idx="200">
                  <c:v>73</c:v>
                </c:pt>
                <c:pt idx="201">
                  <c:v>73</c:v>
                </c:pt>
                <c:pt idx="202">
                  <c:v>73</c:v>
                </c:pt>
                <c:pt idx="203">
                  <c:v>73</c:v>
                </c:pt>
                <c:pt idx="204">
                  <c:v>73</c:v>
                </c:pt>
                <c:pt idx="205">
                  <c:v>73</c:v>
                </c:pt>
                <c:pt idx="206">
                  <c:v>73</c:v>
                </c:pt>
                <c:pt idx="207">
                  <c:v>74</c:v>
                </c:pt>
                <c:pt idx="208">
                  <c:v>74</c:v>
                </c:pt>
                <c:pt idx="209">
                  <c:v>74</c:v>
                </c:pt>
                <c:pt idx="210">
                  <c:v>74</c:v>
                </c:pt>
                <c:pt idx="211">
                  <c:v>75</c:v>
                </c:pt>
                <c:pt idx="212">
                  <c:v>77</c:v>
                </c:pt>
                <c:pt idx="213">
                  <c:v>78</c:v>
                </c:pt>
                <c:pt idx="214">
                  <c:v>79</c:v>
                </c:pt>
                <c:pt idx="215">
                  <c:v>80</c:v>
                </c:pt>
                <c:pt idx="216">
                  <c:v>81</c:v>
                </c:pt>
                <c:pt idx="217">
                  <c:v>82</c:v>
                </c:pt>
                <c:pt idx="218">
                  <c:v>83</c:v>
                </c:pt>
                <c:pt idx="219">
                  <c:v>84</c:v>
                </c:pt>
                <c:pt idx="220">
                  <c:v>85</c:v>
                </c:pt>
                <c:pt idx="221">
                  <c:v>86</c:v>
                </c:pt>
                <c:pt idx="222">
                  <c:v>86</c:v>
                </c:pt>
                <c:pt idx="223">
                  <c:v>86</c:v>
                </c:pt>
                <c:pt idx="224">
                  <c:v>86</c:v>
                </c:pt>
                <c:pt idx="225">
                  <c:v>86</c:v>
                </c:pt>
                <c:pt idx="226">
                  <c:v>86</c:v>
                </c:pt>
                <c:pt idx="227">
                  <c:v>86</c:v>
                </c:pt>
                <c:pt idx="228">
                  <c:v>86</c:v>
                </c:pt>
                <c:pt idx="229">
                  <c:v>86</c:v>
                </c:pt>
                <c:pt idx="230">
                  <c:v>86</c:v>
                </c:pt>
                <c:pt idx="231">
                  <c:v>86</c:v>
                </c:pt>
                <c:pt idx="232">
                  <c:v>86</c:v>
                </c:pt>
                <c:pt idx="233">
                  <c:v>86</c:v>
                </c:pt>
                <c:pt idx="234">
                  <c:v>86</c:v>
                </c:pt>
                <c:pt idx="235">
                  <c:v>86</c:v>
                </c:pt>
                <c:pt idx="236">
                  <c:v>86</c:v>
                </c:pt>
                <c:pt idx="237">
                  <c:v>86</c:v>
                </c:pt>
                <c:pt idx="238">
                  <c:v>86</c:v>
                </c:pt>
                <c:pt idx="239">
                  <c:v>86</c:v>
                </c:pt>
                <c:pt idx="240">
                  <c:v>86</c:v>
                </c:pt>
                <c:pt idx="241">
                  <c:v>87</c:v>
                </c:pt>
                <c:pt idx="242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9E-436E-8071-099F4748A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494831"/>
        <c:axId val="587494415"/>
      </c:lineChart>
      <c:dateAx>
        <c:axId val="58749483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87494415"/>
        <c:crosses val="autoZero"/>
        <c:auto val="1"/>
        <c:lblOffset val="100"/>
        <c:baseTimeUnit val="days"/>
      </c:dateAx>
      <c:valAx>
        <c:axId val="58749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49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46437747667731"/>
          <c:y val="0.93846559117485018"/>
          <c:w val="0.4966668182897922"/>
          <c:h val="6.1534408825149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03149606299209E-2"/>
          <c:y val="5.0378571482717058E-2"/>
          <c:w val="0.90286351706036749"/>
          <c:h val="0.83861387776141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Utilization'!$I$1</c:f>
              <c:strCache>
                <c:ptCount val="1"/>
                <c:pt idx="0">
                  <c:v>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'Summary Utilization'!$A$2:$A$17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'Summary Utilization'!$I$2:$I$17</c:f>
              <c:numCache>
                <c:formatCode>General</c:formatCode>
                <c:ptCount val="16"/>
                <c:pt idx="0">
                  <c:v>9.0909090909090912E-2</c:v>
                </c:pt>
                <c:pt idx="1">
                  <c:v>6.666666666666668E-2</c:v>
                </c:pt>
                <c:pt idx="2">
                  <c:v>0.33333333333333331</c:v>
                </c:pt>
                <c:pt idx="3">
                  <c:v>1</c:v>
                </c:pt>
                <c:pt idx="5">
                  <c:v>0.33333333333333331</c:v>
                </c:pt>
                <c:pt idx="6">
                  <c:v>0.42857142857142855</c:v>
                </c:pt>
                <c:pt idx="7">
                  <c:v>0.3</c:v>
                </c:pt>
                <c:pt idx="8">
                  <c:v>0.16666666666666666</c:v>
                </c:pt>
                <c:pt idx="9">
                  <c:v>0.66666666666666663</c:v>
                </c:pt>
                <c:pt idx="11">
                  <c:v>3</c:v>
                </c:pt>
                <c:pt idx="12">
                  <c:v>3.6666666666666665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3-450C-8B4B-719DA461F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4093663"/>
        <c:axId val="754094911"/>
      </c:barChart>
      <c:catAx>
        <c:axId val="75409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094911"/>
        <c:crosses val="autoZero"/>
        <c:auto val="1"/>
        <c:lblAlgn val="ctr"/>
        <c:lblOffset val="100"/>
        <c:noMultiLvlLbl val="0"/>
      </c:catAx>
      <c:valAx>
        <c:axId val="754094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09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67361357762273E-2"/>
          <c:y val="2.9015940073879528E-2"/>
          <c:w val="0.95146546306971869"/>
          <c:h val="0.88162784200955635"/>
        </c:manualLayout>
      </c:layout>
      <c:lineChart>
        <c:grouping val="standard"/>
        <c:varyColors val="0"/>
        <c:ser>
          <c:idx val="0"/>
          <c:order val="0"/>
          <c:tx>
            <c:v>Outpatient 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Daily!$A$454:$A$486</c:f>
              <c:numCache>
                <c:formatCode>m/d/yyyy</c:formatCode>
                <c:ptCount val="33"/>
                <c:pt idx="0">
                  <c:v>44649</c:v>
                </c:pt>
                <c:pt idx="1">
                  <c:v>44650</c:v>
                </c:pt>
                <c:pt idx="2">
                  <c:v>44651</c:v>
                </c:pt>
                <c:pt idx="3">
                  <c:v>44652</c:v>
                </c:pt>
                <c:pt idx="4">
                  <c:v>44653</c:v>
                </c:pt>
                <c:pt idx="5">
                  <c:v>44654</c:v>
                </c:pt>
                <c:pt idx="6">
                  <c:v>44655</c:v>
                </c:pt>
                <c:pt idx="7">
                  <c:v>44656</c:v>
                </c:pt>
                <c:pt idx="8">
                  <c:v>44657</c:v>
                </c:pt>
                <c:pt idx="9">
                  <c:v>44658</c:v>
                </c:pt>
                <c:pt idx="10">
                  <c:v>44659</c:v>
                </c:pt>
                <c:pt idx="11">
                  <c:v>44660</c:v>
                </c:pt>
                <c:pt idx="12">
                  <c:v>44661</c:v>
                </c:pt>
                <c:pt idx="13">
                  <c:v>44662</c:v>
                </c:pt>
                <c:pt idx="14">
                  <c:v>44663</c:v>
                </c:pt>
                <c:pt idx="15">
                  <c:v>44664</c:v>
                </c:pt>
                <c:pt idx="16">
                  <c:v>44665</c:v>
                </c:pt>
                <c:pt idx="17">
                  <c:v>44666</c:v>
                </c:pt>
                <c:pt idx="18">
                  <c:v>44667</c:v>
                </c:pt>
                <c:pt idx="19">
                  <c:v>44668</c:v>
                </c:pt>
                <c:pt idx="20">
                  <c:v>44669</c:v>
                </c:pt>
                <c:pt idx="21">
                  <c:v>44670</c:v>
                </c:pt>
                <c:pt idx="22">
                  <c:v>44671</c:v>
                </c:pt>
                <c:pt idx="23">
                  <c:v>44672</c:v>
                </c:pt>
                <c:pt idx="24">
                  <c:v>44673</c:v>
                </c:pt>
                <c:pt idx="25">
                  <c:v>44674</c:v>
                </c:pt>
                <c:pt idx="26">
                  <c:v>44675</c:v>
                </c:pt>
                <c:pt idx="27">
                  <c:v>44676</c:v>
                </c:pt>
                <c:pt idx="28">
                  <c:v>44677</c:v>
                </c:pt>
                <c:pt idx="29">
                  <c:v>44678</c:v>
                </c:pt>
                <c:pt idx="30">
                  <c:v>44679</c:v>
                </c:pt>
                <c:pt idx="31">
                  <c:v>44680</c:v>
                </c:pt>
                <c:pt idx="32">
                  <c:v>44681</c:v>
                </c:pt>
              </c:numCache>
            </c:numRef>
          </c:cat>
          <c:val>
            <c:numRef>
              <c:f>Daily!$B$454:$B$486</c:f>
              <c:numCache>
                <c:formatCode>General</c:formatCode>
                <c:ptCount val="33"/>
                <c:pt idx="0">
                  <c:v>57.272727272727273</c:v>
                </c:pt>
                <c:pt idx="1">
                  <c:v>57.272727272727273</c:v>
                </c:pt>
                <c:pt idx="2">
                  <c:v>57.272727272727273</c:v>
                </c:pt>
                <c:pt idx="3">
                  <c:v>57.272727272727273</c:v>
                </c:pt>
                <c:pt idx="4">
                  <c:v>57.272727272727273</c:v>
                </c:pt>
                <c:pt idx="5">
                  <c:v>57.272727272727273</c:v>
                </c:pt>
                <c:pt idx="6">
                  <c:v>57.272727272727273</c:v>
                </c:pt>
                <c:pt idx="7">
                  <c:v>57.272727272727273</c:v>
                </c:pt>
                <c:pt idx="8">
                  <c:v>57.272727272727273</c:v>
                </c:pt>
                <c:pt idx="9">
                  <c:v>57.272727272727273</c:v>
                </c:pt>
                <c:pt idx="10">
                  <c:v>57.272727272727273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0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D7-4A3D-B35E-C5DEA21D0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754127"/>
        <c:axId val="2097759119"/>
      </c:lineChart>
      <c:dateAx>
        <c:axId val="209775412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97759119"/>
        <c:crosses val="autoZero"/>
        <c:auto val="1"/>
        <c:lblOffset val="100"/>
        <c:baseTimeUnit val="days"/>
      </c:dateAx>
      <c:valAx>
        <c:axId val="209775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754127"/>
        <c:crosses val="autoZero"/>
        <c:crossBetween val="between"/>
      </c:valAx>
      <c:spPr>
        <a:noFill/>
        <a:ln w="285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rgbClr val="C00000"/>
                </a:solidFill>
              </a:rPr>
              <a:t>Since then...</a:t>
            </a:r>
          </a:p>
        </c:rich>
      </c:tx>
      <c:layout>
        <c:manualLayout>
          <c:xMode val="edge"/>
          <c:yMode val="edge"/>
          <c:x val="0.367618472584689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099375934476439E-2"/>
          <c:y val="0.14778015346459655"/>
          <c:w val="0.95462838805974726"/>
          <c:h val="0.7369446837533557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'Summary Utilization'!$F$1</c:f>
              <c:strCache>
                <c:ptCount val="1"/>
                <c:pt idx="0">
                  <c:v>ED per 30d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'Summary Utilization'!$F$2:$F$26</c:f>
              <c:numCache>
                <c:formatCode>General</c:formatCode>
                <c:ptCount val="25"/>
                <c:pt idx="0">
                  <c:v>0.967741935483871</c:v>
                </c:pt>
                <c:pt idx="1">
                  <c:v>1.0714285714285714</c:v>
                </c:pt>
                <c:pt idx="2">
                  <c:v>1.935483870967742</c:v>
                </c:pt>
                <c:pt idx="3">
                  <c:v>11</c:v>
                </c:pt>
                <c:pt idx="4">
                  <c:v>0</c:v>
                </c:pt>
                <c:pt idx="5">
                  <c:v>3</c:v>
                </c:pt>
                <c:pt idx="6">
                  <c:v>2.903225806451613</c:v>
                </c:pt>
                <c:pt idx="7">
                  <c:v>2.903225806451613</c:v>
                </c:pt>
                <c:pt idx="8">
                  <c:v>2</c:v>
                </c:pt>
                <c:pt idx="9">
                  <c:v>1.935483870967742</c:v>
                </c:pt>
                <c:pt idx="10">
                  <c:v>3</c:v>
                </c:pt>
                <c:pt idx="11">
                  <c:v>5.806451612903226</c:v>
                </c:pt>
                <c:pt idx="12">
                  <c:v>10.64516129032258</c:v>
                </c:pt>
                <c:pt idx="13">
                  <c:v>1.0714285714285714</c:v>
                </c:pt>
                <c:pt idx="14">
                  <c:v>0.967741935483871</c:v>
                </c:pt>
                <c:pt idx="15">
                  <c:v>2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1-41D6-BEFC-92B9AFC03EE1}"/>
            </c:ext>
          </c:extLst>
        </c:ser>
        <c:ser>
          <c:idx val="2"/>
          <c:order val="2"/>
          <c:tx>
            <c:strRef>
              <c:f>'Summary Utilization'!$G$1</c:f>
              <c:strCache>
                <c:ptCount val="1"/>
                <c:pt idx="0">
                  <c:v>Hospital per 30d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'Summary Utilization'!$G$2:$G$26</c:f>
              <c:numCache>
                <c:formatCode>General</c:formatCode>
                <c:ptCount val="25"/>
                <c:pt idx="0">
                  <c:v>10.64516129032258</c:v>
                </c:pt>
                <c:pt idx="1">
                  <c:v>16.071428571428569</c:v>
                </c:pt>
                <c:pt idx="2">
                  <c:v>5.806451612903226</c:v>
                </c:pt>
                <c:pt idx="3">
                  <c:v>11</c:v>
                </c:pt>
                <c:pt idx="4">
                  <c:v>0</c:v>
                </c:pt>
                <c:pt idx="5">
                  <c:v>9</c:v>
                </c:pt>
                <c:pt idx="6">
                  <c:v>6.774193548387097</c:v>
                </c:pt>
                <c:pt idx="7">
                  <c:v>9.67741935483871</c:v>
                </c:pt>
                <c:pt idx="8">
                  <c:v>12</c:v>
                </c:pt>
                <c:pt idx="9">
                  <c:v>2.903225806451613</c:v>
                </c:pt>
                <c:pt idx="10">
                  <c:v>0</c:v>
                </c:pt>
                <c:pt idx="11">
                  <c:v>1.935483870967742</c:v>
                </c:pt>
                <c:pt idx="12">
                  <c:v>2.903225806451613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41-41D6-BEFC-92B9AFC03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0089791"/>
        <c:axId val="15600893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'Summary Utilization'!$A$1</c15:sqref>
                        </c15:formulaRef>
                      </c:ext>
                    </c:extLst>
                    <c:strCache>
                      <c:ptCount val="1"/>
                      <c:pt idx="0">
                        <c:v>Month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'Summary Utilization'!$A$2:$A$26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C41-41D6-BEFC-92B9AFC03EE1}"/>
                  </c:ext>
                </c:extLst>
              </c15:ser>
            </c15:filteredBarSeries>
          </c:ext>
        </c:extLst>
      </c:barChart>
      <c:catAx>
        <c:axId val="1560089791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0089375"/>
        <c:crosses val="autoZero"/>
        <c:auto val="1"/>
        <c:lblAlgn val="ctr"/>
        <c:lblOffset val="100"/>
        <c:noMultiLvlLbl val="0"/>
      </c:catAx>
      <c:valAx>
        <c:axId val="1560089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0089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>
                <a:solidFill>
                  <a:srgbClr val="C00000"/>
                </a:solidFill>
              </a:rPr>
              <a:t>Opioid</a:t>
            </a:r>
            <a:r>
              <a:rPr lang="en-US" sz="3200" b="0" baseline="0" dirty="0">
                <a:solidFill>
                  <a:srgbClr val="C00000"/>
                </a:solidFill>
              </a:rPr>
              <a:t> Dosing</a:t>
            </a:r>
            <a:endParaRPr lang="en-US" sz="3200" b="0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859476843000523E-2"/>
          <c:y val="0.11038342614633724"/>
          <c:w val="0.90959301204598331"/>
          <c:h val="0.75834727330268181"/>
        </c:manualLayout>
      </c:layout>
      <c:lineChart>
        <c:grouping val="standard"/>
        <c:varyColors val="0"/>
        <c:ser>
          <c:idx val="0"/>
          <c:order val="0"/>
          <c:tx>
            <c:strRef>
              <c:f>Daily!$B$1</c:f>
              <c:strCache>
                <c:ptCount val="1"/>
                <c:pt idx="0">
                  <c:v>OME OP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Daily!$A$2:$A$259</c:f>
              <c:numCache>
                <c:formatCode>m/d/yyyy</c:formatCode>
                <c:ptCount val="258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</c:numCache>
            </c:numRef>
          </c:cat>
          <c:val>
            <c:numRef>
              <c:f>Daily!$B$2:$B$259</c:f>
              <c:numCache>
                <c:formatCode>General</c:formatCode>
                <c:ptCount val="258"/>
                <c:pt idx="0">
                  <c:v>39.545454545454547</c:v>
                </c:pt>
                <c:pt idx="11">
                  <c:v>50.357142857142854</c:v>
                </c:pt>
                <c:pt idx="12">
                  <c:v>50.357142857142854</c:v>
                </c:pt>
                <c:pt idx="13">
                  <c:v>50.357142857142854</c:v>
                </c:pt>
                <c:pt idx="14">
                  <c:v>50.357142857142854</c:v>
                </c:pt>
                <c:pt idx="15">
                  <c:v>50.357142857142854</c:v>
                </c:pt>
                <c:pt idx="16">
                  <c:v>50.357142857142854</c:v>
                </c:pt>
                <c:pt idx="17">
                  <c:v>50.357142857142854</c:v>
                </c:pt>
                <c:pt idx="18">
                  <c:v>50.357142857142854</c:v>
                </c:pt>
                <c:pt idx="19">
                  <c:v>50.357142857142854</c:v>
                </c:pt>
                <c:pt idx="20">
                  <c:v>50.357142857142854</c:v>
                </c:pt>
                <c:pt idx="21">
                  <c:v>50.357142857142854</c:v>
                </c:pt>
                <c:pt idx="22">
                  <c:v>50.357142857142854</c:v>
                </c:pt>
                <c:pt idx="23">
                  <c:v>50.357142857142854</c:v>
                </c:pt>
                <c:pt idx="24">
                  <c:v>50.357142857142854</c:v>
                </c:pt>
                <c:pt idx="25">
                  <c:v>85</c:v>
                </c:pt>
                <c:pt idx="26">
                  <c:v>85</c:v>
                </c:pt>
                <c:pt idx="27">
                  <c:v>85</c:v>
                </c:pt>
                <c:pt idx="28">
                  <c:v>85</c:v>
                </c:pt>
                <c:pt idx="29">
                  <c:v>85</c:v>
                </c:pt>
                <c:pt idx="30">
                  <c:v>85</c:v>
                </c:pt>
                <c:pt idx="31">
                  <c:v>85</c:v>
                </c:pt>
                <c:pt idx="32">
                  <c:v>85</c:v>
                </c:pt>
                <c:pt idx="33">
                  <c:v>85</c:v>
                </c:pt>
                <c:pt idx="34">
                  <c:v>85</c:v>
                </c:pt>
                <c:pt idx="35">
                  <c:v>85</c:v>
                </c:pt>
                <c:pt idx="36">
                  <c:v>85</c:v>
                </c:pt>
                <c:pt idx="37">
                  <c:v>85</c:v>
                </c:pt>
                <c:pt idx="38">
                  <c:v>85</c:v>
                </c:pt>
                <c:pt idx="39">
                  <c:v>85</c:v>
                </c:pt>
                <c:pt idx="40">
                  <c:v>85</c:v>
                </c:pt>
                <c:pt idx="41">
                  <c:v>85</c:v>
                </c:pt>
                <c:pt idx="42">
                  <c:v>85</c:v>
                </c:pt>
                <c:pt idx="58">
                  <c:v>96</c:v>
                </c:pt>
                <c:pt idx="59">
                  <c:v>96</c:v>
                </c:pt>
                <c:pt idx="60">
                  <c:v>96</c:v>
                </c:pt>
                <c:pt idx="61">
                  <c:v>96</c:v>
                </c:pt>
                <c:pt idx="62">
                  <c:v>126</c:v>
                </c:pt>
                <c:pt idx="63">
                  <c:v>126</c:v>
                </c:pt>
                <c:pt idx="64">
                  <c:v>126</c:v>
                </c:pt>
                <c:pt idx="65">
                  <c:v>126</c:v>
                </c:pt>
                <c:pt idx="66">
                  <c:v>126</c:v>
                </c:pt>
                <c:pt idx="67">
                  <c:v>38.333333333333336</c:v>
                </c:pt>
                <c:pt idx="68">
                  <c:v>38.333333333333336</c:v>
                </c:pt>
                <c:pt idx="69">
                  <c:v>38.333333333333336</c:v>
                </c:pt>
                <c:pt idx="70">
                  <c:v>38.333333333333336</c:v>
                </c:pt>
                <c:pt idx="71">
                  <c:v>38.333333333333336</c:v>
                </c:pt>
                <c:pt idx="72">
                  <c:v>38.333333333333336</c:v>
                </c:pt>
                <c:pt idx="73">
                  <c:v>38.333333333333336</c:v>
                </c:pt>
                <c:pt idx="74">
                  <c:v>38.333333333333336</c:v>
                </c:pt>
                <c:pt idx="75">
                  <c:v>38.333333333333336</c:v>
                </c:pt>
                <c:pt idx="76">
                  <c:v>38.333333333333336</c:v>
                </c:pt>
                <c:pt idx="77">
                  <c:v>38.333333333333336</c:v>
                </c:pt>
                <c:pt idx="85">
                  <c:v>40.5</c:v>
                </c:pt>
                <c:pt idx="86">
                  <c:v>40.5</c:v>
                </c:pt>
                <c:pt idx="87">
                  <c:v>40.5</c:v>
                </c:pt>
                <c:pt idx="88">
                  <c:v>40.5</c:v>
                </c:pt>
                <c:pt idx="89">
                  <c:v>45</c:v>
                </c:pt>
                <c:pt idx="90">
                  <c:v>45</c:v>
                </c:pt>
                <c:pt idx="104">
                  <c:v>14.4</c:v>
                </c:pt>
                <c:pt idx="105">
                  <c:v>14.4</c:v>
                </c:pt>
                <c:pt idx="106">
                  <c:v>14.4</c:v>
                </c:pt>
                <c:pt idx="107">
                  <c:v>14.4</c:v>
                </c:pt>
                <c:pt idx="108">
                  <c:v>14.4</c:v>
                </c:pt>
                <c:pt idx="109">
                  <c:v>52</c:v>
                </c:pt>
                <c:pt idx="110">
                  <c:v>52</c:v>
                </c:pt>
                <c:pt idx="111">
                  <c:v>52</c:v>
                </c:pt>
                <c:pt idx="112">
                  <c:v>52</c:v>
                </c:pt>
                <c:pt idx="113">
                  <c:v>52</c:v>
                </c:pt>
                <c:pt idx="114">
                  <c:v>52</c:v>
                </c:pt>
                <c:pt idx="115">
                  <c:v>52</c:v>
                </c:pt>
                <c:pt idx="116">
                  <c:v>52</c:v>
                </c:pt>
                <c:pt idx="117">
                  <c:v>52</c:v>
                </c:pt>
                <c:pt idx="118">
                  <c:v>52</c:v>
                </c:pt>
                <c:pt idx="119">
                  <c:v>52</c:v>
                </c:pt>
                <c:pt idx="120">
                  <c:v>52</c:v>
                </c:pt>
                <c:pt idx="121">
                  <c:v>52</c:v>
                </c:pt>
                <c:pt idx="122">
                  <c:v>52</c:v>
                </c:pt>
                <c:pt idx="123">
                  <c:v>52</c:v>
                </c:pt>
                <c:pt idx="124">
                  <c:v>52</c:v>
                </c:pt>
                <c:pt idx="125">
                  <c:v>52</c:v>
                </c:pt>
                <c:pt idx="126">
                  <c:v>52</c:v>
                </c:pt>
                <c:pt idx="127">
                  <c:v>52</c:v>
                </c:pt>
                <c:pt idx="128">
                  <c:v>52</c:v>
                </c:pt>
                <c:pt idx="129">
                  <c:v>52</c:v>
                </c:pt>
                <c:pt idx="130">
                  <c:v>52</c:v>
                </c:pt>
                <c:pt idx="131">
                  <c:v>52</c:v>
                </c:pt>
                <c:pt idx="132">
                  <c:v>52</c:v>
                </c:pt>
                <c:pt idx="133">
                  <c:v>52</c:v>
                </c:pt>
                <c:pt idx="134">
                  <c:v>52</c:v>
                </c:pt>
                <c:pt idx="135">
                  <c:v>52</c:v>
                </c:pt>
                <c:pt idx="136">
                  <c:v>52</c:v>
                </c:pt>
                <c:pt idx="137">
                  <c:v>52</c:v>
                </c:pt>
                <c:pt idx="138">
                  <c:v>52</c:v>
                </c:pt>
                <c:pt idx="139">
                  <c:v>52</c:v>
                </c:pt>
                <c:pt idx="140">
                  <c:v>52</c:v>
                </c:pt>
                <c:pt idx="141">
                  <c:v>52</c:v>
                </c:pt>
                <c:pt idx="142">
                  <c:v>52</c:v>
                </c:pt>
                <c:pt idx="143">
                  <c:v>52</c:v>
                </c:pt>
                <c:pt idx="144">
                  <c:v>52</c:v>
                </c:pt>
                <c:pt idx="145">
                  <c:v>52</c:v>
                </c:pt>
                <c:pt idx="146">
                  <c:v>52</c:v>
                </c:pt>
                <c:pt idx="147">
                  <c:v>52</c:v>
                </c:pt>
                <c:pt idx="148">
                  <c:v>52</c:v>
                </c:pt>
                <c:pt idx="149">
                  <c:v>52</c:v>
                </c:pt>
                <c:pt idx="150">
                  <c:v>52</c:v>
                </c:pt>
                <c:pt idx="151">
                  <c:v>52</c:v>
                </c:pt>
                <c:pt idx="152">
                  <c:v>52</c:v>
                </c:pt>
                <c:pt idx="153">
                  <c:v>52</c:v>
                </c:pt>
                <c:pt idx="154">
                  <c:v>52</c:v>
                </c:pt>
                <c:pt idx="155">
                  <c:v>52</c:v>
                </c:pt>
                <c:pt idx="156">
                  <c:v>52</c:v>
                </c:pt>
                <c:pt idx="157">
                  <c:v>52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15</c:v>
                </c:pt>
                <c:pt idx="165">
                  <c:v>0</c:v>
                </c:pt>
                <c:pt idx="172">
                  <c:v>147</c:v>
                </c:pt>
                <c:pt idx="173">
                  <c:v>147</c:v>
                </c:pt>
                <c:pt idx="174">
                  <c:v>147</c:v>
                </c:pt>
                <c:pt idx="175">
                  <c:v>147</c:v>
                </c:pt>
                <c:pt idx="176">
                  <c:v>147</c:v>
                </c:pt>
                <c:pt idx="188">
                  <c:v>56.53846153846154</c:v>
                </c:pt>
                <c:pt idx="189">
                  <c:v>56.53846153846154</c:v>
                </c:pt>
                <c:pt idx="190">
                  <c:v>56.53846153846154</c:v>
                </c:pt>
                <c:pt idx="191">
                  <c:v>56.53846153846154</c:v>
                </c:pt>
                <c:pt idx="192">
                  <c:v>56.53846153846154</c:v>
                </c:pt>
                <c:pt idx="193">
                  <c:v>56.53846153846154</c:v>
                </c:pt>
                <c:pt idx="194">
                  <c:v>56.53846153846154</c:v>
                </c:pt>
                <c:pt idx="195">
                  <c:v>56.53846153846154</c:v>
                </c:pt>
                <c:pt idx="196">
                  <c:v>56.53846153846154</c:v>
                </c:pt>
                <c:pt idx="197">
                  <c:v>56.53846153846154</c:v>
                </c:pt>
                <c:pt idx="198">
                  <c:v>56.53846153846154</c:v>
                </c:pt>
                <c:pt idx="199">
                  <c:v>56.53846153846154</c:v>
                </c:pt>
                <c:pt idx="200">
                  <c:v>56.53846153846154</c:v>
                </c:pt>
                <c:pt idx="201">
                  <c:v>73.5</c:v>
                </c:pt>
                <c:pt idx="202">
                  <c:v>73.5</c:v>
                </c:pt>
                <c:pt idx="203">
                  <c:v>73.5</c:v>
                </c:pt>
                <c:pt idx="204">
                  <c:v>73.5</c:v>
                </c:pt>
                <c:pt idx="205">
                  <c:v>73.5</c:v>
                </c:pt>
                <c:pt idx="206">
                  <c:v>73.5</c:v>
                </c:pt>
                <c:pt idx="207">
                  <c:v>73.5</c:v>
                </c:pt>
                <c:pt idx="208">
                  <c:v>73.5</c:v>
                </c:pt>
                <c:pt idx="209">
                  <c:v>73.5</c:v>
                </c:pt>
                <c:pt idx="210">
                  <c:v>73.5</c:v>
                </c:pt>
                <c:pt idx="211">
                  <c:v>73.5</c:v>
                </c:pt>
                <c:pt idx="212">
                  <c:v>73.5</c:v>
                </c:pt>
                <c:pt idx="221">
                  <c:v>36</c:v>
                </c:pt>
                <c:pt idx="222">
                  <c:v>36</c:v>
                </c:pt>
                <c:pt idx="223">
                  <c:v>36</c:v>
                </c:pt>
                <c:pt idx="224">
                  <c:v>36</c:v>
                </c:pt>
                <c:pt idx="225">
                  <c:v>36</c:v>
                </c:pt>
                <c:pt idx="226">
                  <c:v>36</c:v>
                </c:pt>
                <c:pt idx="227">
                  <c:v>36</c:v>
                </c:pt>
                <c:pt idx="228">
                  <c:v>56.53846153846154</c:v>
                </c:pt>
                <c:pt idx="229">
                  <c:v>56.53846153846154</c:v>
                </c:pt>
                <c:pt idx="230">
                  <c:v>56.53846153846154</c:v>
                </c:pt>
                <c:pt idx="231">
                  <c:v>56.53846153846154</c:v>
                </c:pt>
                <c:pt idx="232">
                  <c:v>56.53846153846154</c:v>
                </c:pt>
                <c:pt idx="233">
                  <c:v>56.53846153846154</c:v>
                </c:pt>
                <c:pt idx="234">
                  <c:v>56.53846153846154</c:v>
                </c:pt>
                <c:pt idx="235">
                  <c:v>56.53846153846154</c:v>
                </c:pt>
                <c:pt idx="236">
                  <c:v>56.53846153846154</c:v>
                </c:pt>
                <c:pt idx="237">
                  <c:v>56.53846153846154</c:v>
                </c:pt>
                <c:pt idx="238">
                  <c:v>56.53846153846154</c:v>
                </c:pt>
                <c:pt idx="239">
                  <c:v>56.53846153846154</c:v>
                </c:pt>
                <c:pt idx="240">
                  <c:v>56.53846153846154</c:v>
                </c:pt>
                <c:pt idx="244">
                  <c:v>63</c:v>
                </c:pt>
                <c:pt idx="245">
                  <c:v>63</c:v>
                </c:pt>
                <c:pt idx="252">
                  <c:v>51.6</c:v>
                </c:pt>
                <c:pt idx="253">
                  <c:v>51.6</c:v>
                </c:pt>
                <c:pt idx="254">
                  <c:v>51.6</c:v>
                </c:pt>
                <c:pt idx="255">
                  <c:v>51.6</c:v>
                </c:pt>
                <c:pt idx="256">
                  <c:v>51.6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32-454A-B8F3-C1D41F415229}"/>
            </c:ext>
          </c:extLst>
        </c:ser>
        <c:ser>
          <c:idx val="1"/>
          <c:order val="1"/>
          <c:tx>
            <c:strRef>
              <c:f>Daily!$C$1</c:f>
              <c:strCache>
                <c:ptCount val="1"/>
                <c:pt idx="0">
                  <c:v>OME  Inpatient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Daily!$A$2:$A$259</c:f>
              <c:numCache>
                <c:formatCode>m/d/yyyy</c:formatCode>
                <c:ptCount val="258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</c:numCache>
            </c:numRef>
          </c:cat>
          <c:val>
            <c:numRef>
              <c:f>Daily!$C$2:$C$259</c:f>
              <c:numCache>
                <c:formatCode>General</c:formatCode>
                <c:ptCount val="258"/>
                <c:pt idx="0">
                  <c:v>39.545454545454547</c:v>
                </c:pt>
                <c:pt idx="43">
                  <c:v>48</c:v>
                </c:pt>
                <c:pt idx="99">
                  <c:v>640</c:v>
                </c:pt>
                <c:pt idx="100">
                  <c:v>640</c:v>
                </c:pt>
                <c:pt idx="101">
                  <c:v>0</c:v>
                </c:pt>
                <c:pt idx="102">
                  <c:v>0</c:v>
                </c:pt>
                <c:pt idx="103">
                  <c:v>64</c:v>
                </c:pt>
                <c:pt idx="104">
                  <c:v>40</c:v>
                </c:pt>
                <c:pt idx="166">
                  <c:v>72</c:v>
                </c:pt>
                <c:pt idx="178">
                  <c:v>640</c:v>
                </c:pt>
                <c:pt idx="179">
                  <c:v>640</c:v>
                </c:pt>
                <c:pt idx="180">
                  <c:v>640</c:v>
                </c:pt>
                <c:pt idx="181">
                  <c:v>480</c:v>
                </c:pt>
                <c:pt idx="182">
                  <c:v>320</c:v>
                </c:pt>
                <c:pt idx="183">
                  <c:v>320</c:v>
                </c:pt>
                <c:pt idx="184">
                  <c:v>320</c:v>
                </c:pt>
                <c:pt idx="185">
                  <c:v>320</c:v>
                </c:pt>
                <c:pt idx="186">
                  <c:v>320</c:v>
                </c:pt>
                <c:pt idx="187">
                  <c:v>320</c:v>
                </c:pt>
                <c:pt idx="211">
                  <c:v>55</c:v>
                </c:pt>
                <c:pt idx="212">
                  <c:v>67</c:v>
                </c:pt>
                <c:pt idx="246">
                  <c:v>48</c:v>
                </c:pt>
                <c:pt idx="250">
                  <c:v>88</c:v>
                </c:pt>
                <c:pt idx="251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32-454A-B8F3-C1D41F415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8450943"/>
        <c:axId val="1168450111"/>
      </c:lineChart>
      <c:dateAx>
        <c:axId val="116845094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68450111"/>
        <c:crosses val="autoZero"/>
        <c:auto val="1"/>
        <c:lblOffset val="100"/>
        <c:baseTimeUnit val="days"/>
      </c:dateAx>
      <c:valAx>
        <c:axId val="1168450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45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Daily!$A$208:$A$281</c:f>
              <c:numCache>
                <c:formatCode>m/d/yyyy</c:formatCode>
                <c:ptCount val="74"/>
                <c:pt idx="0">
                  <c:v>44403</c:v>
                </c:pt>
                <c:pt idx="1">
                  <c:v>44404</c:v>
                </c:pt>
                <c:pt idx="2">
                  <c:v>44405</c:v>
                </c:pt>
                <c:pt idx="3">
                  <c:v>44406</c:v>
                </c:pt>
                <c:pt idx="4">
                  <c:v>44407</c:v>
                </c:pt>
                <c:pt idx="5">
                  <c:v>44408</c:v>
                </c:pt>
                <c:pt idx="6">
                  <c:v>44409</c:v>
                </c:pt>
                <c:pt idx="7">
                  <c:v>44410</c:v>
                </c:pt>
                <c:pt idx="8">
                  <c:v>44411</c:v>
                </c:pt>
                <c:pt idx="9">
                  <c:v>44412</c:v>
                </c:pt>
                <c:pt idx="10">
                  <c:v>44413</c:v>
                </c:pt>
                <c:pt idx="11">
                  <c:v>44414</c:v>
                </c:pt>
                <c:pt idx="12">
                  <c:v>44415</c:v>
                </c:pt>
                <c:pt idx="13">
                  <c:v>44416</c:v>
                </c:pt>
                <c:pt idx="14">
                  <c:v>44417</c:v>
                </c:pt>
                <c:pt idx="15">
                  <c:v>44418</c:v>
                </c:pt>
                <c:pt idx="16">
                  <c:v>44419</c:v>
                </c:pt>
                <c:pt idx="17">
                  <c:v>44420</c:v>
                </c:pt>
                <c:pt idx="18">
                  <c:v>44421</c:v>
                </c:pt>
                <c:pt idx="19">
                  <c:v>44422</c:v>
                </c:pt>
                <c:pt idx="20">
                  <c:v>44423</c:v>
                </c:pt>
                <c:pt idx="21">
                  <c:v>44424</c:v>
                </c:pt>
                <c:pt idx="22">
                  <c:v>44425</c:v>
                </c:pt>
                <c:pt idx="23">
                  <c:v>44426</c:v>
                </c:pt>
                <c:pt idx="24">
                  <c:v>44427</c:v>
                </c:pt>
                <c:pt idx="25">
                  <c:v>44428</c:v>
                </c:pt>
                <c:pt idx="26">
                  <c:v>44429</c:v>
                </c:pt>
                <c:pt idx="27">
                  <c:v>44430</c:v>
                </c:pt>
                <c:pt idx="28">
                  <c:v>44431</c:v>
                </c:pt>
                <c:pt idx="29">
                  <c:v>44432</c:v>
                </c:pt>
                <c:pt idx="30">
                  <c:v>44433</c:v>
                </c:pt>
                <c:pt idx="31">
                  <c:v>44434</c:v>
                </c:pt>
                <c:pt idx="32">
                  <c:v>44435</c:v>
                </c:pt>
                <c:pt idx="33">
                  <c:v>44436</c:v>
                </c:pt>
                <c:pt idx="34">
                  <c:v>44437</c:v>
                </c:pt>
                <c:pt idx="35">
                  <c:v>44438</c:v>
                </c:pt>
                <c:pt idx="36">
                  <c:v>44439</c:v>
                </c:pt>
                <c:pt idx="37">
                  <c:v>44440</c:v>
                </c:pt>
                <c:pt idx="38">
                  <c:v>44441</c:v>
                </c:pt>
                <c:pt idx="39">
                  <c:v>44442</c:v>
                </c:pt>
                <c:pt idx="40">
                  <c:v>44443</c:v>
                </c:pt>
                <c:pt idx="41">
                  <c:v>44444</c:v>
                </c:pt>
                <c:pt idx="42">
                  <c:v>44445</c:v>
                </c:pt>
                <c:pt idx="43">
                  <c:v>44446</c:v>
                </c:pt>
                <c:pt idx="44">
                  <c:v>44447</c:v>
                </c:pt>
                <c:pt idx="45">
                  <c:v>44448</c:v>
                </c:pt>
                <c:pt idx="46">
                  <c:v>44449</c:v>
                </c:pt>
                <c:pt idx="47">
                  <c:v>44450</c:v>
                </c:pt>
                <c:pt idx="48">
                  <c:v>44451</c:v>
                </c:pt>
                <c:pt idx="49">
                  <c:v>44452</c:v>
                </c:pt>
                <c:pt idx="50">
                  <c:v>44453</c:v>
                </c:pt>
                <c:pt idx="51">
                  <c:v>44454</c:v>
                </c:pt>
                <c:pt idx="52">
                  <c:v>44455</c:v>
                </c:pt>
                <c:pt idx="53">
                  <c:v>44456</c:v>
                </c:pt>
                <c:pt idx="54">
                  <c:v>44457</c:v>
                </c:pt>
                <c:pt idx="55">
                  <c:v>44458</c:v>
                </c:pt>
                <c:pt idx="56">
                  <c:v>44459</c:v>
                </c:pt>
                <c:pt idx="57">
                  <c:v>44460</c:v>
                </c:pt>
                <c:pt idx="58">
                  <c:v>44461</c:v>
                </c:pt>
                <c:pt idx="59">
                  <c:v>44462</c:v>
                </c:pt>
                <c:pt idx="60">
                  <c:v>44463</c:v>
                </c:pt>
                <c:pt idx="61">
                  <c:v>44464</c:v>
                </c:pt>
                <c:pt idx="62">
                  <c:v>44465</c:v>
                </c:pt>
                <c:pt idx="63">
                  <c:v>44466</c:v>
                </c:pt>
                <c:pt idx="64">
                  <c:v>44467</c:v>
                </c:pt>
                <c:pt idx="65">
                  <c:v>44468</c:v>
                </c:pt>
                <c:pt idx="66">
                  <c:v>44469</c:v>
                </c:pt>
                <c:pt idx="67">
                  <c:v>44470</c:v>
                </c:pt>
                <c:pt idx="68">
                  <c:v>44471</c:v>
                </c:pt>
                <c:pt idx="69">
                  <c:v>44472</c:v>
                </c:pt>
                <c:pt idx="70">
                  <c:v>44473</c:v>
                </c:pt>
                <c:pt idx="71">
                  <c:v>44474</c:v>
                </c:pt>
                <c:pt idx="72">
                  <c:v>44475</c:v>
                </c:pt>
                <c:pt idx="73">
                  <c:v>44476</c:v>
                </c:pt>
              </c:numCache>
            </c:numRef>
          </c:cat>
          <c:val>
            <c:numRef>
              <c:f>Daily!$B$208:$B$281</c:f>
              <c:numCache>
                <c:formatCode>General</c:formatCode>
                <c:ptCount val="74"/>
                <c:pt idx="0">
                  <c:v>73.5</c:v>
                </c:pt>
                <c:pt idx="1">
                  <c:v>73.5</c:v>
                </c:pt>
                <c:pt idx="2">
                  <c:v>73.5</c:v>
                </c:pt>
                <c:pt idx="3">
                  <c:v>73.5</c:v>
                </c:pt>
                <c:pt idx="4">
                  <c:v>73.5</c:v>
                </c:pt>
                <c:pt idx="5">
                  <c:v>73.5</c:v>
                </c:pt>
                <c:pt idx="6">
                  <c:v>73.5</c:v>
                </c:pt>
                <c:pt idx="15">
                  <c:v>36</c:v>
                </c:pt>
                <c:pt idx="16">
                  <c:v>36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</c:v>
                </c:pt>
                <c:pt idx="22">
                  <c:v>52.5</c:v>
                </c:pt>
                <c:pt idx="23">
                  <c:v>52.5</c:v>
                </c:pt>
                <c:pt idx="24">
                  <c:v>52.5</c:v>
                </c:pt>
                <c:pt idx="25">
                  <c:v>52.5</c:v>
                </c:pt>
                <c:pt idx="26">
                  <c:v>52.5</c:v>
                </c:pt>
                <c:pt idx="27">
                  <c:v>52.5</c:v>
                </c:pt>
                <c:pt idx="28">
                  <c:v>52.5</c:v>
                </c:pt>
                <c:pt idx="29">
                  <c:v>52.5</c:v>
                </c:pt>
                <c:pt idx="30">
                  <c:v>52.5</c:v>
                </c:pt>
                <c:pt idx="31">
                  <c:v>52.5</c:v>
                </c:pt>
                <c:pt idx="32">
                  <c:v>52.5</c:v>
                </c:pt>
                <c:pt idx="33">
                  <c:v>52.5</c:v>
                </c:pt>
                <c:pt idx="34">
                  <c:v>52.5</c:v>
                </c:pt>
                <c:pt idx="35">
                  <c:v>52.5</c:v>
                </c:pt>
                <c:pt idx="38">
                  <c:v>63</c:v>
                </c:pt>
                <c:pt idx="39">
                  <c:v>63</c:v>
                </c:pt>
                <c:pt idx="46">
                  <c:v>108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54</c:v>
                </c:pt>
                <c:pt idx="55">
                  <c:v>54</c:v>
                </c:pt>
                <c:pt idx="56">
                  <c:v>54</c:v>
                </c:pt>
                <c:pt idx="57">
                  <c:v>105</c:v>
                </c:pt>
                <c:pt idx="58">
                  <c:v>105</c:v>
                </c:pt>
                <c:pt idx="59">
                  <c:v>40.5</c:v>
                </c:pt>
                <c:pt idx="60">
                  <c:v>40.5</c:v>
                </c:pt>
                <c:pt idx="61">
                  <c:v>40.5</c:v>
                </c:pt>
                <c:pt idx="62">
                  <c:v>40.5</c:v>
                </c:pt>
                <c:pt idx="63">
                  <c:v>0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53.142857142857139</c:v>
                </c:pt>
                <c:pt idx="68">
                  <c:v>53.142857142857139</c:v>
                </c:pt>
                <c:pt idx="69">
                  <c:v>53.142857142857139</c:v>
                </c:pt>
                <c:pt idx="70">
                  <c:v>53.142857142857139</c:v>
                </c:pt>
                <c:pt idx="71">
                  <c:v>23.142857142857139</c:v>
                </c:pt>
                <c:pt idx="72">
                  <c:v>23.142857142857139</c:v>
                </c:pt>
                <c:pt idx="73">
                  <c:v>23.142857142857139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65-480E-978F-EF6A52DF9B2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Daily!$A$208:$A$281</c:f>
              <c:numCache>
                <c:formatCode>m/d/yyyy</c:formatCode>
                <c:ptCount val="74"/>
                <c:pt idx="0">
                  <c:v>44403</c:v>
                </c:pt>
                <c:pt idx="1">
                  <c:v>44404</c:v>
                </c:pt>
                <c:pt idx="2">
                  <c:v>44405</c:v>
                </c:pt>
                <c:pt idx="3">
                  <c:v>44406</c:v>
                </c:pt>
                <c:pt idx="4">
                  <c:v>44407</c:v>
                </c:pt>
                <c:pt idx="5">
                  <c:v>44408</c:v>
                </c:pt>
                <c:pt idx="6">
                  <c:v>44409</c:v>
                </c:pt>
                <c:pt idx="7">
                  <c:v>44410</c:v>
                </c:pt>
                <c:pt idx="8">
                  <c:v>44411</c:v>
                </c:pt>
                <c:pt idx="9">
                  <c:v>44412</c:v>
                </c:pt>
                <c:pt idx="10">
                  <c:v>44413</c:v>
                </c:pt>
                <c:pt idx="11">
                  <c:v>44414</c:v>
                </c:pt>
                <c:pt idx="12">
                  <c:v>44415</c:v>
                </c:pt>
                <c:pt idx="13">
                  <c:v>44416</c:v>
                </c:pt>
                <c:pt idx="14">
                  <c:v>44417</c:v>
                </c:pt>
                <c:pt idx="15">
                  <c:v>44418</c:v>
                </c:pt>
                <c:pt idx="16">
                  <c:v>44419</c:v>
                </c:pt>
                <c:pt idx="17">
                  <c:v>44420</c:v>
                </c:pt>
                <c:pt idx="18">
                  <c:v>44421</c:v>
                </c:pt>
                <c:pt idx="19">
                  <c:v>44422</c:v>
                </c:pt>
                <c:pt idx="20">
                  <c:v>44423</c:v>
                </c:pt>
                <c:pt idx="21">
                  <c:v>44424</c:v>
                </c:pt>
                <c:pt idx="22">
                  <c:v>44425</c:v>
                </c:pt>
                <c:pt idx="23">
                  <c:v>44426</c:v>
                </c:pt>
                <c:pt idx="24">
                  <c:v>44427</c:v>
                </c:pt>
                <c:pt idx="25">
                  <c:v>44428</c:v>
                </c:pt>
                <c:pt idx="26">
                  <c:v>44429</c:v>
                </c:pt>
                <c:pt idx="27">
                  <c:v>44430</c:v>
                </c:pt>
                <c:pt idx="28">
                  <c:v>44431</c:v>
                </c:pt>
                <c:pt idx="29">
                  <c:v>44432</c:v>
                </c:pt>
                <c:pt idx="30">
                  <c:v>44433</c:v>
                </c:pt>
                <c:pt idx="31">
                  <c:v>44434</c:v>
                </c:pt>
                <c:pt idx="32">
                  <c:v>44435</c:v>
                </c:pt>
                <c:pt idx="33">
                  <c:v>44436</c:v>
                </c:pt>
                <c:pt idx="34">
                  <c:v>44437</c:v>
                </c:pt>
                <c:pt idx="35">
                  <c:v>44438</c:v>
                </c:pt>
                <c:pt idx="36">
                  <c:v>44439</c:v>
                </c:pt>
                <c:pt idx="37">
                  <c:v>44440</c:v>
                </c:pt>
                <c:pt idx="38">
                  <c:v>44441</c:v>
                </c:pt>
                <c:pt idx="39">
                  <c:v>44442</c:v>
                </c:pt>
                <c:pt idx="40">
                  <c:v>44443</c:v>
                </c:pt>
                <c:pt idx="41">
                  <c:v>44444</c:v>
                </c:pt>
                <c:pt idx="42">
                  <c:v>44445</c:v>
                </c:pt>
                <c:pt idx="43">
                  <c:v>44446</c:v>
                </c:pt>
                <c:pt idx="44">
                  <c:v>44447</c:v>
                </c:pt>
                <c:pt idx="45">
                  <c:v>44448</c:v>
                </c:pt>
                <c:pt idx="46">
                  <c:v>44449</c:v>
                </c:pt>
                <c:pt idx="47">
                  <c:v>44450</c:v>
                </c:pt>
                <c:pt idx="48">
                  <c:v>44451</c:v>
                </c:pt>
                <c:pt idx="49">
                  <c:v>44452</c:v>
                </c:pt>
                <c:pt idx="50">
                  <c:v>44453</c:v>
                </c:pt>
                <c:pt idx="51">
                  <c:v>44454</c:v>
                </c:pt>
                <c:pt idx="52">
                  <c:v>44455</c:v>
                </c:pt>
                <c:pt idx="53">
                  <c:v>44456</c:v>
                </c:pt>
                <c:pt idx="54">
                  <c:v>44457</c:v>
                </c:pt>
                <c:pt idx="55">
                  <c:v>44458</c:v>
                </c:pt>
                <c:pt idx="56">
                  <c:v>44459</c:v>
                </c:pt>
                <c:pt idx="57">
                  <c:v>44460</c:v>
                </c:pt>
                <c:pt idx="58">
                  <c:v>44461</c:v>
                </c:pt>
                <c:pt idx="59">
                  <c:v>44462</c:v>
                </c:pt>
                <c:pt idx="60">
                  <c:v>44463</c:v>
                </c:pt>
                <c:pt idx="61">
                  <c:v>44464</c:v>
                </c:pt>
                <c:pt idx="62">
                  <c:v>44465</c:v>
                </c:pt>
                <c:pt idx="63">
                  <c:v>44466</c:v>
                </c:pt>
                <c:pt idx="64">
                  <c:v>44467</c:v>
                </c:pt>
                <c:pt idx="65">
                  <c:v>44468</c:v>
                </c:pt>
                <c:pt idx="66">
                  <c:v>44469</c:v>
                </c:pt>
                <c:pt idx="67">
                  <c:v>44470</c:v>
                </c:pt>
                <c:pt idx="68">
                  <c:v>44471</c:v>
                </c:pt>
                <c:pt idx="69">
                  <c:v>44472</c:v>
                </c:pt>
                <c:pt idx="70">
                  <c:v>44473</c:v>
                </c:pt>
                <c:pt idx="71">
                  <c:v>44474</c:v>
                </c:pt>
                <c:pt idx="72">
                  <c:v>44475</c:v>
                </c:pt>
                <c:pt idx="73">
                  <c:v>44476</c:v>
                </c:pt>
              </c:numCache>
            </c:numRef>
          </c:cat>
          <c:val>
            <c:numRef>
              <c:f>Daily!$C$208:$C$281</c:f>
              <c:numCache>
                <c:formatCode>General</c:formatCode>
                <c:ptCount val="74"/>
                <c:pt idx="5">
                  <c:v>55</c:v>
                </c:pt>
                <c:pt idx="6">
                  <c:v>67</c:v>
                </c:pt>
                <c:pt idx="7">
                  <c:v>600</c:v>
                </c:pt>
                <c:pt idx="36">
                  <c:v>600</c:v>
                </c:pt>
                <c:pt idx="40">
                  <c:v>48</c:v>
                </c:pt>
                <c:pt idx="41">
                  <c:v>640</c:v>
                </c:pt>
                <c:pt idx="44">
                  <c:v>88</c:v>
                </c:pt>
                <c:pt idx="45">
                  <c:v>24</c:v>
                </c:pt>
                <c:pt idx="47">
                  <c:v>640</c:v>
                </c:pt>
                <c:pt idx="50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65-480E-978F-EF6A52DF9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953216"/>
        <c:axId val="643954464"/>
      </c:lineChart>
      <c:dateAx>
        <c:axId val="6439532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43954464"/>
        <c:crosses val="autoZero"/>
        <c:auto val="1"/>
        <c:lblOffset val="100"/>
        <c:baseTimeUnit val="days"/>
      </c:dateAx>
      <c:valAx>
        <c:axId val="64395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95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Daily!$A$208:$A$281</c:f>
              <c:numCache>
                <c:formatCode>m/d/yyyy</c:formatCode>
                <c:ptCount val="74"/>
                <c:pt idx="0">
                  <c:v>44403</c:v>
                </c:pt>
                <c:pt idx="1">
                  <c:v>44404</c:v>
                </c:pt>
                <c:pt idx="2">
                  <c:v>44405</c:v>
                </c:pt>
                <c:pt idx="3">
                  <c:v>44406</c:v>
                </c:pt>
                <c:pt idx="4">
                  <c:v>44407</c:v>
                </c:pt>
                <c:pt idx="5">
                  <c:v>44408</c:v>
                </c:pt>
                <c:pt idx="6">
                  <c:v>44409</c:v>
                </c:pt>
                <c:pt idx="7">
                  <c:v>44410</c:v>
                </c:pt>
                <c:pt idx="8">
                  <c:v>44411</c:v>
                </c:pt>
                <c:pt idx="9">
                  <c:v>44412</c:v>
                </c:pt>
                <c:pt idx="10">
                  <c:v>44413</c:v>
                </c:pt>
                <c:pt idx="11">
                  <c:v>44414</c:v>
                </c:pt>
                <c:pt idx="12">
                  <c:v>44415</c:v>
                </c:pt>
                <c:pt idx="13">
                  <c:v>44416</c:v>
                </c:pt>
                <c:pt idx="14">
                  <c:v>44417</c:v>
                </c:pt>
                <c:pt idx="15">
                  <c:v>44418</c:v>
                </c:pt>
                <c:pt idx="16">
                  <c:v>44419</c:v>
                </c:pt>
                <c:pt idx="17">
                  <c:v>44420</c:v>
                </c:pt>
                <c:pt idx="18">
                  <c:v>44421</c:v>
                </c:pt>
                <c:pt idx="19">
                  <c:v>44422</c:v>
                </c:pt>
                <c:pt idx="20">
                  <c:v>44423</c:v>
                </c:pt>
                <c:pt idx="21">
                  <c:v>44424</c:v>
                </c:pt>
                <c:pt idx="22">
                  <c:v>44425</c:v>
                </c:pt>
                <c:pt idx="23">
                  <c:v>44426</c:v>
                </c:pt>
                <c:pt idx="24">
                  <c:v>44427</c:v>
                </c:pt>
                <c:pt idx="25">
                  <c:v>44428</c:v>
                </c:pt>
                <c:pt idx="26">
                  <c:v>44429</c:v>
                </c:pt>
                <c:pt idx="27">
                  <c:v>44430</c:v>
                </c:pt>
                <c:pt idx="28">
                  <c:v>44431</c:v>
                </c:pt>
                <c:pt idx="29">
                  <c:v>44432</c:v>
                </c:pt>
                <c:pt idx="30">
                  <c:v>44433</c:v>
                </c:pt>
                <c:pt idx="31">
                  <c:v>44434</c:v>
                </c:pt>
                <c:pt idx="32">
                  <c:v>44435</c:v>
                </c:pt>
                <c:pt idx="33">
                  <c:v>44436</c:v>
                </c:pt>
                <c:pt idx="34">
                  <c:v>44437</c:v>
                </c:pt>
                <c:pt idx="35">
                  <c:v>44438</c:v>
                </c:pt>
                <c:pt idx="36">
                  <c:v>44439</c:v>
                </c:pt>
                <c:pt idx="37">
                  <c:v>44440</c:v>
                </c:pt>
                <c:pt idx="38">
                  <c:v>44441</c:v>
                </c:pt>
                <c:pt idx="39">
                  <c:v>44442</c:v>
                </c:pt>
                <c:pt idx="40">
                  <c:v>44443</c:v>
                </c:pt>
                <c:pt idx="41">
                  <c:v>44444</c:v>
                </c:pt>
                <c:pt idx="42">
                  <c:v>44445</c:v>
                </c:pt>
                <c:pt idx="43">
                  <c:v>44446</c:v>
                </c:pt>
                <c:pt idx="44">
                  <c:v>44447</c:v>
                </c:pt>
                <c:pt idx="45">
                  <c:v>44448</c:v>
                </c:pt>
                <c:pt idx="46">
                  <c:v>44449</c:v>
                </c:pt>
                <c:pt idx="47">
                  <c:v>44450</c:v>
                </c:pt>
                <c:pt idx="48">
                  <c:v>44451</c:v>
                </c:pt>
                <c:pt idx="49">
                  <c:v>44452</c:v>
                </c:pt>
                <c:pt idx="50">
                  <c:v>44453</c:v>
                </c:pt>
                <c:pt idx="51">
                  <c:v>44454</c:v>
                </c:pt>
                <c:pt idx="52">
                  <c:v>44455</c:v>
                </c:pt>
                <c:pt idx="53">
                  <c:v>44456</c:v>
                </c:pt>
                <c:pt idx="54">
                  <c:v>44457</c:v>
                </c:pt>
                <c:pt idx="55">
                  <c:v>44458</c:v>
                </c:pt>
                <c:pt idx="56">
                  <c:v>44459</c:v>
                </c:pt>
                <c:pt idx="57">
                  <c:v>44460</c:v>
                </c:pt>
                <c:pt idx="58">
                  <c:v>44461</c:v>
                </c:pt>
                <c:pt idx="59">
                  <c:v>44462</c:v>
                </c:pt>
                <c:pt idx="60">
                  <c:v>44463</c:v>
                </c:pt>
                <c:pt idx="61">
                  <c:v>44464</c:v>
                </c:pt>
                <c:pt idx="62">
                  <c:v>44465</c:v>
                </c:pt>
                <c:pt idx="63">
                  <c:v>44466</c:v>
                </c:pt>
                <c:pt idx="64">
                  <c:v>44467</c:v>
                </c:pt>
                <c:pt idx="65">
                  <c:v>44468</c:v>
                </c:pt>
                <c:pt idx="66">
                  <c:v>44469</c:v>
                </c:pt>
                <c:pt idx="67">
                  <c:v>44470</c:v>
                </c:pt>
                <c:pt idx="68">
                  <c:v>44471</c:v>
                </c:pt>
                <c:pt idx="69">
                  <c:v>44472</c:v>
                </c:pt>
                <c:pt idx="70">
                  <c:v>44473</c:v>
                </c:pt>
                <c:pt idx="71">
                  <c:v>44474</c:v>
                </c:pt>
                <c:pt idx="72">
                  <c:v>44475</c:v>
                </c:pt>
                <c:pt idx="73">
                  <c:v>44476</c:v>
                </c:pt>
              </c:numCache>
            </c:numRef>
          </c:cat>
          <c:val>
            <c:numRef>
              <c:f>Daily!$B$208:$B$281</c:f>
              <c:numCache>
                <c:formatCode>General</c:formatCode>
                <c:ptCount val="74"/>
                <c:pt idx="0">
                  <c:v>73.5</c:v>
                </c:pt>
                <c:pt idx="1">
                  <c:v>73.5</c:v>
                </c:pt>
                <c:pt idx="2">
                  <c:v>73.5</c:v>
                </c:pt>
                <c:pt idx="3">
                  <c:v>73.5</c:v>
                </c:pt>
                <c:pt idx="4">
                  <c:v>73.5</c:v>
                </c:pt>
                <c:pt idx="5">
                  <c:v>73.5</c:v>
                </c:pt>
                <c:pt idx="6">
                  <c:v>73.5</c:v>
                </c:pt>
                <c:pt idx="15">
                  <c:v>36</c:v>
                </c:pt>
                <c:pt idx="16">
                  <c:v>36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</c:v>
                </c:pt>
                <c:pt idx="22">
                  <c:v>52.5</c:v>
                </c:pt>
                <c:pt idx="23">
                  <c:v>52.5</c:v>
                </c:pt>
                <c:pt idx="24">
                  <c:v>52.5</c:v>
                </c:pt>
                <c:pt idx="25">
                  <c:v>52.5</c:v>
                </c:pt>
                <c:pt idx="26">
                  <c:v>52.5</c:v>
                </c:pt>
                <c:pt idx="27">
                  <c:v>52.5</c:v>
                </c:pt>
                <c:pt idx="28">
                  <c:v>52.5</c:v>
                </c:pt>
                <c:pt idx="29">
                  <c:v>52.5</c:v>
                </c:pt>
                <c:pt idx="30">
                  <c:v>52.5</c:v>
                </c:pt>
                <c:pt idx="31">
                  <c:v>52.5</c:v>
                </c:pt>
                <c:pt idx="32">
                  <c:v>52.5</c:v>
                </c:pt>
                <c:pt idx="33">
                  <c:v>52.5</c:v>
                </c:pt>
                <c:pt idx="34">
                  <c:v>52.5</c:v>
                </c:pt>
                <c:pt idx="35">
                  <c:v>52.5</c:v>
                </c:pt>
                <c:pt idx="38">
                  <c:v>63</c:v>
                </c:pt>
                <c:pt idx="39">
                  <c:v>63</c:v>
                </c:pt>
                <c:pt idx="46">
                  <c:v>108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54</c:v>
                </c:pt>
                <c:pt idx="55">
                  <c:v>54</c:v>
                </c:pt>
                <c:pt idx="56">
                  <c:v>54</c:v>
                </c:pt>
                <c:pt idx="57">
                  <c:v>105</c:v>
                </c:pt>
                <c:pt idx="58">
                  <c:v>105</c:v>
                </c:pt>
                <c:pt idx="59">
                  <c:v>40.5</c:v>
                </c:pt>
                <c:pt idx="60">
                  <c:v>40.5</c:v>
                </c:pt>
                <c:pt idx="61">
                  <c:v>40.5</c:v>
                </c:pt>
                <c:pt idx="62">
                  <c:v>40.5</c:v>
                </c:pt>
                <c:pt idx="63">
                  <c:v>0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53.142857142857139</c:v>
                </c:pt>
                <c:pt idx="68">
                  <c:v>53.142857142857139</c:v>
                </c:pt>
                <c:pt idx="69">
                  <c:v>53.142857142857139</c:v>
                </c:pt>
                <c:pt idx="70">
                  <c:v>53.142857142857139</c:v>
                </c:pt>
                <c:pt idx="71">
                  <c:v>23.142857142857139</c:v>
                </c:pt>
                <c:pt idx="72">
                  <c:v>23.142857142857139</c:v>
                </c:pt>
                <c:pt idx="73">
                  <c:v>23.142857142857139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65-480E-978F-EF6A52DF9B2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Daily!$A$208:$A$281</c:f>
              <c:numCache>
                <c:formatCode>m/d/yyyy</c:formatCode>
                <c:ptCount val="74"/>
                <c:pt idx="0">
                  <c:v>44403</c:v>
                </c:pt>
                <c:pt idx="1">
                  <c:v>44404</c:v>
                </c:pt>
                <c:pt idx="2">
                  <c:v>44405</c:v>
                </c:pt>
                <c:pt idx="3">
                  <c:v>44406</c:v>
                </c:pt>
                <c:pt idx="4">
                  <c:v>44407</c:v>
                </c:pt>
                <c:pt idx="5">
                  <c:v>44408</c:v>
                </c:pt>
                <c:pt idx="6">
                  <c:v>44409</c:v>
                </c:pt>
                <c:pt idx="7">
                  <c:v>44410</c:v>
                </c:pt>
                <c:pt idx="8">
                  <c:v>44411</c:v>
                </c:pt>
                <c:pt idx="9">
                  <c:v>44412</c:v>
                </c:pt>
                <c:pt idx="10">
                  <c:v>44413</c:v>
                </c:pt>
                <c:pt idx="11">
                  <c:v>44414</c:v>
                </c:pt>
                <c:pt idx="12">
                  <c:v>44415</c:v>
                </c:pt>
                <c:pt idx="13">
                  <c:v>44416</c:v>
                </c:pt>
                <c:pt idx="14">
                  <c:v>44417</c:v>
                </c:pt>
                <c:pt idx="15">
                  <c:v>44418</c:v>
                </c:pt>
                <c:pt idx="16">
                  <c:v>44419</c:v>
                </c:pt>
                <c:pt idx="17">
                  <c:v>44420</c:v>
                </c:pt>
                <c:pt idx="18">
                  <c:v>44421</c:v>
                </c:pt>
                <c:pt idx="19">
                  <c:v>44422</c:v>
                </c:pt>
                <c:pt idx="20">
                  <c:v>44423</c:v>
                </c:pt>
                <c:pt idx="21">
                  <c:v>44424</c:v>
                </c:pt>
                <c:pt idx="22">
                  <c:v>44425</c:v>
                </c:pt>
                <c:pt idx="23">
                  <c:v>44426</c:v>
                </c:pt>
                <c:pt idx="24">
                  <c:v>44427</c:v>
                </c:pt>
                <c:pt idx="25">
                  <c:v>44428</c:v>
                </c:pt>
                <c:pt idx="26">
                  <c:v>44429</c:v>
                </c:pt>
                <c:pt idx="27">
                  <c:v>44430</c:v>
                </c:pt>
                <c:pt idx="28">
                  <c:v>44431</c:v>
                </c:pt>
                <c:pt idx="29">
                  <c:v>44432</c:v>
                </c:pt>
                <c:pt idx="30">
                  <c:v>44433</c:v>
                </c:pt>
                <c:pt idx="31">
                  <c:v>44434</c:v>
                </c:pt>
                <c:pt idx="32">
                  <c:v>44435</c:v>
                </c:pt>
                <c:pt idx="33">
                  <c:v>44436</c:v>
                </c:pt>
                <c:pt idx="34">
                  <c:v>44437</c:v>
                </c:pt>
                <c:pt idx="35">
                  <c:v>44438</c:v>
                </c:pt>
                <c:pt idx="36">
                  <c:v>44439</c:v>
                </c:pt>
                <c:pt idx="37">
                  <c:v>44440</c:v>
                </c:pt>
                <c:pt idx="38">
                  <c:v>44441</c:v>
                </c:pt>
                <c:pt idx="39">
                  <c:v>44442</c:v>
                </c:pt>
                <c:pt idx="40">
                  <c:v>44443</c:v>
                </c:pt>
                <c:pt idx="41">
                  <c:v>44444</c:v>
                </c:pt>
                <c:pt idx="42">
                  <c:v>44445</c:v>
                </c:pt>
                <c:pt idx="43">
                  <c:v>44446</c:v>
                </c:pt>
                <c:pt idx="44">
                  <c:v>44447</c:v>
                </c:pt>
                <c:pt idx="45">
                  <c:v>44448</c:v>
                </c:pt>
                <c:pt idx="46">
                  <c:v>44449</c:v>
                </c:pt>
                <c:pt idx="47">
                  <c:v>44450</c:v>
                </c:pt>
                <c:pt idx="48">
                  <c:v>44451</c:v>
                </c:pt>
                <c:pt idx="49">
                  <c:v>44452</c:v>
                </c:pt>
                <c:pt idx="50">
                  <c:v>44453</c:v>
                </c:pt>
                <c:pt idx="51">
                  <c:v>44454</c:v>
                </c:pt>
                <c:pt idx="52">
                  <c:v>44455</c:v>
                </c:pt>
                <c:pt idx="53">
                  <c:v>44456</c:v>
                </c:pt>
                <c:pt idx="54">
                  <c:v>44457</c:v>
                </c:pt>
                <c:pt idx="55">
                  <c:v>44458</c:v>
                </c:pt>
                <c:pt idx="56">
                  <c:v>44459</c:v>
                </c:pt>
                <c:pt idx="57">
                  <c:v>44460</c:v>
                </c:pt>
                <c:pt idx="58">
                  <c:v>44461</c:v>
                </c:pt>
                <c:pt idx="59">
                  <c:v>44462</c:v>
                </c:pt>
                <c:pt idx="60">
                  <c:v>44463</c:v>
                </c:pt>
                <c:pt idx="61">
                  <c:v>44464</c:v>
                </c:pt>
                <c:pt idx="62">
                  <c:v>44465</c:v>
                </c:pt>
                <c:pt idx="63">
                  <c:v>44466</c:v>
                </c:pt>
                <c:pt idx="64">
                  <c:v>44467</c:v>
                </c:pt>
                <c:pt idx="65">
                  <c:v>44468</c:v>
                </c:pt>
                <c:pt idx="66">
                  <c:v>44469</c:v>
                </c:pt>
                <c:pt idx="67">
                  <c:v>44470</c:v>
                </c:pt>
                <c:pt idx="68">
                  <c:v>44471</c:v>
                </c:pt>
                <c:pt idx="69">
                  <c:v>44472</c:v>
                </c:pt>
                <c:pt idx="70">
                  <c:v>44473</c:v>
                </c:pt>
                <c:pt idx="71">
                  <c:v>44474</c:v>
                </c:pt>
                <c:pt idx="72">
                  <c:v>44475</c:v>
                </c:pt>
                <c:pt idx="73">
                  <c:v>44476</c:v>
                </c:pt>
              </c:numCache>
            </c:numRef>
          </c:cat>
          <c:val>
            <c:numRef>
              <c:f>Daily!$C$208:$C$281</c:f>
              <c:numCache>
                <c:formatCode>General</c:formatCode>
                <c:ptCount val="74"/>
                <c:pt idx="5">
                  <c:v>55</c:v>
                </c:pt>
                <c:pt idx="6">
                  <c:v>67</c:v>
                </c:pt>
                <c:pt idx="7">
                  <c:v>600</c:v>
                </c:pt>
                <c:pt idx="36">
                  <c:v>600</c:v>
                </c:pt>
                <c:pt idx="40">
                  <c:v>48</c:v>
                </c:pt>
                <c:pt idx="41">
                  <c:v>640</c:v>
                </c:pt>
                <c:pt idx="44">
                  <c:v>88</c:v>
                </c:pt>
                <c:pt idx="45">
                  <c:v>24</c:v>
                </c:pt>
                <c:pt idx="47">
                  <c:v>640</c:v>
                </c:pt>
                <c:pt idx="50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65-480E-978F-EF6A52DF9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953216"/>
        <c:axId val="643954464"/>
      </c:lineChart>
      <c:dateAx>
        <c:axId val="6439532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43954464"/>
        <c:crosses val="autoZero"/>
        <c:auto val="1"/>
        <c:lblOffset val="100"/>
        <c:baseTimeUnit val="days"/>
      </c:dateAx>
      <c:valAx>
        <c:axId val="64395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95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Daily!$A$208:$A$281</c:f>
              <c:numCache>
                <c:formatCode>m/d/yyyy</c:formatCode>
                <c:ptCount val="74"/>
                <c:pt idx="0">
                  <c:v>44403</c:v>
                </c:pt>
                <c:pt idx="1">
                  <c:v>44404</c:v>
                </c:pt>
                <c:pt idx="2">
                  <c:v>44405</c:v>
                </c:pt>
                <c:pt idx="3">
                  <c:v>44406</c:v>
                </c:pt>
                <c:pt idx="4">
                  <c:v>44407</c:v>
                </c:pt>
                <c:pt idx="5">
                  <c:v>44408</c:v>
                </c:pt>
                <c:pt idx="6">
                  <c:v>44409</c:v>
                </c:pt>
                <c:pt idx="7">
                  <c:v>44410</c:v>
                </c:pt>
                <c:pt idx="8">
                  <c:v>44411</c:v>
                </c:pt>
                <c:pt idx="9">
                  <c:v>44412</c:v>
                </c:pt>
                <c:pt idx="10">
                  <c:v>44413</c:v>
                </c:pt>
                <c:pt idx="11">
                  <c:v>44414</c:v>
                </c:pt>
                <c:pt idx="12">
                  <c:v>44415</c:v>
                </c:pt>
                <c:pt idx="13">
                  <c:v>44416</c:v>
                </c:pt>
                <c:pt idx="14">
                  <c:v>44417</c:v>
                </c:pt>
                <c:pt idx="15">
                  <c:v>44418</c:v>
                </c:pt>
                <c:pt idx="16">
                  <c:v>44419</c:v>
                </c:pt>
                <c:pt idx="17">
                  <c:v>44420</c:v>
                </c:pt>
                <c:pt idx="18">
                  <c:v>44421</c:v>
                </c:pt>
                <c:pt idx="19">
                  <c:v>44422</c:v>
                </c:pt>
                <c:pt idx="20">
                  <c:v>44423</c:v>
                </c:pt>
                <c:pt idx="21">
                  <c:v>44424</c:v>
                </c:pt>
                <c:pt idx="22">
                  <c:v>44425</c:v>
                </c:pt>
                <c:pt idx="23">
                  <c:v>44426</c:v>
                </c:pt>
                <c:pt idx="24">
                  <c:v>44427</c:v>
                </c:pt>
                <c:pt idx="25">
                  <c:v>44428</c:v>
                </c:pt>
                <c:pt idx="26">
                  <c:v>44429</c:v>
                </c:pt>
                <c:pt idx="27">
                  <c:v>44430</c:v>
                </c:pt>
                <c:pt idx="28">
                  <c:v>44431</c:v>
                </c:pt>
                <c:pt idx="29">
                  <c:v>44432</c:v>
                </c:pt>
                <c:pt idx="30">
                  <c:v>44433</c:v>
                </c:pt>
                <c:pt idx="31">
                  <c:v>44434</c:v>
                </c:pt>
                <c:pt idx="32">
                  <c:v>44435</c:v>
                </c:pt>
                <c:pt idx="33">
                  <c:v>44436</c:v>
                </c:pt>
                <c:pt idx="34">
                  <c:v>44437</c:v>
                </c:pt>
                <c:pt idx="35">
                  <c:v>44438</c:v>
                </c:pt>
                <c:pt idx="36">
                  <c:v>44439</c:v>
                </c:pt>
                <c:pt idx="37">
                  <c:v>44440</c:v>
                </c:pt>
                <c:pt idx="38">
                  <c:v>44441</c:v>
                </c:pt>
                <c:pt idx="39">
                  <c:v>44442</c:v>
                </c:pt>
                <c:pt idx="40">
                  <c:v>44443</c:v>
                </c:pt>
                <c:pt idx="41">
                  <c:v>44444</c:v>
                </c:pt>
                <c:pt idx="42">
                  <c:v>44445</c:v>
                </c:pt>
                <c:pt idx="43">
                  <c:v>44446</c:v>
                </c:pt>
                <c:pt idx="44">
                  <c:v>44447</c:v>
                </c:pt>
                <c:pt idx="45">
                  <c:v>44448</c:v>
                </c:pt>
                <c:pt idx="46">
                  <c:v>44449</c:v>
                </c:pt>
                <c:pt idx="47">
                  <c:v>44450</c:v>
                </c:pt>
                <c:pt idx="48">
                  <c:v>44451</c:v>
                </c:pt>
                <c:pt idx="49">
                  <c:v>44452</c:v>
                </c:pt>
                <c:pt idx="50">
                  <c:v>44453</c:v>
                </c:pt>
                <c:pt idx="51">
                  <c:v>44454</c:v>
                </c:pt>
                <c:pt idx="52">
                  <c:v>44455</c:v>
                </c:pt>
                <c:pt idx="53">
                  <c:v>44456</c:v>
                </c:pt>
                <c:pt idx="54">
                  <c:v>44457</c:v>
                </c:pt>
                <c:pt idx="55">
                  <c:v>44458</c:v>
                </c:pt>
                <c:pt idx="56">
                  <c:v>44459</c:v>
                </c:pt>
                <c:pt idx="57">
                  <c:v>44460</c:v>
                </c:pt>
                <c:pt idx="58">
                  <c:v>44461</c:v>
                </c:pt>
                <c:pt idx="59">
                  <c:v>44462</c:v>
                </c:pt>
                <c:pt idx="60">
                  <c:v>44463</c:v>
                </c:pt>
                <c:pt idx="61">
                  <c:v>44464</c:v>
                </c:pt>
                <c:pt idx="62">
                  <c:v>44465</c:v>
                </c:pt>
                <c:pt idx="63">
                  <c:v>44466</c:v>
                </c:pt>
                <c:pt idx="64">
                  <c:v>44467</c:v>
                </c:pt>
                <c:pt idx="65">
                  <c:v>44468</c:v>
                </c:pt>
                <c:pt idx="66">
                  <c:v>44469</c:v>
                </c:pt>
                <c:pt idx="67">
                  <c:v>44470</c:v>
                </c:pt>
                <c:pt idx="68">
                  <c:v>44471</c:v>
                </c:pt>
                <c:pt idx="69">
                  <c:v>44472</c:v>
                </c:pt>
                <c:pt idx="70">
                  <c:v>44473</c:v>
                </c:pt>
                <c:pt idx="71">
                  <c:v>44474</c:v>
                </c:pt>
                <c:pt idx="72">
                  <c:v>44475</c:v>
                </c:pt>
                <c:pt idx="73">
                  <c:v>44476</c:v>
                </c:pt>
              </c:numCache>
            </c:numRef>
          </c:cat>
          <c:val>
            <c:numRef>
              <c:f>Daily!$B$208:$B$281</c:f>
              <c:numCache>
                <c:formatCode>General</c:formatCode>
                <c:ptCount val="74"/>
                <c:pt idx="0">
                  <c:v>73.5</c:v>
                </c:pt>
                <c:pt idx="1">
                  <c:v>73.5</c:v>
                </c:pt>
                <c:pt idx="2">
                  <c:v>73.5</c:v>
                </c:pt>
                <c:pt idx="3">
                  <c:v>73.5</c:v>
                </c:pt>
                <c:pt idx="4">
                  <c:v>73.5</c:v>
                </c:pt>
                <c:pt idx="5">
                  <c:v>73.5</c:v>
                </c:pt>
                <c:pt idx="6">
                  <c:v>73.5</c:v>
                </c:pt>
                <c:pt idx="15">
                  <c:v>36</c:v>
                </c:pt>
                <c:pt idx="16">
                  <c:v>36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</c:v>
                </c:pt>
                <c:pt idx="22">
                  <c:v>52.5</c:v>
                </c:pt>
                <c:pt idx="23">
                  <c:v>52.5</c:v>
                </c:pt>
                <c:pt idx="24">
                  <c:v>52.5</c:v>
                </c:pt>
                <c:pt idx="25">
                  <c:v>52.5</c:v>
                </c:pt>
                <c:pt idx="26">
                  <c:v>52.5</c:v>
                </c:pt>
                <c:pt idx="27">
                  <c:v>52.5</c:v>
                </c:pt>
                <c:pt idx="28">
                  <c:v>52.5</c:v>
                </c:pt>
                <c:pt idx="29">
                  <c:v>52.5</c:v>
                </c:pt>
                <c:pt idx="30">
                  <c:v>52.5</c:v>
                </c:pt>
                <c:pt idx="31">
                  <c:v>52.5</c:v>
                </c:pt>
                <c:pt idx="32">
                  <c:v>52.5</c:v>
                </c:pt>
                <c:pt idx="33">
                  <c:v>52.5</c:v>
                </c:pt>
                <c:pt idx="34">
                  <c:v>52.5</c:v>
                </c:pt>
                <c:pt idx="35">
                  <c:v>52.5</c:v>
                </c:pt>
                <c:pt idx="38">
                  <c:v>63</c:v>
                </c:pt>
                <c:pt idx="39">
                  <c:v>63</c:v>
                </c:pt>
                <c:pt idx="46">
                  <c:v>108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54</c:v>
                </c:pt>
                <c:pt idx="55">
                  <c:v>54</c:v>
                </c:pt>
                <c:pt idx="56">
                  <c:v>54</c:v>
                </c:pt>
                <c:pt idx="57">
                  <c:v>105</c:v>
                </c:pt>
                <c:pt idx="58">
                  <c:v>105</c:v>
                </c:pt>
                <c:pt idx="59">
                  <c:v>40.5</c:v>
                </c:pt>
                <c:pt idx="60">
                  <c:v>40.5</c:v>
                </c:pt>
                <c:pt idx="61">
                  <c:v>40.5</c:v>
                </c:pt>
                <c:pt idx="62">
                  <c:v>40.5</c:v>
                </c:pt>
                <c:pt idx="63">
                  <c:v>0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53.142857142857139</c:v>
                </c:pt>
                <c:pt idx="68">
                  <c:v>53.142857142857139</c:v>
                </c:pt>
                <c:pt idx="69">
                  <c:v>53.142857142857139</c:v>
                </c:pt>
                <c:pt idx="70">
                  <c:v>53.142857142857139</c:v>
                </c:pt>
                <c:pt idx="71">
                  <c:v>23.142857142857139</c:v>
                </c:pt>
                <c:pt idx="72">
                  <c:v>23.142857142857139</c:v>
                </c:pt>
                <c:pt idx="73">
                  <c:v>23.142857142857139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65-480E-978F-EF6A52DF9B2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Daily!$A$208:$A$281</c:f>
              <c:numCache>
                <c:formatCode>m/d/yyyy</c:formatCode>
                <c:ptCount val="74"/>
                <c:pt idx="0">
                  <c:v>44403</c:v>
                </c:pt>
                <c:pt idx="1">
                  <c:v>44404</c:v>
                </c:pt>
                <c:pt idx="2">
                  <c:v>44405</c:v>
                </c:pt>
                <c:pt idx="3">
                  <c:v>44406</c:v>
                </c:pt>
                <c:pt idx="4">
                  <c:v>44407</c:v>
                </c:pt>
                <c:pt idx="5">
                  <c:v>44408</c:v>
                </c:pt>
                <c:pt idx="6">
                  <c:v>44409</c:v>
                </c:pt>
                <c:pt idx="7">
                  <c:v>44410</c:v>
                </c:pt>
                <c:pt idx="8">
                  <c:v>44411</c:v>
                </c:pt>
                <c:pt idx="9">
                  <c:v>44412</c:v>
                </c:pt>
                <c:pt idx="10">
                  <c:v>44413</c:v>
                </c:pt>
                <c:pt idx="11">
                  <c:v>44414</c:v>
                </c:pt>
                <c:pt idx="12">
                  <c:v>44415</c:v>
                </c:pt>
                <c:pt idx="13">
                  <c:v>44416</c:v>
                </c:pt>
                <c:pt idx="14">
                  <c:v>44417</c:v>
                </c:pt>
                <c:pt idx="15">
                  <c:v>44418</c:v>
                </c:pt>
                <c:pt idx="16">
                  <c:v>44419</c:v>
                </c:pt>
                <c:pt idx="17">
                  <c:v>44420</c:v>
                </c:pt>
                <c:pt idx="18">
                  <c:v>44421</c:v>
                </c:pt>
                <c:pt idx="19">
                  <c:v>44422</c:v>
                </c:pt>
                <c:pt idx="20">
                  <c:v>44423</c:v>
                </c:pt>
                <c:pt idx="21">
                  <c:v>44424</c:v>
                </c:pt>
                <c:pt idx="22">
                  <c:v>44425</c:v>
                </c:pt>
                <c:pt idx="23">
                  <c:v>44426</c:v>
                </c:pt>
                <c:pt idx="24">
                  <c:v>44427</c:v>
                </c:pt>
                <c:pt idx="25">
                  <c:v>44428</c:v>
                </c:pt>
                <c:pt idx="26">
                  <c:v>44429</c:v>
                </c:pt>
                <c:pt idx="27">
                  <c:v>44430</c:v>
                </c:pt>
                <c:pt idx="28">
                  <c:v>44431</c:v>
                </c:pt>
                <c:pt idx="29">
                  <c:v>44432</c:v>
                </c:pt>
                <c:pt idx="30">
                  <c:v>44433</c:v>
                </c:pt>
                <c:pt idx="31">
                  <c:v>44434</c:v>
                </c:pt>
                <c:pt idx="32">
                  <c:v>44435</c:v>
                </c:pt>
                <c:pt idx="33">
                  <c:v>44436</c:v>
                </c:pt>
                <c:pt idx="34">
                  <c:v>44437</c:v>
                </c:pt>
                <c:pt idx="35">
                  <c:v>44438</c:v>
                </c:pt>
                <c:pt idx="36">
                  <c:v>44439</c:v>
                </c:pt>
                <c:pt idx="37">
                  <c:v>44440</c:v>
                </c:pt>
                <c:pt idx="38">
                  <c:v>44441</c:v>
                </c:pt>
                <c:pt idx="39">
                  <c:v>44442</c:v>
                </c:pt>
                <c:pt idx="40">
                  <c:v>44443</c:v>
                </c:pt>
                <c:pt idx="41">
                  <c:v>44444</c:v>
                </c:pt>
                <c:pt idx="42">
                  <c:v>44445</c:v>
                </c:pt>
                <c:pt idx="43">
                  <c:v>44446</c:v>
                </c:pt>
                <c:pt idx="44">
                  <c:v>44447</c:v>
                </c:pt>
                <c:pt idx="45">
                  <c:v>44448</c:v>
                </c:pt>
                <c:pt idx="46">
                  <c:v>44449</c:v>
                </c:pt>
                <c:pt idx="47">
                  <c:v>44450</c:v>
                </c:pt>
                <c:pt idx="48">
                  <c:v>44451</c:v>
                </c:pt>
                <c:pt idx="49">
                  <c:v>44452</c:v>
                </c:pt>
                <c:pt idx="50">
                  <c:v>44453</c:v>
                </c:pt>
                <c:pt idx="51">
                  <c:v>44454</c:v>
                </c:pt>
                <c:pt idx="52">
                  <c:v>44455</c:v>
                </c:pt>
                <c:pt idx="53">
                  <c:v>44456</c:v>
                </c:pt>
                <c:pt idx="54">
                  <c:v>44457</c:v>
                </c:pt>
                <c:pt idx="55">
                  <c:v>44458</c:v>
                </c:pt>
                <c:pt idx="56">
                  <c:v>44459</c:v>
                </c:pt>
                <c:pt idx="57">
                  <c:v>44460</c:v>
                </c:pt>
                <c:pt idx="58">
                  <c:v>44461</c:v>
                </c:pt>
                <c:pt idx="59">
                  <c:v>44462</c:v>
                </c:pt>
                <c:pt idx="60">
                  <c:v>44463</c:v>
                </c:pt>
                <c:pt idx="61">
                  <c:v>44464</c:v>
                </c:pt>
                <c:pt idx="62">
                  <c:v>44465</c:v>
                </c:pt>
                <c:pt idx="63">
                  <c:v>44466</c:v>
                </c:pt>
                <c:pt idx="64">
                  <c:v>44467</c:v>
                </c:pt>
                <c:pt idx="65">
                  <c:v>44468</c:v>
                </c:pt>
                <c:pt idx="66">
                  <c:v>44469</c:v>
                </c:pt>
                <c:pt idx="67">
                  <c:v>44470</c:v>
                </c:pt>
                <c:pt idx="68">
                  <c:v>44471</c:v>
                </c:pt>
                <c:pt idx="69">
                  <c:v>44472</c:v>
                </c:pt>
                <c:pt idx="70">
                  <c:v>44473</c:v>
                </c:pt>
                <c:pt idx="71">
                  <c:v>44474</c:v>
                </c:pt>
                <c:pt idx="72">
                  <c:v>44475</c:v>
                </c:pt>
                <c:pt idx="73">
                  <c:v>44476</c:v>
                </c:pt>
              </c:numCache>
            </c:numRef>
          </c:cat>
          <c:val>
            <c:numRef>
              <c:f>Daily!$C$208:$C$281</c:f>
              <c:numCache>
                <c:formatCode>General</c:formatCode>
                <c:ptCount val="74"/>
                <c:pt idx="5">
                  <c:v>55</c:v>
                </c:pt>
                <c:pt idx="6">
                  <c:v>67</c:v>
                </c:pt>
                <c:pt idx="7">
                  <c:v>600</c:v>
                </c:pt>
                <c:pt idx="36">
                  <c:v>600</c:v>
                </c:pt>
                <c:pt idx="40">
                  <c:v>48</c:v>
                </c:pt>
                <c:pt idx="41">
                  <c:v>640</c:v>
                </c:pt>
                <c:pt idx="44">
                  <c:v>88</c:v>
                </c:pt>
                <c:pt idx="45">
                  <c:v>24</c:v>
                </c:pt>
                <c:pt idx="47">
                  <c:v>640</c:v>
                </c:pt>
                <c:pt idx="50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65-480E-978F-EF6A52DF9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953216"/>
        <c:axId val="643954464"/>
      </c:lineChart>
      <c:dateAx>
        <c:axId val="6439532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43954464"/>
        <c:crosses val="autoZero"/>
        <c:auto val="1"/>
        <c:lblOffset val="100"/>
        <c:baseTimeUnit val="days"/>
      </c:dateAx>
      <c:valAx>
        <c:axId val="64395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95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Daily!$A$208:$A$281</c:f>
              <c:numCache>
                <c:formatCode>m/d/yyyy</c:formatCode>
                <c:ptCount val="74"/>
                <c:pt idx="0">
                  <c:v>44403</c:v>
                </c:pt>
                <c:pt idx="1">
                  <c:v>44404</c:v>
                </c:pt>
                <c:pt idx="2">
                  <c:v>44405</c:v>
                </c:pt>
                <c:pt idx="3">
                  <c:v>44406</c:v>
                </c:pt>
                <c:pt idx="4">
                  <c:v>44407</c:v>
                </c:pt>
                <c:pt idx="5">
                  <c:v>44408</c:v>
                </c:pt>
                <c:pt idx="6">
                  <c:v>44409</c:v>
                </c:pt>
                <c:pt idx="7">
                  <c:v>44410</c:v>
                </c:pt>
                <c:pt idx="8">
                  <c:v>44411</c:v>
                </c:pt>
                <c:pt idx="9">
                  <c:v>44412</c:v>
                </c:pt>
                <c:pt idx="10">
                  <c:v>44413</c:v>
                </c:pt>
                <c:pt idx="11">
                  <c:v>44414</c:v>
                </c:pt>
                <c:pt idx="12">
                  <c:v>44415</c:v>
                </c:pt>
                <c:pt idx="13">
                  <c:v>44416</c:v>
                </c:pt>
                <c:pt idx="14">
                  <c:v>44417</c:v>
                </c:pt>
                <c:pt idx="15">
                  <c:v>44418</c:v>
                </c:pt>
                <c:pt idx="16">
                  <c:v>44419</c:v>
                </c:pt>
                <c:pt idx="17">
                  <c:v>44420</c:v>
                </c:pt>
                <c:pt idx="18">
                  <c:v>44421</c:v>
                </c:pt>
                <c:pt idx="19">
                  <c:v>44422</c:v>
                </c:pt>
                <c:pt idx="20">
                  <c:v>44423</c:v>
                </c:pt>
                <c:pt idx="21">
                  <c:v>44424</c:v>
                </c:pt>
                <c:pt idx="22">
                  <c:v>44425</c:v>
                </c:pt>
                <c:pt idx="23">
                  <c:v>44426</c:v>
                </c:pt>
                <c:pt idx="24">
                  <c:v>44427</c:v>
                </c:pt>
                <c:pt idx="25">
                  <c:v>44428</c:v>
                </c:pt>
                <c:pt idx="26">
                  <c:v>44429</c:v>
                </c:pt>
                <c:pt idx="27">
                  <c:v>44430</c:v>
                </c:pt>
                <c:pt idx="28">
                  <c:v>44431</c:v>
                </c:pt>
                <c:pt idx="29">
                  <c:v>44432</c:v>
                </c:pt>
                <c:pt idx="30">
                  <c:v>44433</c:v>
                </c:pt>
                <c:pt idx="31">
                  <c:v>44434</c:v>
                </c:pt>
                <c:pt idx="32">
                  <c:v>44435</c:v>
                </c:pt>
                <c:pt idx="33">
                  <c:v>44436</c:v>
                </c:pt>
                <c:pt idx="34">
                  <c:v>44437</c:v>
                </c:pt>
                <c:pt idx="35">
                  <c:v>44438</c:v>
                </c:pt>
                <c:pt idx="36">
                  <c:v>44439</c:v>
                </c:pt>
                <c:pt idx="37">
                  <c:v>44440</c:v>
                </c:pt>
                <c:pt idx="38">
                  <c:v>44441</c:v>
                </c:pt>
                <c:pt idx="39">
                  <c:v>44442</c:v>
                </c:pt>
                <c:pt idx="40">
                  <c:v>44443</c:v>
                </c:pt>
                <c:pt idx="41">
                  <c:v>44444</c:v>
                </c:pt>
                <c:pt idx="42">
                  <c:v>44445</c:v>
                </c:pt>
                <c:pt idx="43">
                  <c:v>44446</c:v>
                </c:pt>
                <c:pt idx="44">
                  <c:v>44447</c:v>
                </c:pt>
                <c:pt idx="45">
                  <c:v>44448</c:v>
                </c:pt>
                <c:pt idx="46">
                  <c:v>44449</c:v>
                </c:pt>
                <c:pt idx="47">
                  <c:v>44450</c:v>
                </c:pt>
                <c:pt idx="48">
                  <c:v>44451</c:v>
                </c:pt>
                <c:pt idx="49">
                  <c:v>44452</c:v>
                </c:pt>
                <c:pt idx="50">
                  <c:v>44453</c:v>
                </c:pt>
                <c:pt idx="51">
                  <c:v>44454</c:v>
                </c:pt>
                <c:pt idx="52">
                  <c:v>44455</c:v>
                </c:pt>
                <c:pt idx="53">
                  <c:v>44456</c:v>
                </c:pt>
                <c:pt idx="54">
                  <c:v>44457</c:v>
                </c:pt>
                <c:pt idx="55">
                  <c:v>44458</c:v>
                </c:pt>
                <c:pt idx="56">
                  <c:v>44459</c:v>
                </c:pt>
                <c:pt idx="57">
                  <c:v>44460</c:v>
                </c:pt>
                <c:pt idx="58">
                  <c:v>44461</c:v>
                </c:pt>
                <c:pt idx="59">
                  <c:v>44462</c:v>
                </c:pt>
                <c:pt idx="60">
                  <c:v>44463</c:v>
                </c:pt>
                <c:pt idx="61">
                  <c:v>44464</c:v>
                </c:pt>
                <c:pt idx="62">
                  <c:v>44465</c:v>
                </c:pt>
                <c:pt idx="63">
                  <c:v>44466</c:v>
                </c:pt>
                <c:pt idx="64">
                  <c:v>44467</c:v>
                </c:pt>
                <c:pt idx="65">
                  <c:v>44468</c:v>
                </c:pt>
                <c:pt idx="66">
                  <c:v>44469</c:v>
                </c:pt>
                <c:pt idx="67">
                  <c:v>44470</c:v>
                </c:pt>
                <c:pt idx="68">
                  <c:v>44471</c:v>
                </c:pt>
                <c:pt idx="69">
                  <c:v>44472</c:v>
                </c:pt>
                <c:pt idx="70">
                  <c:v>44473</c:v>
                </c:pt>
                <c:pt idx="71">
                  <c:v>44474</c:v>
                </c:pt>
                <c:pt idx="72">
                  <c:v>44475</c:v>
                </c:pt>
                <c:pt idx="73">
                  <c:v>44476</c:v>
                </c:pt>
              </c:numCache>
            </c:numRef>
          </c:cat>
          <c:val>
            <c:numRef>
              <c:f>Daily!$B$208:$B$281</c:f>
              <c:numCache>
                <c:formatCode>General</c:formatCode>
                <c:ptCount val="74"/>
                <c:pt idx="0">
                  <c:v>73.5</c:v>
                </c:pt>
                <c:pt idx="1">
                  <c:v>73.5</c:v>
                </c:pt>
                <c:pt idx="2">
                  <c:v>73.5</c:v>
                </c:pt>
                <c:pt idx="3">
                  <c:v>73.5</c:v>
                </c:pt>
                <c:pt idx="4">
                  <c:v>73.5</c:v>
                </c:pt>
                <c:pt idx="5">
                  <c:v>73.5</c:v>
                </c:pt>
                <c:pt idx="6">
                  <c:v>73.5</c:v>
                </c:pt>
                <c:pt idx="15">
                  <c:v>36</c:v>
                </c:pt>
                <c:pt idx="16">
                  <c:v>36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</c:v>
                </c:pt>
                <c:pt idx="22">
                  <c:v>52.5</c:v>
                </c:pt>
                <c:pt idx="23">
                  <c:v>52.5</c:v>
                </c:pt>
                <c:pt idx="24">
                  <c:v>52.5</c:v>
                </c:pt>
                <c:pt idx="25">
                  <c:v>52.5</c:v>
                </c:pt>
                <c:pt idx="26">
                  <c:v>52.5</c:v>
                </c:pt>
                <c:pt idx="27">
                  <c:v>52.5</c:v>
                </c:pt>
                <c:pt idx="28">
                  <c:v>52.5</c:v>
                </c:pt>
                <c:pt idx="29">
                  <c:v>52.5</c:v>
                </c:pt>
                <c:pt idx="30">
                  <c:v>52.5</c:v>
                </c:pt>
                <c:pt idx="31">
                  <c:v>52.5</c:v>
                </c:pt>
                <c:pt idx="32">
                  <c:v>52.5</c:v>
                </c:pt>
                <c:pt idx="33">
                  <c:v>52.5</c:v>
                </c:pt>
                <c:pt idx="34">
                  <c:v>52.5</c:v>
                </c:pt>
                <c:pt idx="35">
                  <c:v>52.5</c:v>
                </c:pt>
                <c:pt idx="38">
                  <c:v>63</c:v>
                </c:pt>
                <c:pt idx="39">
                  <c:v>63</c:v>
                </c:pt>
                <c:pt idx="46">
                  <c:v>108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54</c:v>
                </c:pt>
                <c:pt idx="55">
                  <c:v>54</c:v>
                </c:pt>
                <c:pt idx="56">
                  <c:v>54</c:v>
                </c:pt>
                <c:pt idx="57">
                  <c:v>105</c:v>
                </c:pt>
                <c:pt idx="58">
                  <c:v>105</c:v>
                </c:pt>
                <c:pt idx="59">
                  <c:v>40.5</c:v>
                </c:pt>
                <c:pt idx="60">
                  <c:v>40.5</c:v>
                </c:pt>
                <c:pt idx="61">
                  <c:v>40.5</c:v>
                </c:pt>
                <c:pt idx="62">
                  <c:v>40.5</c:v>
                </c:pt>
                <c:pt idx="63">
                  <c:v>0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53.142857142857139</c:v>
                </c:pt>
                <c:pt idx="68">
                  <c:v>53.142857142857139</c:v>
                </c:pt>
                <c:pt idx="69">
                  <c:v>53.142857142857139</c:v>
                </c:pt>
                <c:pt idx="70">
                  <c:v>53.142857142857139</c:v>
                </c:pt>
                <c:pt idx="71">
                  <c:v>23.142857142857139</c:v>
                </c:pt>
                <c:pt idx="72">
                  <c:v>23.142857142857139</c:v>
                </c:pt>
                <c:pt idx="73">
                  <c:v>23.142857142857139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65-480E-978F-EF6A52DF9B2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Daily!$A$208:$A$281</c:f>
              <c:numCache>
                <c:formatCode>m/d/yyyy</c:formatCode>
                <c:ptCount val="74"/>
                <c:pt idx="0">
                  <c:v>44403</c:v>
                </c:pt>
                <c:pt idx="1">
                  <c:v>44404</c:v>
                </c:pt>
                <c:pt idx="2">
                  <c:v>44405</c:v>
                </c:pt>
                <c:pt idx="3">
                  <c:v>44406</c:v>
                </c:pt>
                <c:pt idx="4">
                  <c:v>44407</c:v>
                </c:pt>
                <c:pt idx="5">
                  <c:v>44408</c:v>
                </c:pt>
                <c:pt idx="6">
                  <c:v>44409</c:v>
                </c:pt>
                <c:pt idx="7">
                  <c:v>44410</c:v>
                </c:pt>
                <c:pt idx="8">
                  <c:v>44411</c:v>
                </c:pt>
                <c:pt idx="9">
                  <c:v>44412</c:v>
                </c:pt>
                <c:pt idx="10">
                  <c:v>44413</c:v>
                </c:pt>
                <c:pt idx="11">
                  <c:v>44414</c:v>
                </c:pt>
                <c:pt idx="12">
                  <c:v>44415</c:v>
                </c:pt>
                <c:pt idx="13">
                  <c:v>44416</c:v>
                </c:pt>
                <c:pt idx="14">
                  <c:v>44417</c:v>
                </c:pt>
                <c:pt idx="15">
                  <c:v>44418</c:v>
                </c:pt>
                <c:pt idx="16">
                  <c:v>44419</c:v>
                </c:pt>
                <c:pt idx="17">
                  <c:v>44420</c:v>
                </c:pt>
                <c:pt idx="18">
                  <c:v>44421</c:v>
                </c:pt>
                <c:pt idx="19">
                  <c:v>44422</c:v>
                </c:pt>
                <c:pt idx="20">
                  <c:v>44423</c:v>
                </c:pt>
                <c:pt idx="21">
                  <c:v>44424</c:v>
                </c:pt>
                <c:pt idx="22">
                  <c:v>44425</c:v>
                </c:pt>
                <c:pt idx="23">
                  <c:v>44426</c:v>
                </c:pt>
                <c:pt idx="24">
                  <c:v>44427</c:v>
                </c:pt>
                <c:pt idx="25">
                  <c:v>44428</c:v>
                </c:pt>
                <c:pt idx="26">
                  <c:v>44429</c:v>
                </c:pt>
                <c:pt idx="27">
                  <c:v>44430</c:v>
                </c:pt>
                <c:pt idx="28">
                  <c:v>44431</c:v>
                </c:pt>
                <c:pt idx="29">
                  <c:v>44432</c:v>
                </c:pt>
                <c:pt idx="30">
                  <c:v>44433</c:v>
                </c:pt>
                <c:pt idx="31">
                  <c:v>44434</c:v>
                </c:pt>
                <c:pt idx="32">
                  <c:v>44435</c:v>
                </c:pt>
                <c:pt idx="33">
                  <c:v>44436</c:v>
                </c:pt>
                <c:pt idx="34">
                  <c:v>44437</c:v>
                </c:pt>
                <c:pt idx="35">
                  <c:v>44438</c:v>
                </c:pt>
                <c:pt idx="36">
                  <c:v>44439</c:v>
                </c:pt>
                <c:pt idx="37">
                  <c:v>44440</c:v>
                </c:pt>
                <c:pt idx="38">
                  <c:v>44441</c:v>
                </c:pt>
                <c:pt idx="39">
                  <c:v>44442</c:v>
                </c:pt>
                <c:pt idx="40">
                  <c:v>44443</c:v>
                </c:pt>
                <c:pt idx="41">
                  <c:v>44444</c:v>
                </c:pt>
                <c:pt idx="42">
                  <c:v>44445</c:v>
                </c:pt>
                <c:pt idx="43">
                  <c:v>44446</c:v>
                </c:pt>
                <c:pt idx="44">
                  <c:v>44447</c:v>
                </c:pt>
                <c:pt idx="45">
                  <c:v>44448</c:v>
                </c:pt>
                <c:pt idx="46">
                  <c:v>44449</c:v>
                </c:pt>
                <c:pt idx="47">
                  <c:v>44450</c:v>
                </c:pt>
                <c:pt idx="48">
                  <c:v>44451</c:v>
                </c:pt>
                <c:pt idx="49">
                  <c:v>44452</c:v>
                </c:pt>
                <c:pt idx="50">
                  <c:v>44453</c:v>
                </c:pt>
                <c:pt idx="51">
                  <c:v>44454</c:v>
                </c:pt>
                <c:pt idx="52">
                  <c:v>44455</c:v>
                </c:pt>
                <c:pt idx="53">
                  <c:v>44456</c:v>
                </c:pt>
                <c:pt idx="54">
                  <c:v>44457</c:v>
                </c:pt>
                <c:pt idx="55">
                  <c:v>44458</c:v>
                </c:pt>
                <c:pt idx="56">
                  <c:v>44459</c:v>
                </c:pt>
                <c:pt idx="57">
                  <c:v>44460</c:v>
                </c:pt>
                <c:pt idx="58">
                  <c:v>44461</c:v>
                </c:pt>
                <c:pt idx="59">
                  <c:v>44462</c:v>
                </c:pt>
                <c:pt idx="60">
                  <c:v>44463</c:v>
                </c:pt>
                <c:pt idx="61">
                  <c:v>44464</c:v>
                </c:pt>
                <c:pt idx="62">
                  <c:v>44465</c:v>
                </c:pt>
                <c:pt idx="63">
                  <c:v>44466</c:v>
                </c:pt>
                <c:pt idx="64">
                  <c:v>44467</c:v>
                </c:pt>
                <c:pt idx="65">
                  <c:v>44468</c:v>
                </c:pt>
                <c:pt idx="66">
                  <c:v>44469</c:v>
                </c:pt>
                <c:pt idx="67">
                  <c:v>44470</c:v>
                </c:pt>
                <c:pt idx="68">
                  <c:v>44471</c:v>
                </c:pt>
                <c:pt idx="69">
                  <c:v>44472</c:v>
                </c:pt>
                <c:pt idx="70">
                  <c:v>44473</c:v>
                </c:pt>
                <c:pt idx="71">
                  <c:v>44474</c:v>
                </c:pt>
                <c:pt idx="72">
                  <c:v>44475</c:v>
                </c:pt>
                <c:pt idx="73">
                  <c:v>44476</c:v>
                </c:pt>
              </c:numCache>
            </c:numRef>
          </c:cat>
          <c:val>
            <c:numRef>
              <c:f>Daily!$C$208:$C$281</c:f>
              <c:numCache>
                <c:formatCode>General</c:formatCode>
                <c:ptCount val="74"/>
                <c:pt idx="5">
                  <c:v>55</c:v>
                </c:pt>
                <c:pt idx="6">
                  <c:v>67</c:v>
                </c:pt>
                <c:pt idx="7">
                  <c:v>600</c:v>
                </c:pt>
                <c:pt idx="36">
                  <c:v>600</c:v>
                </c:pt>
                <c:pt idx="40">
                  <c:v>48</c:v>
                </c:pt>
                <c:pt idx="41">
                  <c:v>640</c:v>
                </c:pt>
                <c:pt idx="44">
                  <c:v>88</c:v>
                </c:pt>
                <c:pt idx="45">
                  <c:v>24</c:v>
                </c:pt>
                <c:pt idx="47">
                  <c:v>640</c:v>
                </c:pt>
                <c:pt idx="50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65-480E-978F-EF6A52DF9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953216"/>
        <c:axId val="643954464"/>
      </c:lineChart>
      <c:dateAx>
        <c:axId val="6439532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43954464"/>
        <c:crosses val="autoZero"/>
        <c:auto val="1"/>
        <c:lblOffset val="100"/>
        <c:baseTimeUnit val="days"/>
      </c:dateAx>
      <c:valAx>
        <c:axId val="64395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95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'Summary Utilization'!$F$1</c:f>
              <c:strCache>
                <c:ptCount val="1"/>
                <c:pt idx="0">
                  <c:v>ED per 30d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'Summary Utilization'!$A$2:$A$17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'Summary Utilization'!$F$2:$F$17</c:f>
              <c:numCache>
                <c:formatCode>General</c:formatCode>
                <c:ptCount val="16"/>
                <c:pt idx="0">
                  <c:v>0.967741935483871</c:v>
                </c:pt>
                <c:pt idx="1">
                  <c:v>1.0714285714285714</c:v>
                </c:pt>
                <c:pt idx="2">
                  <c:v>1.935483870967742</c:v>
                </c:pt>
                <c:pt idx="3">
                  <c:v>11</c:v>
                </c:pt>
                <c:pt idx="4">
                  <c:v>0</c:v>
                </c:pt>
                <c:pt idx="5">
                  <c:v>3</c:v>
                </c:pt>
                <c:pt idx="6">
                  <c:v>2.903225806451613</c:v>
                </c:pt>
                <c:pt idx="7">
                  <c:v>2.903225806451613</c:v>
                </c:pt>
                <c:pt idx="8">
                  <c:v>2</c:v>
                </c:pt>
                <c:pt idx="9">
                  <c:v>1.935483870967742</c:v>
                </c:pt>
                <c:pt idx="10">
                  <c:v>3</c:v>
                </c:pt>
                <c:pt idx="11">
                  <c:v>5.806451612903226</c:v>
                </c:pt>
                <c:pt idx="12">
                  <c:v>10.64516129032258</c:v>
                </c:pt>
                <c:pt idx="13">
                  <c:v>1.0714285714285714</c:v>
                </c:pt>
                <c:pt idx="14">
                  <c:v>0.967741935483871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0-4378-8D7A-CF40211FEB26}"/>
            </c:ext>
          </c:extLst>
        </c:ser>
        <c:ser>
          <c:idx val="2"/>
          <c:order val="1"/>
          <c:tx>
            <c:strRef>
              <c:f>'Summary Utilization'!$G$1</c:f>
              <c:strCache>
                <c:ptCount val="1"/>
                <c:pt idx="0">
                  <c:v>Hospital per 30d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'Summary Utilization'!$A$2:$A$17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'Summary Utilization'!$G$2:$G$17</c:f>
              <c:numCache>
                <c:formatCode>General</c:formatCode>
                <c:ptCount val="16"/>
                <c:pt idx="0">
                  <c:v>10.64516129032258</c:v>
                </c:pt>
                <c:pt idx="1">
                  <c:v>16.071428571428569</c:v>
                </c:pt>
                <c:pt idx="2">
                  <c:v>5.806451612903226</c:v>
                </c:pt>
                <c:pt idx="3">
                  <c:v>11</c:v>
                </c:pt>
                <c:pt idx="4">
                  <c:v>0</c:v>
                </c:pt>
                <c:pt idx="5">
                  <c:v>9</c:v>
                </c:pt>
                <c:pt idx="6">
                  <c:v>6.774193548387097</c:v>
                </c:pt>
                <c:pt idx="7">
                  <c:v>9.67741935483871</c:v>
                </c:pt>
                <c:pt idx="8">
                  <c:v>12</c:v>
                </c:pt>
                <c:pt idx="9">
                  <c:v>2.903225806451613</c:v>
                </c:pt>
                <c:pt idx="10">
                  <c:v>0</c:v>
                </c:pt>
                <c:pt idx="11">
                  <c:v>1.935483870967742</c:v>
                </c:pt>
                <c:pt idx="12">
                  <c:v>2.903225806451613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D0-4378-8D7A-CF40211FE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0089791"/>
        <c:axId val="1560089375"/>
      </c:barChart>
      <c:catAx>
        <c:axId val="15600897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0089375"/>
        <c:crosses val="autoZero"/>
        <c:auto val="1"/>
        <c:lblAlgn val="ctr"/>
        <c:lblOffset val="100"/>
        <c:noMultiLvlLbl val="0"/>
      </c:catAx>
      <c:valAx>
        <c:axId val="1560089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008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03149606299209E-2"/>
          <c:y val="5.0378571482717058E-2"/>
          <c:w val="0.90286351706036749"/>
          <c:h val="0.83861387776141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Utilization'!$I$1</c:f>
              <c:strCache>
                <c:ptCount val="1"/>
                <c:pt idx="0">
                  <c:v>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'Summary Utilization'!$A$2:$A$17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'Summary Utilization'!$I$2:$I$17</c:f>
              <c:numCache>
                <c:formatCode>General</c:formatCode>
                <c:ptCount val="16"/>
                <c:pt idx="0">
                  <c:v>9.0909090909090912E-2</c:v>
                </c:pt>
                <c:pt idx="1">
                  <c:v>6.666666666666668E-2</c:v>
                </c:pt>
                <c:pt idx="2">
                  <c:v>0.33333333333333331</c:v>
                </c:pt>
                <c:pt idx="3">
                  <c:v>1</c:v>
                </c:pt>
                <c:pt idx="5">
                  <c:v>0.33333333333333331</c:v>
                </c:pt>
                <c:pt idx="6">
                  <c:v>0.42857142857142855</c:v>
                </c:pt>
                <c:pt idx="7">
                  <c:v>0.3</c:v>
                </c:pt>
                <c:pt idx="8">
                  <c:v>0.16666666666666666</c:v>
                </c:pt>
                <c:pt idx="9">
                  <c:v>0.66666666666666663</c:v>
                </c:pt>
                <c:pt idx="11">
                  <c:v>3</c:v>
                </c:pt>
                <c:pt idx="12">
                  <c:v>3.6666666666666665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3-450C-8B4B-719DA461F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4093663"/>
        <c:axId val="754094911"/>
      </c:barChart>
      <c:catAx>
        <c:axId val="75409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094911"/>
        <c:crosses val="autoZero"/>
        <c:auto val="1"/>
        <c:lblAlgn val="ctr"/>
        <c:lblOffset val="100"/>
        <c:noMultiLvlLbl val="0"/>
      </c:catAx>
      <c:valAx>
        <c:axId val="754094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09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'Summary Utilization'!$F$1</c:f>
              <c:strCache>
                <c:ptCount val="1"/>
                <c:pt idx="0">
                  <c:v>ED per 30d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'Summary Utilization'!$A$2:$A$17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'Summary Utilization'!$F$2:$F$17</c:f>
              <c:numCache>
                <c:formatCode>General</c:formatCode>
                <c:ptCount val="16"/>
                <c:pt idx="0">
                  <c:v>0.967741935483871</c:v>
                </c:pt>
                <c:pt idx="1">
                  <c:v>1.0714285714285714</c:v>
                </c:pt>
                <c:pt idx="2">
                  <c:v>1.935483870967742</c:v>
                </c:pt>
                <c:pt idx="3">
                  <c:v>11</c:v>
                </c:pt>
                <c:pt idx="4">
                  <c:v>0</c:v>
                </c:pt>
                <c:pt idx="5">
                  <c:v>3</c:v>
                </c:pt>
                <c:pt idx="6">
                  <c:v>2.903225806451613</c:v>
                </c:pt>
                <c:pt idx="7">
                  <c:v>2.903225806451613</c:v>
                </c:pt>
                <c:pt idx="8">
                  <c:v>2</c:v>
                </c:pt>
                <c:pt idx="9">
                  <c:v>1.935483870967742</c:v>
                </c:pt>
                <c:pt idx="10">
                  <c:v>3</c:v>
                </c:pt>
                <c:pt idx="11">
                  <c:v>5.806451612903226</c:v>
                </c:pt>
                <c:pt idx="12">
                  <c:v>10.64516129032258</c:v>
                </c:pt>
                <c:pt idx="13">
                  <c:v>1.0714285714285714</c:v>
                </c:pt>
                <c:pt idx="14">
                  <c:v>0.967741935483871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0-4378-8D7A-CF40211FEB26}"/>
            </c:ext>
          </c:extLst>
        </c:ser>
        <c:ser>
          <c:idx val="2"/>
          <c:order val="1"/>
          <c:tx>
            <c:strRef>
              <c:f>'Summary Utilization'!$G$1</c:f>
              <c:strCache>
                <c:ptCount val="1"/>
                <c:pt idx="0">
                  <c:v>Hospital per 30d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'Summary Utilization'!$A$2:$A$17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'Summary Utilization'!$G$2:$G$17</c:f>
              <c:numCache>
                <c:formatCode>General</c:formatCode>
                <c:ptCount val="16"/>
                <c:pt idx="0">
                  <c:v>10.64516129032258</c:v>
                </c:pt>
                <c:pt idx="1">
                  <c:v>16.071428571428569</c:v>
                </c:pt>
                <c:pt idx="2">
                  <c:v>5.806451612903226</c:v>
                </c:pt>
                <c:pt idx="3">
                  <c:v>11</c:v>
                </c:pt>
                <c:pt idx="4">
                  <c:v>0</c:v>
                </c:pt>
                <c:pt idx="5">
                  <c:v>9</c:v>
                </c:pt>
                <c:pt idx="6">
                  <c:v>6.774193548387097</c:v>
                </c:pt>
                <c:pt idx="7">
                  <c:v>9.67741935483871</c:v>
                </c:pt>
                <c:pt idx="8">
                  <c:v>12</c:v>
                </c:pt>
                <c:pt idx="9">
                  <c:v>2.903225806451613</c:v>
                </c:pt>
                <c:pt idx="10">
                  <c:v>0</c:v>
                </c:pt>
                <c:pt idx="11">
                  <c:v>1.935483870967742</c:v>
                </c:pt>
                <c:pt idx="12">
                  <c:v>2.903225806451613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D0-4378-8D7A-CF40211FE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0089791"/>
        <c:axId val="1560089375"/>
      </c:barChart>
      <c:catAx>
        <c:axId val="15600897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0089375"/>
        <c:crosses val="autoZero"/>
        <c:auto val="1"/>
        <c:lblAlgn val="ctr"/>
        <c:lblOffset val="100"/>
        <c:noMultiLvlLbl val="0"/>
      </c:catAx>
      <c:valAx>
        <c:axId val="1560089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008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0.65157</cdr:x>
      <cdr:y>0.81008</cdr:y>
    </cdr:from>
    <cdr:to>
      <cdr:x>0.7515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37A3174-2736-4A48-8273-DB31FC2C6D30}"/>
            </a:ext>
          </a:extLst>
        </cdr:cNvPr>
        <cdr:cNvSpPr txBox="1"/>
      </cdr:nvSpPr>
      <cdr:spPr>
        <a:xfrm xmlns:a="http://schemas.openxmlformats.org/drawingml/2006/main">
          <a:off x="5962125" y="47523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08A7-BC58-488D-8B7D-A4E8CAB0084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C3423-A59B-4283-9CD9-275DD7EA4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4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53CF4-9DBF-BF4C-8109-91EC37072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0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E4359-6CB0-4A24-A9A0-5F9AD6B896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8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6D71E01-99BE-47F1-90E9-BAD432F47B1A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87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67869CE2-71A5-47AA-AEA6-F46356CD885E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62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90453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68922"/>
            <a:ext cx="10972800" cy="4947903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31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66469"/>
            <a:ext cx="10363200" cy="8919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267" b="0" i="0">
                <a:solidFill>
                  <a:srgbClr val="CD113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671" y="5429210"/>
            <a:ext cx="8534400" cy="10737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56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4EDE-8AAF-412A-8D5E-9B011795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A7CA2-C046-4298-B414-EC547D423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31271-DA40-4089-8AC9-EB750A14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A6D1-D5AE-47B7-BA53-D4EFBA46C712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0D995-9247-4081-8E47-91EED1B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CD388-CFA3-4345-9018-B35D8BB9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C0D8-5275-4A66-86B3-6F8EF6E1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3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A077D-40D2-7645-91D9-F5061C772B13}" type="datetime1">
              <a:rPr lang="en-US"/>
              <a:pPr/>
              <a:t>5/8/2023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A7F1F-F248-F943-913A-EBF08A13E9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7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61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4267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CD113B"/>
          </a:solidFill>
          <a:latin typeface="Arial" panose="020B0604020202020204" pitchFamily="34" charset="0"/>
          <a:ea typeface="Geneva" pitchFamily="37" charset="-128"/>
          <a:cs typeface="Arial" panose="020B0604020202020204" pitchFamily="34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CD113B"/>
          </a:solidFill>
          <a:latin typeface="Arial" panose="020B0604020202020204" pitchFamily="34" charset="0"/>
          <a:ea typeface="Geneva" pitchFamily="37" charset="-128"/>
          <a:cs typeface="Arial" panose="020B0604020202020204" pitchFamily="34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CD113B"/>
          </a:solidFill>
          <a:latin typeface="Arial" panose="020B0604020202020204" pitchFamily="34" charset="0"/>
          <a:ea typeface="Geneva" pitchFamily="37" charset="-128"/>
          <a:cs typeface="Arial" panose="020B0604020202020204" pitchFamily="34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CD113B"/>
          </a:solidFill>
          <a:latin typeface="Arial" panose="020B0604020202020204" pitchFamily="34" charset="0"/>
          <a:ea typeface="Geneva" pitchFamily="37" charset="-128"/>
          <a:cs typeface="Arial" panose="020B0604020202020204" pitchFamily="34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37" charset="-128"/>
          <a:cs typeface="Geneva" pitchFamily="37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Geneva" pitchFamily="37" charset="-128"/>
          <a:cs typeface="Geneva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Geneva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33" kern="1200">
          <a:solidFill>
            <a:schemeClr val="tx1"/>
          </a:solidFill>
          <a:latin typeface="+mn-lt"/>
          <a:ea typeface="Geneva" pitchFamily="37" charset="-128"/>
          <a:cs typeface="Geneva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33" kern="1200">
          <a:solidFill>
            <a:schemeClr val="tx1"/>
          </a:solidFill>
          <a:latin typeface="+mn-lt"/>
          <a:ea typeface="Geneva" pitchFamily="37" charset="-128"/>
          <a:cs typeface="Geneva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2E948-AE8C-4C75-BDA5-16F172C21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453" y="3188014"/>
            <a:ext cx="7730836" cy="89193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Can’t Get the Right Results With the Wrong System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38671" y="5059649"/>
            <a:ext cx="8534400" cy="1360439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C. Patrick Carroll, MD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Director of Psychiatric Services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Sickle Cell Center for Adults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Johns Hopkins Hospital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968AE-2554-4CA6-9413-25A884CB87C3}"/>
              </a:ext>
            </a:extLst>
          </p:cNvPr>
          <p:cNvSpPr txBox="1"/>
          <p:nvPr/>
        </p:nvSpPr>
        <p:spPr>
          <a:xfrm>
            <a:off x="1237483" y="4449394"/>
            <a:ext cx="1005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Thoughts on “The High Utilizing Patient” and “Addiction”</a:t>
            </a:r>
          </a:p>
        </p:txBody>
      </p:sp>
    </p:spTree>
    <p:extLst>
      <p:ext uri="{BB962C8B-B14F-4D97-AF65-F5344CB8AC3E}">
        <p14:creationId xmlns:p14="http://schemas.microsoft.com/office/powerpoint/2010/main" val="37109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7"/>
    </mc:Choice>
    <mc:Fallback xmlns="">
      <p:transition spd="slow" advTm="320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8AFA-916B-405A-AA8D-84677B7E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" y="387583"/>
            <a:ext cx="10972800" cy="713539"/>
          </a:xfrm>
        </p:spPr>
        <p:txBody>
          <a:bodyPr/>
          <a:lstStyle/>
          <a:p>
            <a:r>
              <a:rPr lang="en-US" sz="3600" dirty="0"/>
              <a:t>A Behavioral Analysis/Hypothesis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F14B-0EEC-4EC3-905D-A04B31DF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" y="1300342"/>
            <a:ext cx="10972800" cy="494790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Antecedents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Reduction or “impending reduction” of opioid dose below ~50-60 OME</a:t>
            </a:r>
          </a:p>
          <a:p>
            <a:pPr lvl="1"/>
            <a:r>
              <a:rPr lang="en-US" sz="3300" b="1" u="sng" dirty="0"/>
              <a:t>ALSO: Crises</a:t>
            </a:r>
          </a:p>
          <a:p>
            <a:r>
              <a:rPr lang="en-US" b="1" dirty="0"/>
              <a:t>Behaviors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Presenting to EDs and providing a history that minimizes chances of discharge and maximizes chance of admission</a:t>
            </a:r>
          </a:p>
          <a:p>
            <a:r>
              <a:rPr lang="en-US" b="1" dirty="0"/>
              <a:t>Reinforcers</a:t>
            </a:r>
            <a:r>
              <a:rPr lang="en-US" dirty="0"/>
              <a:t> (Possible):</a:t>
            </a:r>
          </a:p>
          <a:p>
            <a:pPr lvl="1"/>
            <a:r>
              <a:rPr lang="en-US" dirty="0"/>
              <a:t>Opioids (- Relief of pain, - Reducing withdrawal, + Reward)</a:t>
            </a:r>
          </a:p>
          <a:p>
            <a:pPr lvl="1"/>
            <a:r>
              <a:rPr lang="en-US" dirty="0"/>
              <a:t>Relief of fear, support,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 thought: “</a:t>
            </a:r>
            <a:r>
              <a:rPr lang="en-US" u="sng" dirty="0"/>
              <a:t>Slot machine” dynamic might explain the intensity of his ED utilization</a:t>
            </a:r>
          </a:p>
          <a:p>
            <a:r>
              <a:rPr lang="en-US" b="1" dirty="0"/>
              <a:t>Desired alternate behavior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Regular outpatient visits with a single provider who manages the SCD and chronic pain</a:t>
            </a:r>
          </a:p>
        </p:txBody>
      </p:sp>
    </p:spTree>
    <p:extLst>
      <p:ext uri="{BB962C8B-B14F-4D97-AF65-F5344CB8AC3E}">
        <p14:creationId xmlns:p14="http://schemas.microsoft.com/office/powerpoint/2010/main" val="20996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36"/>
    </mc:Choice>
    <mc:Fallback xmlns="">
      <p:transition spd="slow" advTm="581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93D7B42C-5AC9-4372-B2D7-F60B817ADF76}"/>
              </a:ext>
            </a:extLst>
          </p:cNvPr>
          <p:cNvGraphicFramePr>
            <a:graphicFrameLocks/>
          </p:cNvGraphicFramePr>
          <p:nvPr/>
        </p:nvGraphicFramePr>
        <p:xfrm>
          <a:off x="1171409" y="1204996"/>
          <a:ext cx="9919757" cy="413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F45214-EC6D-4F97-8CB5-05AE93B6D032}"/>
              </a:ext>
            </a:extLst>
          </p:cNvPr>
          <p:cNvSpPr txBox="1"/>
          <p:nvPr/>
        </p:nvSpPr>
        <p:spPr>
          <a:xfrm>
            <a:off x="2801875" y="5528543"/>
            <a:ext cx="195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DC script, 5d worth, lasts 7 days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46D9BF0-ECB2-4185-9CDD-0A00646804E4}"/>
              </a:ext>
            </a:extLst>
          </p:cNvPr>
          <p:cNvSpPr/>
          <p:nvPr/>
        </p:nvSpPr>
        <p:spPr>
          <a:xfrm rot="16200000">
            <a:off x="4014748" y="4979336"/>
            <a:ext cx="247321" cy="895195"/>
          </a:xfrm>
          <a:prstGeom prst="leftBrace">
            <a:avLst>
              <a:gd name="adj1" fmla="val 1944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63DF64D-6003-46D9-A66C-F69DCA95964A}"/>
              </a:ext>
            </a:extLst>
          </p:cNvPr>
          <p:cNvSpPr/>
          <p:nvPr/>
        </p:nvSpPr>
        <p:spPr>
          <a:xfrm rot="16200000">
            <a:off x="5262583" y="4626695"/>
            <a:ext cx="247322" cy="1600477"/>
          </a:xfrm>
          <a:prstGeom prst="leftBrace">
            <a:avLst>
              <a:gd name="adj1" fmla="val 3008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73C8FF-D8D1-4D10-9943-C04FF234CEA6}"/>
              </a:ext>
            </a:extLst>
          </p:cNvPr>
          <p:cNvSpPr txBox="1"/>
          <p:nvPr/>
        </p:nvSpPr>
        <p:spPr>
          <a:xfrm>
            <a:off x="4884675" y="5554345"/>
            <a:ext cx="117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 script, </a:t>
            </a:r>
          </a:p>
          <a:p>
            <a:pPr algn="ctr"/>
            <a:r>
              <a:rPr lang="en-US" b="1" dirty="0"/>
              <a:t>14d worth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43D45A-7132-4E76-8082-37D6C441D712}"/>
              </a:ext>
            </a:extLst>
          </p:cNvPr>
          <p:cNvCxnSpPr>
            <a:cxnSpLocks/>
          </p:cNvCxnSpPr>
          <p:nvPr/>
        </p:nvCxnSpPr>
        <p:spPr>
          <a:xfrm>
            <a:off x="2770160" y="1910777"/>
            <a:ext cx="53369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9C5EBC-1603-4533-86C3-C7079ADE5846}"/>
              </a:ext>
            </a:extLst>
          </p:cNvPr>
          <p:cNvCxnSpPr>
            <a:cxnSpLocks/>
          </p:cNvCxnSpPr>
          <p:nvPr/>
        </p:nvCxnSpPr>
        <p:spPr>
          <a:xfrm>
            <a:off x="3378586" y="1948954"/>
            <a:ext cx="268357" cy="307119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54EFD5-7B6F-4350-9B71-4D3EC1D8B5C9}"/>
              </a:ext>
            </a:extLst>
          </p:cNvPr>
          <p:cNvCxnSpPr>
            <a:cxnSpLocks/>
          </p:cNvCxnSpPr>
          <p:nvPr/>
        </p:nvCxnSpPr>
        <p:spPr>
          <a:xfrm flipH="1">
            <a:off x="6201543" y="1968705"/>
            <a:ext cx="79177" cy="298670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9A5FA0-27B9-4CAE-AB0F-89EA1CE67A4F}"/>
              </a:ext>
            </a:extLst>
          </p:cNvPr>
          <p:cNvCxnSpPr>
            <a:cxnSpLocks/>
          </p:cNvCxnSpPr>
          <p:nvPr/>
        </p:nvCxnSpPr>
        <p:spPr>
          <a:xfrm>
            <a:off x="6353943" y="1968705"/>
            <a:ext cx="68368" cy="292794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98B17C-DDA4-431E-AE64-F6E4FA6D41AC}"/>
              </a:ext>
            </a:extLst>
          </p:cNvPr>
          <p:cNvCxnSpPr>
            <a:cxnSpLocks/>
          </p:cNvCxnSpPr>
          <p:nvPr/>
        </p:nvCxnSpPr>
        <p:spPr>
          <a:xfrm>
            <a:off x="6975353" y="1722156"/>
            <a:ext cx="165770" cy="302214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DA0F03B-FD86-4437-9B83-CFADCC518187}"/>
              </a:ext>
            </a:extLst>
          </p:cNvPr>
          <p:cNvCxnSpPr>
            <a:cxnSpLocks/>
          </p:cNvCxnSpPr>
          <p:nvPr/>
        </p:nvCxnSpPr>
        <p:spPr>
          <a:xfrm flipH="1">
            <a:off x="7643049" y="1722156"/>
            <a:ext cx="2" cy="288731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6B0E54-8646-418A-9B15-57D79EA571B8}"/>
              </a:ext>
            </a:extLst>
          </p:cNvPr>
          <p:cNvCxnSpPr>
            <a:cxnSpLocks/>
          </p:cNvCxnSpPr>
          <p:nvPr/>
        </p:nvCxnSpPr>
        <p:spPr>
          <a:xfrm>
            <a:off x="7757651" y="1792383"/>
            <a:ext cx="297110" cy="27829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Left Brace 61">
            <a:extLst>
              <a:ext uri="{FF2B5EF4-FFF2-40B4-BE49-F238E27FC236}">
                <a16:creationId xmlns:a16="http://schemas.microsoft.com/office/drawing/2014/main" id="{DC046D6F-A76B-426F-8FDD-E9E6E0DEB9F6}"/>
              </a:ext>
            </a:extLst>
          </p:cNvPr>
          <p:cNvSpPr/>
          <p:nvPr/>
        </p:nvSpPr>
        <p:spPr>
          <a:xfrm rot="5400000">
            <a:off x="2793409" y="712479"/>
            <a:ext cx="326954" cy="937143"/>
          </a:xfrm>
          <a:prstGeom prst="leftBrace">
            <a:avLst>
              <a:gd name="adj1" fmla="val 8333"/>
              <a:gd name="adj2" fmla="val 465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00B1C1-8CA2-4623-B3D0-4E1872D1CA7E}"/>
              </a:ext>
            </a:extLst>
          </p:cNvPr>
          <p:cNvSpPr txBox="1"/>
          <p:nvPr/>
        </p:nvSpPr>
        <p:spPr>
          <a:xfrm>
            <a:off x="2121754" y="423861"/>
            <a:ext cx="1670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 ED visits</a:t>
            </a:r>
          </a:p>
          <a:p>
            <a:pPr algn="ctr"/>
            <a:r>
              <a:rPr lang="en-US" b="1" dirty="0"/>
              <a:t>9 day inpatient </a:t>
            </a:r>
          </a:p>
        </p:txBody>
      </p:sp>
    </p:spTree>
    <p:extLst>
      <p:ext uri="{BB962C8B-B14F-4D97-AF65-F5344CB8AC3E}">
        <p14:creationId xmlns:p14="http://schemas.microsoft.com/office/powerpoint/2010/main" val="13417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"/>
    </mc:Choice>
    <mc:Fallback xmlns="">
      <p:transition spd="slow" advTm="3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93D7B42C-5AC9-4372-B2D7-F60B817AD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449614"/>
              </p:ext>
            </p:extLst>
          </p:nvPr>
        </p:nvGraphicFramePr>
        <p:xfrm>
          <a:off x="1171409" y="1204996"/>
          <a:ext cx="9919757" cy="413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F45214-EC6D-4F97-8CB5-05AE93B6D032}"/>
              </a:ext>
            </a:extLst>
          </p:cNvPr>
          <p:cNvSpPr txBox="1"/>
          <p:nvPr/>
        </p:nvSpPr>
        <p:spPr>
          <a:xfrm>
            <a:off x="2801875" y="5528543"/>
            <a:ext cx="195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DC script, 5d worth, lasts 7 days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46D9BF0-ECB2-4185-9CDD-0A00646804E4}"/>
              </a:ext>
            </a:extLst>
          </p:cNvPr>
          <p:cNvSpPr/>
          <p:nvPr/>
        </p:nvSpPr>
        <p:spPr>
          <a:xfrm rot="16200000">
            <a:off x="4014748" y="4979336"/>
            <a:ext cx="247321" cy="895195"/>
          </a:xfrm>
          <a:prstGeom prst="leftBrace">
            <a:avLst>
              <a:gd name="adj1" fmla="val 1944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63DF64D-6003-46D9-A66C-F69DCA95964A}"/>
              </a:ext>
            </a:extLst>
          </p:cNvPr>
          <p:cNvSpPr/>
          <p:nvPr/>
        </p:nvSpPr>
        <p:spPr>
          <a:xfrm rot="16200000">
            <a:off x="5262583" y="4626695"/>
            <a:ext cx="247322" cy="1600477"/>
          </a:xfrm>
          <a:prstGeom prst="leftBrace">
            <a:avLst>
              <a:gd name="adj1" fmla="val 2790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73C8FF-D8D1-4D10-9943-C04FF234CEA6}"/>
              </a:ext>
            </a:extLst>
          </p:cNvPr>
          <p:cNvSpPr txBox="1"/>
          <p:nvPr/>
        </p:nvSpPr>
        <p:spPr>
          <a:xfrm>
            <a:off x="4884675" y="5554345"/>
            <a:ext cx="117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 script, </a:t>
            </a:r>
          </a:p>
          <a:p>
            <a:pPr algn="ctr"/>
            <a:r>
              <a:rPr lang="en-US" b="1" dirty="0"/>
              <a:t>14d worth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30FA12AE-A9DA-474E-950E-33EDAE4AC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77" y="-129865"/>
            <a:ext cx="1241149" cy="12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BE08DA8A-B3D8-43D4-B7EE-F8173A1B7BD2}"/>
              </a:ext>
            </a:extLst>
          </p:cNvPr>
          <p:cNvSpPr/>
          <p:nvPr/>
        </p:nvSpPr>
        <p:spPr>
          <a:xfrm rot="5400000">
            <a:off x="7221774" y="672693"/>
            <a:ext cx="286588" cy="1057099"/>
          </a:xfrm>
          <a:prstGeom prst="leftBrace">
            <a:avLst>
              <a:gd name="adj1" fmla="val 2469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43D45A-7132-4E76-8082-37D6C441D712}"/>
              </a:ext>
            </a:extLst>
          </p:cNvPr>
          <p:cNvCxnSpPr>
            <a:cxnSpLocks/>
          </p:cNvCxnSpPr>
          <p:nvPr/>
        </p:nvCxnSpPr>
        <p:spPr>
          <a:xfrm>
            <a:off x="2770160" y="1910777"/>
            <a:ext cx="53369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9C5EBC-1603-4533-86C3-C7079ADE5846}"/>
              </a:ext>
            </a:extLst>
          </p:cNvPr>
          <p:cNvCxnSpPr>
            <a:cxnSpLocks/>
          </p:cNvCxnSpPr>
          <p:nvPr/>
        </p:nvCxnSpPr>
        <p:spPr>
          <a:xfrm>
            <a:off x="3378586" y="1948954"/>
            <a:ext cx="268357" cy="307119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54EFD5-7B6F-4350-9B71-4D3EC1D8B5C9}"/>
              </a:ext>
            </a:extLst>
          </p:cNvPr>
          <p:cNvCxnSpPr>
            <a:cxnSpLocks/>
          </p:cNvCxnSpPr>
          <p:nvPr/>
        </p:nvCxnSpPr>
        <p:spPr>
          <a:xfrm flipH="1">
            <a:off x="6201543" y="1968705"/>
            <a:ext cx="79177" cy="298670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9A5FA0-27B9-4CAE-AB0F-89EA1CE67A4F}"/>
              </a:ext>
            </a:extLst>
          </p:cNvPr>
          <p:cNvCxnSpPr>
            <a:cxnSpLocks/>
          </p:cNvCxnSpPr>
          <p:nvPr/>
        </p:nvCxnSpPr>
        <p:spPr>
          <a:xfrm>
            <a:off x="6353943" y="1968705"/>
            <a:ext cx="68368" cy="292794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98B17C-DDA4-431E-AE64-F6E4FA6D41AC}"/>
              </a:ext>
            </a:extLst>
          </p:cNvPr>
          <p:cNvCxnSpPr>
            <a:cxnSpLocks/>
          </p:cNvCxnSpPr>
          <p:nvPr/>
        </p:nvCxnSpPr>
        <p:spPr>
          <a:xfrm>
            <a:off x="6975353" y="1722156"/>
            <a:ext cx="165770" cy="302214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DA0F03B-FD86-4437-9B83-CFADCC518187}"/>
              </a:ext>
            </a:extLst>
          </p:cNvPr>
          <p:cNvCxnSpPr>
            <a:cxnSpLocks/>
          </p:cNvCxnSpPr>
          <p:nvPr/>
        </p:nvCxnSpPr>
        <p:spPr>
          <a:xfrm flipH="1">
            <a:off x="7643049" y="1722156"/>
            <a:ext cx="2" cy="288731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6B0E54-8646-418A-9B15-57D79EA571B8}"/>
              </a:ext>
            </a:extLst>
          </p:cNvPr>
          <p:cNvCxnSpPr>
            <a:cxnSpLocks/>
          </p:cNvCxnSpPr>
          <p:nvPr/>
        </p:nvCxnSpPr>
        <p:spPr>
          <a:xfrm>
            <a:off x="7757651" y="1792383"/>
            <a:ext cx="297110" cy="27829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Left Brace 61">
            <a:extLst>
              <a:ext uri="{FF2B5EF4-FFF2-40B4-BE49-F238E27FC236}">
                <a16:creationId xmlns:a16="http://schemas.microsoft.com/office/drawing/2014/main" id="{DC046D6F-A76B-426F-8FDD-E9E6E0DEB9F6}"/>
              </a:ext>
            </a:extLst>
          </p:cNvPr>
          <p:cNvSpPr/>
          <p:nvPr/>
        </p:nvSpPr>
        <p:spPr>
          <a:xfrm rot="5400000">
            <a:off x="2793409" y="712479"/>
            <a:ext cx="326954" cy="937143"/>
          </a:xfrm>
          <a:prstGeom prst="leftBrace">
            <a:avLst>
              <a:gd name="adj1" fmla="val 8333"/>
              <a:gd name="adj2" fmla="val 465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00B1C1-8CA2-4623-B3D0-4E1872D1CA7E}"/>
              </a:ext>
            </a:extLst>
          </p:cNvPr>
          <p:cNvSpPr txBox="1"/>
          <p:nvPr/>
        </p:nvSpPr>
        <p:spPr>
          <a:xfrm>
            <a:off x="2121754" y="423861"/>
            <a:ext cx="1670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 ED visits</a:t>
            </a:r>
          </a:p>
          <a:p>
            <a:pPr algn="ctr"/>
            <a:r>
              <a:rPr lang="en-US" b="1" dirty="0"/>
              <a:t>9 day inpatient </a:t>
            </a:r>
          </a:p>
        </p:txBody>
      </p:sp>
    </p:spTree>
    <p:extLst>
      <p:ext uri="{BB962C8B-B14F-4D97-AF65-F5344CB8AC3E}">
        <p14:creationId xmlns:p14="http://schemas.microsoft.com/office/powerpoint/2010/main" val="37407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"/>
    </mc:Choice>
    <mc:Fallback xmlns="">
      <p:transition spd="slow" advTm="3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93D7B42C-5AC9-4372-B2D7-F60B817ADF76}"/>
              </a:ext>
            </a:extLst>
          </p:cNvPr>
          <p:cNvGraphicFramePr>
            <a:graphicFrameLocks/>
          </p:cNvGraphicFramePr>
          <p:nvPr/>
        </p:nvGraphicFramePr>
        <p:xfrm>
          <a:off x="1171409" y="1204996"/>
          <a:ext cx="9919757" cy="413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F45214-EC6D-4F97-8CB5-05AE93B6D032}"/>
              </a:ext>
            </a:extLst>
          </p:cNvPr>
          <p:cNvSpPr txBox="1"/>
          <p:nvPr/>
        </p:nvSpPr>
        <p:spPr>
          <a:xfrm>
            <a:off x="2801875" y="5528543"/>
            <a:ext cx="195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DC script, 5d worth, lasts 7 days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46D9BF0-ECB2-4185-9CDD-0A00646804E4}"/>
              </a:ext>
            </a:extLst>
          </p:cNvPr>
          <p:cNvSpPr/>
          <p:nvPr/>
        </p:nvSpPr>
        <p:spPr>
          <a:xfrm rot="16200000">
            <a:off x="4014748" y="4979336"/>
            <a:ext cx="247321" cy="895195"/>
          </a:xfrm>
          <a:prstGeom prst="leftBrace">
            <a:avLst>
              <a:gd name="adj1" fmla="val 1944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63DF64D-6003-46D9-A66C-F69DCA95964A}"/>
              </a:ext>
            </a:extLst>
          </p:cNvPr>
          <p:cNvSpPr/>
          <p:nvPr/>
        </p:nvSpPr>
        <p:spPr>
          <a:xfrm rot="16200000">
            <a:off x="5262583" y="4626695"/>
            <a:ext cx="247322" cy="16004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73C8FF-D8D1-4D10-9943-C04FF234CEA6}"/>
              </a:ext>
            </a:extLst>
          </p:cNvPr>
          <p:cNvSpPr txBox="1"/>
          <p:nvPr/>
        </p:nvSpPr>
        <p:spPr>
          <a:xfrm>
            <a:off x="4884675" y="5554345"/>
            <a:ext cx="117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 script, </a:t>
            </a:r>
          </a:p>
          <a:p>
            <a:pPr algn="ctr"/>
            <a:r>
              <a:rPr lang="en-US" b="1" dirty="0"/>
              <a:t>14d worth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30FA12AE-A9DA-474E-950E-33EDAE4AC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77" y="-129865"/>
            <a:ext cx="1241149" cy="12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BE08DA8A-B3D8-43D4-B7EE-F8173A1B7BD2}"/>
              </a:ext>
            </a:extLst>
          </p:cNvPr>
          <p:cNvSpPr/>
          <p:nvPr/>
        </p:nvSpPr>
        <p:spPr>
          <a:xfrm rot="5400000">
            <a:off x="7221774" y="672693"/>
            <a:ext cx="286588" cy="1057099"/>
          </a:xfrm>
          <a:prstGeom prst="leftBrace">
            <a:avLst>
              <a:gd name="adj1" fmla="val 2469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0E5B84-7E9B-4A2E-8BAC-884729F80885}"/>
              </a:ext>
            </a:extLst>
          </p:cNvPr>
          <p:cNvCxnSpPr>
            <a:cxnSpLocks/>
          </p:cNvCxnSpPr>
          <p:nvPr/>
        </p:nvCxnSpPr>
        <p:spPr>
          <a:xfrm flipH="1">
            <a:off x="8476463" y="1201242"/>
            <a:ext cx="15089" cy="35430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43D45A-7132-4E76-8082-37D6C441D712}"/>
              </a:ext>
            </a:extLst>
          </p:cNvPr>
          <p:cNvCxnSpPr>
            <a:cxnSpLocks/>
          </p:cNvCxnSpPr>
          <p:nvPr/>
        </p:nvCxnSpPr>
        <p:spPr>
          <a:xfrm>
            <a:off x="2770160" y="1910777"/>
            <a:ext cx="53369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9C5EBC-1603-4533-86C3-C7079ADE5846}"/>
              </a:ext>
            </a:extLst>
          </p:cNvPr>
          <p:cNvCxnSpPr>
            <a:cxnSpLocks/>
          </p:cNvCxnSpPr>
          <p:nvPr/>
        </p:nvCxnSpPr>
        <p:spPr>
          <a:xfrm>
            <a:off x="3378586" y="1948954"/>
            <a:ext cx="268357" cy="307119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54EFD5-7B6F-4350-9B71-4D3EC1D8B5C9}"/>
              </a:ext>
            </a:extLst>
          </p:cNvPr>
          <p:cNvCxnSpPr>
            <a:cxnSpLocks/>
          </p:cNvCxnSpPr>
          <p:nvPr/>
        </p:nvCxnSpPr>
        <p:spPr>
          <a:xfrm flipH="1">
            <a:off x="6201543" y="1968705"/>
            <a:ext cx="79177" cy="298670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9A5FA0-27B9-4CAE-AB0F-89EA1CE67A4F}"/>
              </a:ext>
            </a:extLst>
          </p:cNvPr>
          <p:cNvCxnSpPr>
            <a:cxnSpLocks/>
          </p:cNvCxnSpPr>
          <p:nvPr/>
        </p:nvCxnSpPr>
        <p:spPr>
          <a:xfrm>
            <a:off x="6353943" y="1968705"/>
            <a:ext cx="68368" cy="292794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98B17C-DDA4-431E-AE64-F6E4FA6D41AC}"/>
              </a:ext>
            </a:extLst>
          </p:cNvPr>
          <p:cNvCxnSpPr>
            <a:cxnSpLocks/>
          </p:cNvCxnSpPr>
          <p:nvPr/>
        </p:nvCxnSpPr>
        <p:spPr>
          <a:xfrm>
            <a:off x="6975353" y="1722156"/>
            <a:ext cx="165770" cy="302214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DA0F03B-FD86-4437-9B83-CFADCC518187}"/>
              </a:ext>
            </a:extLst>
          </p:cNvPr>
          <p:cNvCxnSpPr>
            <a:cxnSpLocks/>
          </p:cNvCxnSpPr>
          <p:nvPr/>
        </p:nvCxnSpPr>
        <p:spPr>
          <a:xfrm flipH="1">
            <a:off x="7643049" y="1722156"/>
            <a:ext cx="2" cy="288731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6B0E54-8646-418A-9B15-57D79EA571B8}"/>
              </a:ext>
            </a:extLst>
          </p:cNvPr>
          <p:cNvCxnSpPr>
            <a:cxnSpLocks/>
          </p:cNvCxnSpPr>
          <p:nvPr/>
        </p:nvCxnSpPr>
        <p:spPr>
          <a:xfrm>
            <a:off x="7757651" y="1792383"/>
            <a:ext cx="297110" cy="27829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Left Brace 61">
            <a:extLst>
              <a:ext uri="{FF2B5EF4-FFF2-40B4-BE49-F238E27FC236}">
                <a16:creationId xmlns:a16="http://schemas.microsoft.com/office/drawing/2014/main" id="{DC046D6F-A76B-426F-8FDD-E9E6E0DEB9F6}"/>
              </a:ext>
            </a:extLst>
          </p:cNvPr>
          <p:cNvSpPr/>
          <p:nvPr/>
        </p:nvSpPr>
        <p:spPr>
          <a:xfrm rot="5400000">
            <a:off x="2793409" y="712479"/>
            <a:ext cx="326954" cy="937143"/>
          </a:xfrm>
          <a:prstGeom prst="leftBrace">
            <a:avLst>
              <a:gd name="adj1" fmla="val 8333"/>
              <a:gd name="adj2" fmla="val 465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00B1C1-8CA2-4623-B3D0-4E1872D1CA7E}"/>
              </a:ext>
            </a:extLst>
          </p:cNvPr>
          <p:cNvSpPr txBox="1"/>
          <p:nvPr/>
        </p:nvSpPr>
        <p:spPr>
          <a:xfrm>
            <a:off x="2121754" y="423861"/>
            <a:ext cx="1670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 ED visits</a:t>
            </a:r>
          </a:p>
          <a:p>
            <a:pPr algn="ctr"/>
            <a:r>
              <a:rPr lang="en-US" b="1" dirty="0"/>
              <a:t>9 day inpatient </a:t>
            </a:r>
          </a:p>
        </p:txBody>
      </p:sp>
      <p:pic>
        <p:nvPicPr>
          <p:cNvPr id="2" name="Picture 2" descr="Bitmoji Image">
            <a:extLst>
              <a:ext uri="{FF2B5EF4-FFF2-40B4-BE49-F238E27FC236}">
                <a16:creationId xmlns:a16="http://schemas.microsoft.com/office/drawing/2014/main" id="{7667FC64-15C1-4263-8F5C-9DB5E830D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06" y="57150"/>
            <a:ext cx="1074909" cy="107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95CB30-415C-B1DA-5BD4-36CEE5DC7A77}"/>
              </a:ext>
            </a:extLst>
          </p:cNvPr>
          <p:cNvSpPr txBox="1"/>
          <p:nvPr/>
        </p:nvSpPr>
        <p:spPr>
          <a:xfrm>
            <a:off x="8652697" y="2447059"/>
            <a:ext cx="2725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Weekly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Chronic transfusions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Disseminate care plan</a:t>
            </a:r>
          </a:p>
        </p:txBody>
      </p:sp>
    </p:spTree>
    <p:extLst>
      <p:ext uri="{BB962C8B-B14F-4D97-AF65-F5344CB8AC3E}">
        <p14:creationId xmlns:p14="http://schemas.microsoft.com/office/powerpoint/2010/main" val="37609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"/>
    </mc:Choice>
    <mc:Fallback xmlns="">
      <p:transition spd="slow" advTm="3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DFC76-6903-4AC4-B4C5-C01BD46AC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09" y="138984"/>
            <a:ext cx="6432982" cy="6170376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pain regimen: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Morphine (MS-IR) 15 mg po prn. Typical consumption between 45 and 60 oral morphine equivalents per day.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 modifying therapy: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q4 week partial exchange transfusions to target %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30%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acute care treatment: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presenting for acute care,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patient should have a full assessment for complications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SCD as well as any other conditions reasonably indicated (see below for important notes). All management should be guided by assessment and good clinical judgment.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complete assessment,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morphine sulfate 15 mg orally q4hr prn for pain; do not give intravenous opioids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use iv bolus diphenhydramine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(Benadryl) unless absolutely indicated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anaphylaxis)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CRISP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recent visits and updates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absence of complications, hospitalization outside ??? Hospital should be avoided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input from his primary hematologist, Dr. ??? The patient has weekly appointments with Dr.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???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hospitalized, treat with oral opioids as above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 contact can be made with his primary team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port (if present) should be accessed only by staff at ??? Hospital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primary team: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(Our numbers here)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17570B0-3017-47C2-8A7F-AB9BC7873564}"/>
              </a:ext>
            </a:extLst>
          </p:cNvPr>
          <p:cNvSpPr/>
          <p:nvPr/>
        </p:nvSpPr>
        <p:spPr>
          <a:xfrm>
            <a:off x="6549391" y="1760220"/>
            <a:ext cx="267608" cy="831272"/>
          </a:xfrm>
          <a:prstGeom prst="rightBrace">
            <a:avLst>
              <a:gd name="adj1" fmla="val 8333"/>
              <a:gd name="adj2" fmla="val 4939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8FB658F-B3DA-4603-A5A8-F697DD969CF3}"/>
              </a:ext>
            </a:extLst>
          </p:cNvPr>
          <p:cNvSpPr/>
          <p:nvPr/>
        </p:nvSpPr>
        <p:spPr>
          <a:xfrm>
            <a:off x="6549391" y="2738567"/>
            <a:ext cx="267608" cy="789708"/>
          </a:xfrm>
          <a:prstGeom prst="rightBrace">
            <a:avLst>
              <a:gd name="adj1" fmla="val 8333"/>
              <a:gd name="adj2" fmla="val 4939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DAF86D-C81C-4612-ADBB-BE4F0C7C263A}"/>
              </a:ext>
            </a:extLst>
          </p:cNvPr>
          <p:cNvSpPr/>
          <p:nvPr/>
        </p:nvSpPr>
        <p:spPr>
          <a:xfrm>
            <a:off x="6554286" y="4117265"/>
            <a:ext cx="267608" cy="730663"/>
          </a:xfrm>
          <a:prstGeom prst="rightBrace">
            <a:avLst>
              <a:gd name="adj1" fmla="val 8333"/>
              <a:gd name="adj2" fmla="val 4939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F08D54FF-B9A3-4D9F-8BDE-D63500CED87C}"/>
              </a:ext>
            </a:extLst>
          </p:cNvPr>
          <p:cNvSpPr/>
          <p:nvPr/>
        </p:nvSpPr>
        <p:spPr>
          <a:xfrm>
            <a:off x="6554286" y="5096487"/>
            <a:ext cx="267608" cy="730663"/>
          </a:xfrm>
          <a:prstGeom prst="rightBrace">
            <a:avLst>
              <a:gd name="adj1" fmla="val 8333"/>
              <a:gd name="adj2" fmla="val 4939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7EB236-97B3-450C-9CFD-2152EBEE4577}"/>
              </a:ext>
            </a:extLst>
          </p:cNvPr>
          <p:cNvSpPr txBox="1"/>
          <p:nvPr/>
        </p:nvSpPr>
        <p:spPr>
          <a:xfrm>
            <a:off x="6924295" y="1938502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Assess him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DA327-A561-4C12-B4CD-76876862759A}"/>
              </a:ext>
            </a:extLst>
          </p:cNvPr>
          <p:cNvSpPr txBox="1"/>
          <p:nvPr/>
        </p:nvSpPr>
        <p:spPr>
          <a:xfrm>
            <a:off x="6924295" y="2688418"/>
            <a:ext cx="3855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Absent other considerations, </a:t>
            </a:r>
          </a:p>
          <a:p>
            <a:r>
              <a:rPr lang="en-US" sz="2400" dirty="0"/>
              <a:t>treat as chronic pain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7D206-5E4F-4B97-9CA1-A88C8DED0871}"/>
              </a:ext>
            </a:extLst>
          </p:cNvPr>
          <p:cNvSpPr txBox="1"/>
          <p:nvPr/>
        </p:nvSpPr>
        <p:spPr>
          <a:xfrm>
            <a:off x="6924295" y="4054587"/>
            <a:ext cx="533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Don’t hospitalize without good reason.</a:t>
            </a:r>
          </a:p>
          <a:p>
            <a:r>
              <a:rPr lang="en-US" sz="2400" dirty="0"/>
              <a:t>We’ll see him quickly.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791E35-F5E1-4552-A424-B7572CD6F2DE}"/>
              </a:ext>
            </a:extLst>
          </p:cNvPr>
          <p:cNvSpPr txBox="1"/>
          <p:nvPr/>
        </p:nvSpPr>
        <p:spPr>
          <a:xfrm>
            <a:off x="6924295" y="5230985"/>
            <a:ext cx="54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no harm and don’t mess up the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"/>
    </mc:Choice>
    <mc:Fallback xmlns="">
      <p:transition spd="slow" advTm="55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93D7B42C-5AC9-4372-B2D7-F60B817ADF76}"/>
              </a:ext>
            </a:extLst>
          </p:cNvPr>
          <p:cNvGraphicFramePr>
            <a:graphicFrameLocks/>
          </p:cNvGraphicFramePr>
          <p:nvPr/>
        </p:nvGraphicFramePr>
        <p:xfrm>
          <a:off x="1171409" y="1204996"/>
          <a:ext cx="9919757" cy="413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F45214-EC6D-4F97-8CB5-05AE93B6D032}"/>
              </a:ext>
            </a:extLst>
          </p:cNvPr>
          <p:cNvSpPr txBox="1"/>
          <p:nvPr/>
        </p:nvSpPr>
        <p:spPr>
          <a:xfrm>
            <a:off x="2801875" y="5528543"/>
            <a:ext cx="195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DC script, 5d worth, lasts 7 days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46D9BF0-ECB2-4185-9CDD-0A00646804E4}"/>
              </a:ext>
            </a:extLst>
          </p:cNvPr>
          <p:cNvSpPr/>
          <p:nvPr/>
        </p:nvSpPr>
        <p:spPr>
          <a:xfrm rot="16200000">
            <a:off x="4014748" y="4979336"/>
            <a:ext cx="247321" cy="895195"/>
          </a:xfrm>
          <a:prstGeom prst="leftBrace">
            <a:avLst>
              <a:gd name="adj1" fmla="val 1944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63DF64D-6003-46D9-A66C-F69DCA95964A}"/>
              </a:ext>
            </a:extLst>
          </p:cNvPr>
          <p:cNvSpPr/>
          <p:nvPr/>
        </p:nvSpPr>
        <p:spPr>
          <a:xfrm rot="16200000">
            <a:off x="5262583" y="4626695"/>
            <a:ext cx="247322" cy="16004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73C8FF-D8D1-4D10-9943-C04FF234CEA6}"/>
              </a:ext>
            </a:extLst>
          </p:cNvPr>
          <p:cNvSpPr txBox="1"/>
          <p:nvPr/>
        </p:nvSpPr>
        <p:spPr>
          <a:xfrm>
            <a:off x="4884675" y="5554345"/>
            <a:ext cx="117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 script, </a:t>
            </a:r>
          </a:p>
          <a:p>
            <a:pPr algn="ctr"/>
            <a:r>
              <a:rPr lang="en-US" b="1" dirty="0"/>
              <a:t>14d worth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0E5B84-7E9B-4A2E-8BAC-884729F80885}"/>
              </a:ext>
            </a:extLst>
          </p:cNvPr>
          <p:cNvCxnSpPr>
            <a:cxnSpLocks/>
          </p:cNvCxnSpPr>
          <p:nvPr/>
        </p:nvCxnSpPr>
        <p:spPr>
          <a:xfrm>
            <a:off x="8476463" y="1611630"/>
            <a:ext cx="1" cy="31326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43D45A-7132-4E76-8082-37D6C441D712}"/>
              </a:ext>
            </a:extLst>
          </p:cNvPr>
          <p:cNvCxnSpPr>
            <a:cxnSpLocks/>
          </p:cNvCxnSpPr>
          <p:nvPr/>
        </p:nvCxnSpPr>
        <p:spPr>
          <a:xfrm>
            <a:off x="2770160" y="1910777"/>
            <a:ext cx="53369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9C5EBC-1603-4533-86C3-C7079ADE5846}"/>
              </a:ext>
            </a:extLst>
          </p:cNvPr>
          <p:cNvCxnSpPr>
            <a:cxnSpLocks/>
          </p:cNvCxnSpPr>
          <p:nvPr/>
        </p:nvCxnSpPr>
        <p:spPr>
          <a:xfrm>
            <a:off x="3378586" y="1948954"/>
            <a:ext cx="268357" cy="307119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54EFD5-7B6F-4350-9B71-4D3EC1D8B5C9}"/>
              </a:ext>
            </a:extLst>
          </p:cNvPr>
          <p:cNvCxnSpPr>
            <a:cxnSpLocks/>
          </p:cNvCxnSpPr>
          <p:nvPr/>
        </p:nvCxnSpPr>
        <p:spPr>
          <a:xfrm flipH="1">
            <a:off x="6201543" y="1968705"/>
            <a:ext cx="79177" cy="298670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9A5FA0-27B9-4CAE-AB0F-89EA1CE67A4F}"/>
              </a:ext>
            </a:extLst>
          </p:cNvPr>
          <p:cNvCxnSpPr>
            <a:cxnSpLocks/>
          </p:cNvCxnSpPr>
          <p:nvPr/>
        </p:nvCxnSpPr>
        <p:spPr>
          <a:xfrm>
            <a:off x="6353943" y="1968705"/>
            <a:ext cx="68368" cy="292794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98B17C-DDA4-431E-AE64-F6E4FA6D41AC}"/>
              </a:ext>
            </a:extLst>
          </p:cNvPr>
          <p:cNvCxnSpPr>
            <a:cxnSpLocks/>
          </p:cNvCxnSpPr>
          <p:nvPr/>
        </p:nvCxnSpPr>
        <p:spPr>
          <a:xfrm>
            <a:off x="6975353" y="1722156"/>
            <a:ext cx="165770" cy="302214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DA0F03B-FD86-4437-9B83-CFADCC518187}"/>
              </a:ext>
            </a:extLst>
          </p:cNvPr>
          <p:cNvCxnSpPr>
            <a:cxnSpLocks/>
          </p:cNvCxnSpPr>
          <p:nvPr/>
        </p:nvCxnSpPr>
        <p:spPr>
          <a:xfrm flipH="1">
            <a:off x="7643049" y="1722156"/>
            <a:ext cx="2" cy="288731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6B0E54-8646-418A-9B15-57D79EA571B8}"/>
              </a:ext>
            </a:extLst>
          </p:cNvPr>
          <p:cNvCxnSpPr>
            <a:cxnSpLocks/>
          </p:cNvCxnSpPr>
          <p:nvPr/>
        </p:nvCxnSpPr>
        <p:spPr>
          <a:xfrm>
            <a:off x="7757651" y="1792383"/>
            <a:ext cx="297110" cy="27829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Left Brace 61">
            <a:extLst>
              <a:ext uri="{FF2B5EF4-FFF2-40B4-BE49-F238E27FC236}">
                <a16:creationId xmlns:a16="http://schemas.microsoft.com/office/drawing/2014/main" id="{DC046D6F-A76B-426F-8FDD-E9E6E0DEB9F6}"/>
              </a:ext>
            </a:extLst>
          </p:cNvPr>
          <p:cNvSpPr/>
          <p:nvPr/>
        </p:nvSpPr>
        <p:spPr>
          <a:xfrm rot="5400000">
            <a:off x="2793409" y="712479"/>
            <a:ext cx="326954" cy="937143"/>
          </a:xfrm>
          <a:prstGeom prst="leftBrace">
            <a:avLst>
              <a:gd name="adj1" fmla="val 8333"/>
              <a:gd name="adj2" fmla="val 465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00B1C1-8CA2-4623-B3D0-4E1872D1CA7E}"/>
              </a:ext>
            </a:extLst>
          </p:cNvPr>
          <p:cNvSpPr txBox="1"/>
          <p:nvPr/>
        </p:nvSpPr>
        <p:spPr>
          <a:xfrm>
            <a:off x="2121754" y="423861"/>
            <a:ext cx="1670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 ED visits</a:t>
            </a:r>
          </a:p>
          <a:p>
            <a:pPr algn="ctr"/>
            <a:r>
              <a:rPr lang="en-US" b="1" dirty="0"/>
              <a:t>9 day inpatient </a:t>
            </a:r>
          </a:p>
        </p:txBody>
      </p:sp>
      <p:pic>
        <p:nvPicPr>
          <p:cNvPr id="20" name="Picture 2" descr="Bitmoji Image">
            <a:extLst>
              <a:ext uri="{FF2B5EF4-FFF2-40B4-BE49-F238E27FC236}">
                <a16:creationId xmlns:a16="http://schemas.microsoft.com/office/drawing/2014/main" id="{01195652-7084-4C3E-99AE-B5A540305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766" y="24262"/>
            <a:ext cx="1201192" cy="120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DBEB28E9-3B33-4DED-A11E-77879C595A0F}"/>
              </a:ext>
            </a:extLst>
          </p:cNvPr>
          <p:cNvSpPr/>
          <p:nvPr/>
        </p:nvSpPr>
        <p:spPr>
          <a:xfrm rot="5400000">
            <a:off x="9537819" y="138043"/>
            <a:ext cx="313086" cy="2435798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"/>
    </mc:Choice>
    <mc:Fallback xmlns="">
      <p:transition spd="slow" advTm="3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98CBB6-5198-4E83-9F8F-FB3801BCEDF4}"/>
              </a:ext>
            </a:extLst>
          </p:cNvPr>
          <p:cNvCxnSpPr>
            <a:cxnSpLocks/>
          </p:cNvCxnSpPr>
          <p:nvPr/>
        </p:nvCxnSpPr>
        <p:spPr>
          <a:xfrm>
            <a:off x="3580345" y="495455"/>
            <a:ext cx="0" cy="5448648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143A13-002A-4692-81E2-4322F20EDEC5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443393" y="345577"/>
            <a:ext cx="0" cy="5598526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C97C042-BF44-4CC1-A955-D9CA7D6FC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184689"/>
              </p:ext>
            </p:extLst>
          </p:nvPr>
        </p:nvGraphicFramePr>
        <p:xfrm>
          <a:off x="722981" y="660657"/>
          <a:ext cx="6791002" cy="28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CACF7DA-EAA6-4BF9-B766-327D01B45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163566"/>
              </p:ext>
            </p:extLst>
          </p:nvPr>
        </p:nvGraphicFramePr>
        <p:xfrm>
          <a:off x="640613" y="3472224"/>
          <a:ext cx="6873370" cy="278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F0DA6C-B7A2-4C9B-B6BA-19CA2BDFCF12}"/>
              </a:ext>
            </a:extLst>
          </p:cNvPr>
          <p:cNvSpPr txBox="1"/>
          <p:nvPr/>
        </p:nvSpPr>
        <p:spPr>
          <a:xfrm>
            <a:off x="8580412" y="1941084"/>
            <a:ext cx="873957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ED visits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2E744-7BE4-4760-9A4A-B05AE9D228C7}"/>
              </a:ext>
            </a:extLst>
          </p:cNvPr>
          <p:cNvSpPr txBox="1"/>
          <p:nvPr/>
        </p:nvSpPr>
        <p:spPr>
          <a:xfrm>
            <a:off x="8581762" y="2547951"/>
            <a:ext cx="1285737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Hospital 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37DC0-FAE3-4305-AAFE-23A21941331A}"/>
              </a:ext>
            </a:extLst>
          </p:cNvPr>
          <p:cNvSpPr txBox="1"/>
          <p:nvPr/>
        </p:nvSpPr>
        <p:spPr>
          <a:xfrm>
            <a:off x="8580412" y="3761685"/>
            <a:ext cx="2096856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ED Visits/Hospital Days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5DAE75D-844A-46E5-88DA-9041D422CCA1}"/>
              </a:ext>
            </a:extLst>
          </p:cNvPr>
          <p:cNvSpPr/>
          <p:nvPr/>
        </p:nvSpPr>
        <p:spPr>
          <a:xfrm>
            <a:off x="4699835" y="827407"/>
            <a:ext cx="196376" cy="472542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2E29377-4D3C-4330-BE70-EEBE8A59FBFE}"/>
              </a:ext>
            </a:extLst>
          </p:cNvPr>
          <p:cNvSpPr/>
          <p:nvPr/>
        </p:nvSpPr>
        <p:spPr>
          <a:xfrm>
            <a:off x="6229337" y="827407"/>
            <a:ext cx="196376" cy="472542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BD48F5-AB1A-46FE-9ED2-939053A7D48C}"/>
              </a:ext>
            </a:extLst>
          </p:cNvPr>
          <p:cNvSpPr txBox="1"/>
          <p:nvPr/>
        </p:nvSpPr>
        <p:spPr>
          <a:xfrm>
            <a:off x="8580412" y="3154818"/>
            <a:ext cx="180074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Transfusion Change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503ED5-70BA-44A9-A0C0-EDB076CA24AA}"/>
              </a:ext>
            </a:extLst>
          </p:cNvPr>
          <p:cNvSpPr txBox="1"/>
          <p:nvPr/>
        </p:nvSpPr>
        <p:spPr>
          <a:xfrm>
            <a:off x="4519092" y="49545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q6w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EB1B4F-45FD-4691-A575-CC25A1874A7F}"/>
              </a:ext>
            </a:extLst>
          </p:cNvPr>
          <p:cNvSpPr txBox="1"/>
          <p:nvPr/>
        </p:nvSpPr>
        <p:spPr>
          <a:xfrm>
            <a:off x="6033213" y="49545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q5w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EEA59-50C1-4E9B-987C-255B75A17911}"/>
              </a:ext>
            </a:extLst>
          </p:cNvPr>
          <p:cNvSpPr txBox="1"/>
          <p:nvPr/>
        </p:nvSpPr>
        <p:spPr>
          <a:xfrm>
            <a:off x="2678623" y="56240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62329-2EEB-474A-94EB-9DA6939327CA}"/>
              </a:ext>
            </a:extLst>
          </p:cNvPr>
          <p:cNvSpPr txBox="1"/>
          <p:nvPr/>
        </p:nvSpPr>
        <p:spPr>
          <a:xfrm>
            <a:off x="5004755" y="56240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40C64-AF6E-4937-B225-7E616CD6CD6C}"/>
              </a:ext>
            </a:extLst>
          </p:cNvPr>
          <p:cNvSpPr txBox="1"/>
          <p:nvPr/>
        </p:nvSpPr>
        <p:spPr>
          <a:xfrm>
            <a:off x="3141977" y="180375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B71917-6B39-41A0-B36D-AADB457E8067}"/>
              </a:ext>
            </a:extLst>
          </p:cNvPr>
          <p:cNvSpPr txBox="1"/>
          <p:nvPr/>
        </p:nvSpPr>
        <p:spPr>
          <a:xfrm>
            <a:off x="4149081" y="-2375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70F7B4-BA6A-4042-B685-67152BB8D86C}"/>
              </a:ext>
            </a:extLst>
          </p:cNvPr>
          <p:cNvSpPr txBox="1"/>
          <p:nvPr/>
        </p:nvSpPr>
        <p:spPr>
          <a:xfrm>
            <a:off x="6968731" y="5598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2C26D2-EA87-40AD-B737-7946EFB70DFC}"/>
              </a:ext>
            </a:extLst>
          </p:cNvPr>
          <p:cNvSpPr txBox="1"/>
          <p:nvPr/>
        </p:nvSpPr>
        <p:spPr>
          <a:xfrm>
            <a:off x="6546424" y="5598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C4965D-34F1-421E-A3AF-09D0AB0CC76F}"/>
              </a:ext>
            </a:extLst>
          </p:cNvPr>
          <p:cNvSpPr txBox="1"/>
          <p:nvPr/>
        </p:nvSpPr>
        <p:spPr>
          <a:xfrm>
            <a:off x="6164597" y="5598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A02C3-C40F-3ECF-4CEB-88FDF843206D}"/>
              </a:ext>
            </a:extLst>
          </p:cNvPr>
          <p:cNvSpPr txBox="1"/>
          <p:nvPr/>
        </p:nvSpPr>
        <p:spPr>
          <a:xfrm>
            <a:off x="3441843" y="6123652"/>
            <a:ext cx="8739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12480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200"/>
    </mc:Choice>
    <mc:Fallback xmlns="">
      <p:transition spd="slow" advTm="3392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98CBB6-5198-4E83-9F8F-FB3801BCEDF4}"/>
              </a:ext>
            </a:extLst>
          </p:cNvPr>
          <p:cNvCxnSpPr>
            <a:cxnSpLocks/>
          </p:cNvCxnSpPr>
          <p:nvPr/>
        </p:nvCxnSpPr>
        <p:spPr>
          <a:xfrm>
            <a:off x="3580345" y="526277"/>
            <a:ext cx="0" cy="5448648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143A13-002A-4692-81E2-4322F20EDEC5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443393" y="376399"/>
            <a:ext cx="0" cy="5598526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C97C042-BF44-4CC1-A955-D9CA7D6FC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812064"/>
              </p:ext>
            </p:extLst>
          </p:nvPr>
        </p:nvGraphicFramePr>
        <p:xfrm>
          <a:off x="722981" y="691479"/>
          <a:ext cx="6791002" cy="28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CACF7DA-EAA6-4BF9-B766-327D01B45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105323"/>
              </p:ext>
            </p:extLst>
          </p:nvPr>
        </p:nvGraphicFramePr>
        <p:xfrm>
          <a:off x="640613" y="3503046"/>
          <a:ext cx="6873370" cy="278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F0DA6C-B7A2-4C9B-B6BA-19CA2BDFCF12}"/>
              </a:ext>
            </a:extLst>
          </p:cNvPr>
          <p:cNvSpPr txBox="1"/>
          <p:nvPr/>
        </p:nvSpPr>
        <p:spPr>
          <a:xfrm>
            <a:off x="8580412" y="1971906"/>
            <a:ext cx="873957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ED visits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2E744-7BE4-4760-9A4A-B05AE9D228C7}"/>
              </a:ext>
            </a:extLst>
          </p:cNvPr>
          <p:cNvSpPr txBox="1"/>
          <p:nvPr/>
        </p:nvSpPr>
        <p:spPr>
          <a:xfrm>
            <a:off x="8581762" y="2578773"/>
            <a:ext cx="1285737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Hospital 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37DC0-FAE3-4305-AAFE-23A21941331A}"/>
              </a:ext>
            </a:extLst>
          </p:cNvPr>
          <p:cNvSpPr txBox="1"/>
          <p:nvPr/>
        </p:nvSpPr>
        <p:spPr>
          <a:xfrm>
            <a:off x="8580412" y="3792507"/>
            <a:ext cx="2096856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ED Visits/Hospital Days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5DAE75D-844A-46E5-88DA-9041D422CCA1}"/>
              </a:ext>
            </a:extLst>
          </p:cNvPr>
          <p:cNvSpPr/>
          <p:nvPr/>
        </p:nvSpPr>
        <p:spPr>
          <a:xfrm>
            <a:off x="4699835" y="858229"/>
            <a:ext cx="196376" cy="472542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2E29377-4D3C-4330-BE70-EEBE8A59FBFE}"/>
              </a:ext>
            </a:extLst>
          </p:cNvPr>
          <p:cNvSpPr/>
          <p:nvPr/>
        </p:nvSpPr>
        <p:spPr>
          <a:xfrm>
            <a:off x="6229337" y="858229"/>
            <a:ext cx="196376" cy="472542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BD48F5-AB1A-46FE-9ED2-939053A7D48C}"/>
              </a:ext>
            </a:extLst>
          </p:cNvPr>
          <p:cNvSpPr txBox="1"/>
          <p:nvPr/>
        </p:nvSpPr>
        <p:spPr>
          <a:xfrm>
            <a:off x="8580412" y="3185640"/>
            <a:ext cx="180074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Transfusion Change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503ED5-70BA-44A9-A0C0-EDB076CA24AA}"/>
              </a:ext>
            </a:extLst>
          </p:cNvPr>
          <p:cNvSpPr txBox="1"/>
          <p:nvPr/>
        </p:nvSpPr>
        <p:spPr>
          <a:xfrm>
            <a:off x="4519092" y="5262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q6w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EB1B4F-45FD-4691-A575-CC25A1874A7F}"/>
              </a:ext>
            </a:extLst>
          </p:cNvPr>
          <p:cNvSpPr txBox="1"/>
          <p:nvPr/>
        </p:nvSpPr>
        <p:spPr>
          <a:xfrm>
            <a:off x="6033213" y="5262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q5w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EEA59-50C1-4E9B-987C-255B75A17911}"/>
              </a:ext>
            </a:extLst>
          </p:cNvPr>
          <p:cNvSpPr txBox="1"/>
          <p:nvPr/>
        </p:nvSpPr>
        <p:spPr>
          <a:xfrm>
            <a:off x="2678623" y="56548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62329-2EEB-474A-94EB-9DA6939327CA}"/>
              </a:ext>
            </a:extLst>
          </p:cNvPr>
          <p:cNvSpPr txBox="1"/>
          <p:nvPr/>
        </p:nvSpPr>
        <p:spPr>
          <a:xfrm>
            <a:off x="5004755" y="56548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40C64-AF6E-4937-B225-7E616CD6CD6C}"/>
              </a:ext>
            </a:extLst>
          </p:cNvPr>
          <p:cNvSpPr txBox="1"/>
          <p:nvPr/>
        </p:nvSpPr>
        <p:spPr>
          <a:xfrm>
            <a:off x="3141977" y="211197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B71917-6B39-41A0-B36D-AADB457E8067}"/>
              </a:ext>
            </a:extLst>
          </p:cNvPr>
          <p:cNvSpPr txBox="1"/>
          <p:nvPr/>
        </p:nvSpPr>
        <p:spPr>
          <a:xfrm>
            <a:off x="4149081" y="70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70F7B4-BA6A-4042-B685-67152BB8D86C}"/>
              </a:ext>
            </a:extLst>
          </p:cNvPr>
          <p:cNvSpPr txBox="1"/>
          <p:nvPr/>
        </p:nvSpPr>
        <p:spPr>
          <a:xfrm>
            <a:off x="6968731" y="5628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2C26D2-EA87-40AD-B737-7946EFB70DFC}"/>
              </a:ext>
            </a:extLst>
          </p:cNvPr>
          <p:cNvSpPr txBox="1"/>
          <p:nvPr/>
        </p:nvSpPr>
        <p:spPr>
          <a:xfrm>
            <a:off x="6546424" y="5628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C4965D-34F1-421E-A3AF-09D0AB0CC76F}"/>
              </a:ext>
            </a:extLst>
          </p:cNvPr>
          <p:cNvSpPr txBox="1"/>
          <p:nvPr/>
        </p:nvSpPr>
        <p:spPr>
          <a:xfrm>
            <a:off x="6164597" y="5628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24" name="Picture 4" descr="Clientmoji">
            <a:extLst>
              <a:ext uri="{FF2B5EF4-FFF2-40B4-BE49-F238E27FC236}">
                <a16:creationId xmlns:a16="http://schemas.microsoft.com/office/drawing/2014/main" id="{5C17AF89-2E0C-479F-9C48-1147EBD5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79" y="4102600"/>
            <a:ext cx="1921601" cy="192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F03545-5227-4C93-98C7-5A078130BC06}"/>
              </a:ext>
            </a:extLst>
          </p:cNvPr>
          <p:cNvCxnSpPr>
            <a:cxnSpLocks/>
          </p:cNvCxnSpPr>
          <p:nvPr/>
        </p:nvCxnSpPr>
        <p:spPr>
          <a:xfrm flipH="1" flipV="1">
            <a:off x="7391270" y="3404193"/>
            <a:ext cx="1007838" cy="125552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78617D-782B-4659-B32D-1196C6AD724F}"/>
              </a:ext>
            </a:extLst>
          </p:cNvPr>
          <p:cNvCxnSpPr>
            <a:cxnSpLocks/>
          </p:cNvCxnSpPr>
          <p:nvPr/>
        </p:nvCxnSpPr>
        <p:spPr>
          <a:xfrm flipH="1">
            <a:off x="7270417" y="4875853"/>
            <a:ext cx="1128692" cy="80237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5BD8F75-E712-5EDF-03AD-5698A7735301}"/>
              </a:ext>
            </a:extLst>
          </p:cNvPr>
          <p:cNvSpPr txBox="1"/>
          <p:nvPr/>
        </p:nvSpPr>
        <p:spPr>
          <a:xfrm>
            <a:off x="3441843" y="6123652"/>
            <a:ext cx="8739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28261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200"/>
    </mc:Choice>
    <mc:Fallback xmlns="">
      <p:transition spd="slow" advTm="3392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FE5AB09-7D45-48C3-A4F4-09BB6E4F9195}"/>
              </a:ext>
            </a:extLst>
          </p:cNvPr>
          <p:cNvGraphicFramePr>
            <a:graphicFrameLocks/>
          </p:cNvGraphicFramePr>
          <p:nvPr/>
        </p:nvGraphicFramePr>
        <p:xfrm>
          <a:off x="355599" y="1461796"/>
          <a:ext cx="9150350" cy="481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B586B8-05E7-4AD4-97D3-1EADA268A2D1}"/>
              </a:ext>
            </a:extLst>
          </p:cNvPr>
          <p:cNvSpPr txBox="1"/>
          <p:nvPr/>
        </p:nvSpPr>
        <p:spPr>
          <a:xfrm>
            <a:off x="600824" y="415370"/>
            <a:ext cx="4098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 Funny, Funny Story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997E80B1-E706-44CF-9C02-6FB56855B35D}"/>
              </a:ext>
            </a:extLst>
          </p:cNvPr>
          <p:cNvSpPr/>
          <p:nvPr/>
        </p:nvSpPr>
        <p:spPr>
          <a:xfrm rot="10800000">
            <a:off x="3544988" y="2098386"/>
            <a:ext cx="199053" cy="4665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0FE400E7-3853-4825-8C6B-2D811E52488E}"/>
              </a:ext>
            </a:extLst>
          </p:cNvPr>
          <p:cNvSpPr/>
          <p:nvPr/>
        </p:nvSpPr>
        <p:spPr>
          <a:xfrm rot="10800000">
            <a:off x="5955069" y="2098388"/>
            <a:ext cx="199053" cy="4665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917C15BC-2349-4D08-9FCD-CA196966832C}"/>
              </a:ext>
            </a:extLst>
          </p:cNvPr>
          <p:cNvSpPr/>
          <p:nvPr/>
        </p:nvSpPr>
        <p:spPr>
          <a:xfrm rot="10800000">
            <a:off x="4288971" y="2098388"/>
            <a:ext cx="199053" cy="4665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626E17-64D7-4BEB-8C60-4BDE771BE5AA}"/>
              </a:ext>
            </a:extLst>
          </p:cNvPr>
          <p:cNvSpPr txBox="1"/>
          <p:nvPr/>
        </p:nvSpPr>
        <p:spPr>
          <a:xfrm>
            <a:off x="3644515" y="3730593"/>
            <a:ext cx="584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Bridge</a:t>
            </a:r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66555DBD-C736-48D1-88D8-C8C3C740D02B}"/>
              </a:ext>
            </a:extLst>
          </p:cNvPr>
          <p:cNvSpPr/>
          <p:nvPr/>
        </p:nvSpPr>
        <p:spPr>
          <a:xfrm rot="10800000">
            <a:off x="6234569" y="2098387"/>
            <a:ext cx="199053" cy="4665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12EE7A16-3020-4080-985A-F02E88263790}"/>
              </a:ext>
            </a:extLst>
          </p:cNvPr>
          <p:cNvSpPr/>
          <p:nvPr/>
        </p:nvSpPr>
        <p:spPr>
          <a:xfrm rot="5400000">
            <a:off x="6652758" y="5293151"/>
            <a:ext cx="155448" cy="126896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EEB62602-CE7E-4A01-A5C9-4CF26C65921F}"/>
              </a:ext>
            </a:extLst>
          </p:cNvPr>
          <p:cNvSpPr/>
          <p:nvPr/>
        </p:nvSpPr>
        <p:spPr>
          <a:xfrm rot="10800000">
            <a:off x="3625435" y="2098387"/>
            <a:ext cx="199053" cy="4665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7569737-7B00-40F6-9626-3572B67DB285}"/>
              </a:ext>
            </a:extLst>
          </p:cNvPr>
          <p:cNvSpPr/>
          <p:nvPr/>
        </p:nvSpPr>
        <p:spPr>
          <a:xfrm rot="16200000">
            <a:off x="6652757" y="2213428"/>
            <a:ext cx="155448" cy="126896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B32ABCE0-6EF5-4D0A-B8CD-CC54C23F9C8E}"/>
              </a:ext>
            </a:extLst>
          </p:cNvPr>
          <p:cNvSpPr/>
          <p:nvPr/>
        </p:nvSpPr>
        <p:spPr>
          <a:xfrm rot="10800000">
            <a:off x="10149115" y="3588102"/>
            <a:ext cx="199053" cy="4665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7F5A3206-D3B6-4D8C-963E-87B32FE21EE7}"/>
              </a:ext>
            </a:extLst>
          </p:cNvPr>
          <p:cNvSpPr/>
          <p:nvPr/>
        </p:nvSpPr>
        <p:spPr>
          <a:xfrm rot="10800000">
            <a:off x="10173578" y="1986359"/>
            <a:ext cx="199053" cy="4665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A46AE141-FACE-48E9-93DC-D5554ABA6B73}"/>
              </a:ext>
            </a:extLst>
          </p:cNvPr>
          <p:cNvSpPr/>
          <p:nvPr/>
        </p:nvSpPr>
        <p:spPr>
          <a:xfrm rot="16200000">
            <a:off x="10473910" y="4104575"/>
            <a:ext cx="155448" cy="914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0B32E77C-F762-459E-8994-AE770F61C07C}"/>
              </a:ext>
            </a:extLst>
          </p:cNvPr>
          <p:cNvSpPr/>
          <p:nvPr/>
        </p:nvSpPr>
        <p:spPr>
          <a:xfrm rot="5400000">
            <a:off x="10473910" y="4652341"/>
            <a:ext cx="155448" cy="914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2DAEC4-0E00-40D4-ADE3-02A637B037D3}"/>
              </a:ext>
            </a:extLst>
          </p:cNvPr>
          <p:cNvSpPr txBox="1"/>
          <p:nvPr/>
        </p:nvSpPr>
        <p:spPr>
          <a:xfrm>
            <a:off x="10121868" y="4543271"/>
            <a:ext cx="85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Planned</a:t>
            </a:r>
          </a:p>
          <a:p>
            <a:pPr algn="ctr"/>
            <a:r>
              <a:rPr lang="en-US" sz="1600" dirty="0"/>
              <a:t>Denial</a:t>
            </a:r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F471DBDB-986D-4027-996D-430BA401F8F0}"/>
              </a:ext>
            </a:extLst>
          </p:cNvPr>
          <p:cNvSpPr/>
          <p:nvPr/>
        </p:nvSpPr>
        <p:spPr>
          <a:xfrm>
            <a:off x="696686" y="2459107"/>
            <a:ext cx="199053" cy="4665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B15F115F-12A5-4F99-B507-6A56404C7C5D}"/>
              </a:ext>
            </a:extLst>
          </p:cNvPr>
          <p:cNvSpPr/>
          <p:nvPr/>
        </p:nvSpPr>
        <p:spPr>
          <a:xfrm>
            <a:off x="2251788" y="2519265"/>
            <a:ext cx="506964" cy="466527"/>
          </a:xfrm>
          <a:prstGeom prst="mathMultiply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96C57A4D-2627-4A76-801C-6187342EA52D}"/>
              </a:ext>
            </a:extLst>
          </p:cNvPr>
          <p:cNvSpPr/>
          <p:nvPr/>
        </p:nvSpPr>
        <p:spPr>
          <a:xfrm>
            <a:off x="10019622" y="2729256"/>
            <a:ext cx="506964" cy="466527"/>
          </a:xfrm>
          <a:prstGeom prst="mathMultiply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70B554-4002-4C7A-B1C1-2C9D6A2F10C7}"/>
              </a:ext>
            </a:extLst>
          </p:cNvPr>
          <p:cNvSpPr txBox="1"/>
          <p:nvPr/>
        </p:nvSpPr>
        <p:spPr>
          <a:xfrm>
            <a:off x="10365901" y="1978145"/>
            <a:ext cx="135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Regular Visit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4E6903-2343-48BD-AFC0-9C281731A2EA}"/>
              </a:ext>
            </a:extLst>
          </p:cNvPr>
          <p:cNvSpPr txBox="1"/>
          <p:nvPr/>
        </p:nvSpPr>
        <p:spPr>
          <a:xfrm>
            <a:off x="10456460" y="276911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Missed Visit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3E0EBF-651A-46EF-A26D-1EC07B2E4328}"/>
              </a:ext>
            </a:extLst>
          </p:cNvPr>
          <p:cNvSpPr txBox="1"/>
          <p:nvPr/>
        </p:nvSpPr>
        <p:spPr>
          <a:xfrm>
            <a:off x="10348168" y="3613821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 Visit</a:t>
            </a:r>
          </a:p>
        </p:txBody>
      </p:sp>
    </p:spTree>
    <p:extLst>
      <p:ext uri="{BB962C8B-B14F-4D97-AF65-F5344CB8AC3E}">
        <p14:creationId xmlns:p14="http://schemas.microsoft.com/office/powerpoint/2010/main" val="93245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54672DB-0791-4309-8498-1F6D39B025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819934"/>
              </p:ext>
            </p:extLst>
          </p:nvPr>
        </p:nvGraphicFramePr>
        <p:xfrm>
          <a:off x="1071199" y="535947"/>
          <a:ext cx="9788235" cy="507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A2C49F-36B8-997E-F890-0A195D60B4FF}"/>
              </a:ext>
            </a:extLst>
          </p:cNvPr>
          <p:cNvSpPr txBox="1"/>
          <p:nvPr/>
        </p:nvSpPr>
        <p:spPr>
          <a:xfrm>
            <a:off x="6847610" y="2994043"/>
            <a:ext cx="37128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Q4 week exchanges</a:t>
            </a:r>
          </a:p>
          <a:p>
            <a:r>
              <a:rPr lang="en-US" sz="2000" dirty="0"/>
              <a:t>45 OME/d prescribed q 1-2 weeks</a:t>
            </a:r>
          </a:p>
          <a:p>
            <a:r>
              <a:rPr lang="en-US" sz="2000" dirty="0"/>
              <a:t>No complications or severe crises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58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8"/>
    </mc:Choice>
    <mc:Fallback xmlns="">
      <p:transition spd="slow" advTm="163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5909FC0-251D-AC42-B745-23630E7BB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Disclosures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1795-57D8-A642-8C28-D5DD90566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0353"/>
            <a:ext cx="10972800" cy="2174378"/>
          </a:xfrm>
        </p:spPr>
        <p:txBody>
          <a:bodyPr/>
          <a:lstStyle/>
          <a:p>
            <a:pPr marL="609585" lvl="1" indent="0">
              <a:buNone/>
              <a:defRPr/>
            </a:pPr>
            <a:endParaRPr lang="en-US" dirty="0"/>
          </a:p>
          <a:p>
            <a:pPr marL="609585" lvl="1" indent="0">
              <a:buNone/>
              <a:defRPr/>
            </a:pPr>
            <a:endParaRPr lang="en-US" dirty="0"/>
          </a:p>
          <a:p>
            <a:pPr marL="76199" indent="0" algn="ctr">
              <a:buNone/>
              <a:defRPr/>
            </a:pPr>
            <a:r>
              <a:rPr lang="en-US" dirty="0"/>
              <a:t>No relevant disclosures </a:t>
            </a:r>
            <a:endParaRPr lang="en-US" dirty="0">
              <a:effectLst/>
            </a:endParaRPr>
          </a:p>
          <a:p>
            <a:pPr marL="609585" lvl="1" indent="0"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"/>
    </mc:Choice>
    <mc:Fallback xmlns="">
      <p:transition spd="slow" advTm="166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F5F48-639C-4793-954C-67AA5693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4731"/>
            <a:ext cx="10972800" cy="713539"/>
          </a:xfrm>
        </p:spPr>
        <p:txBody>
          <a:bodyPr/>
          <a:lstStyle/>
          <a:p>
            <a:r>
              <a:rPr lang="en-US" sz="3600" dirty="0"/>
              <a:t>The Paradoxes…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D39C0-DF89-42E9-8410-7FC647EE0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87746"/>
            <a:ext cx="10972800" cy="508250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We continued to prescribe a disease-modifying treatment we knew he wasn’t taking, rather than alter treatment or declare failure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Our concerns about opioid use/ED visits/hospitalizations didn’t change our behavior in any effective way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Referred out repeatedly; which was unproductive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Much talk in the chart about his behavior, little about ours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As an outpatient, he was suspected of “OUD” while being provided opioids at a fluctuating but fundamentally unchanged dose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Payment systems designed to limit access to opioids failed, and punished stable, highly supervised prescribing while incentivizing higher doses and more dis-coordinated care</a:t>
            </a:r>
          </a:p>
        </p:txBody>
      </p:sp>
    </p:spTree>
    <p:extLst>
      <p:ext uri="{BB962C8B-B14F-4D97-AF65-F5344CB8AC3E}">
        <p14:creationId xmlns:p14="http://schemas.microsoft.com/office/powerpoint/2010/main" val="8605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18"/>
    </mc:Choice>
    <mc:Fallback xmlns="">
      <p:transition spd="slow" advTm="7911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D1E182-AD0A-4F21-A29D-9F13C58A5865}"/>
              </a:ext>
            </a:extLst>
          </p:cNvPr>
          <p:cNvSpPr txBox="1"/>
          <p:nvPr/>
        </p:nvSpPr>
        <p:spPr>
          <a:xfrm>
            <a:off x="1171679" y="861140"/>
            <a:ext cx="96405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Q: </a:t>
            </a:r>
            <a:r>
              <a:rPr lang="en-US" sz="6600" dirty="0"/>
              <a:t>Is it </a:t>
            </a:r>
            <a:r>
              <a:rPr lang="en-US" sz="6600" i="1" dirty="0"/>
              <a:t>real pain, </a:t>
            </a:r>
            <a:r>
              <a:rPr lang="en-US" sz="6600" dirty="0"/>
              <a:t>“</a:t>
            </a:r>
            <a:r>
              <a:rPr lang="en-US" sz="6600" i="1" dirty="0"/>
              <a:t>psych,”</a:t>
            </a:r>
            <a:r>
              <a:rPr lang="en-US" sz="6600" dirty="0"/>
              <a:t> or </a:t>
            </a:r>
            <a:r>
              <a:rPr lang="en-US" sz="6600" i="1" dirty="0"/>
              <a:t>addiction</a:t>
            </a:r>
            <a:r>
              <a:rPr lang="en-US" sz="66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69308-1B4C-4F14-AF34-BA22CE9CFE1F}"/>
              </a:ext>
            </a:extLst>
          </p:cNvPr>
          <p:cNvSpPr txBox="1"/>
          <p:nvPr/>
        </p:nvSpPr>
        <p:spPr>
          <a:xfrm>
            <a:off x="1171679" y="4000459"/>
            <a:ext cx="9640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A: </a:t>
            </a:r>
            <a:r>
              <a:rPr lang="en-US" sz="6600" dirty="0"/>
              <a:t>What if it’s us?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2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45"/>
    </mc:Choice>
    <mc:Fallback xmlns="">
      <p:transition spd="slow" advTm="75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EFCD41-6878-48FB-849D-ADA404E05975}"/>
              </a:ext>
            </a:extLst>
          </p:cNvPr>
          <p:cNvSpPr txBox="1"/>
          <p:nvPr/>
        </p:nvSpPr>
        <p:spPr>
          <a:xfrm>
            <a:off x="2555692" y="4526700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Crises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C1DBD0-9083-4456-9077-8ED80D240BA9}"/>
              </a:ext>
            </a:extLst>
          </p:cNvPr>
          <p:cNvSpPr txBox="1"/>
          <p:nvPr/>
        </p:nvSpPr>
        <p:spPr>
          <a:xfrm>
            <a:off x="1195113" y="4526700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SCD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898109-A222-49EA-8A72-9EB029B8D6D0}"/>
              </a:ext>
            </a:extLst>
          </p:cNvPr>
          <p:cNvCxnSpPr>
            <a:stCxn id="10" idx="3"/>
            <a:endCxn id="4" idx="1"/>
          </p:cNvCxnSpPr>
          <p:nvPr/>
        </p:nvCxnSpPr>
        <p:spPr>
          <a:xfrm>
            <a:off x="1956860" y="4788310"/>
            <a:ext cx="59883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55E70B53-54F0-46EF-93CA-60C33FF5A3CA}"/>
              </a:ext>
            </a:extLst>
          </p:cNvPr>
          <p:cNvSpPr txBox="1"/>
          <p:nvPr/>
        </p:nvSpPr>
        <p:spPr>
          <a:xfrm>
            <a:off x="4455516" y="3951088"/>
            <a:ext cx="164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Acute Care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34A88F3-DBEB-40D8-BCB5-1A466CF470CB}"/>
              </a:ext>
            </a:extLst>
          </p:cNvPr>
          <p:cNvCxnSpPr>
            <a:cxnSpLocks/>
            <a:stCxn id="4" idx="3"/>
            <a:endCxn id="135" idx="1"/>
          </p:cNvCxnSpPr>
          <p:nvPr/>
        </p:nvCxnSpPr>
        <p:spPr>
          <a:xfrm flipV="1">
            <a:off x="3597965" y="4181921"/>
            <a:ext cx="857551" cy="60638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6273547-1A6D-4B43-83C7-567A720F0DAE}"/>
              </a:ext>
            </a:extLst>
          </p:cNvPr>
          <p:cNvCxnSpPr>
            <a:cxnSpLocks/>
            <a:stCxn id="4" idx="3"/>
            <a:endCxn id="81" idx="1"/>
          </p:cNvCxnSpPr>
          <p:nvPr/>
        </p:nvCxnSpPr>
        <p:spPr>
          <a:xfrm>
            <a:off x="3597965" y="4788310"/>
            <a:ext cx="621716" cy="733817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2303485-CECB-4B0C-8A7D-F1F86A63C551}"/>
              </a:ext>
            </a:extLst>
          </p:cNvPr>
          <p:cNvSpPr txBox="1"/>
          <p:nvPr/>
        </p:nvSpPr>
        <p:spPr>
          <a:xfrm>
            <a:off x="4219681" y="4921962"/>
            <a:ext cx="2082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Chaotic, unmanageable</a:t>
            </a:r>
          </a:p>
          <a:p>
            <a:pPr algn="ctr"/>
            <a:r>
              <a:rPr lang="en-US" sz="2400" dirty="0"/>
              <a:t>regimen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CB7D1D-2556-4698-A92A-98ABEE4EAC9D}"/>
              </a:ext>
            </a:extLst>
          </p:cNvPr>
          <p:cNvSpPr txBox="1"/>
          <p:nvPr/>
        </p:nvSpPr>
        <p:spPr>
          <a:xfrm>
            <a:off x="6972929" y="4018335"/>
            <a:ext cx="390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Stable, sufficiently intense outpatient care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E0A547C-3BF0-4145-ACA3-9D701ECB8D67}"/>
              </a:ext>
            </a:extLst>
          </p:cNvPr>
          <p:cNvCxnSpPr>
            <a:cxnSpLocks/>
            <a:stCxn id="135" idx="3"/>
            <a:endCxn id="17" idx="1"/>
          </p:cNvCxnSpPr>
          <p:nvPr/>
        </p:nvCxnSpPr>
        <p:spPr>
          <a:xfrm>
            <a:off x="6096000" y="4181921"/>
            <a:ext cx="876929" cy="7135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B40DDE-63B6-47CA-970D-DF061942DC99}"/>
              </a:ext>
            </a:extLst>
          </p:cNvPr>
          <p:cNvCxnSpPr>
            <a:cxnSpLocks/>
            <a:stCxn id="81" idx="3"/>
            <a:endCxn id="17" idx="1"/>
          </p:cNvCxnSpPr>
          <p:nvPr/>
        </p:nvCxnSpPr>
        <p:spPr>
          <a:xfrm flipV="1">
            <a:off x="6301738" y="4895498"/>
            <a:ext cx="671191" cy="6266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E3C43F-FF5F-4280-89EE-61947E887A00}"/>
              </a:ext>
            </a:extLst>
          </p:cNvPr>
          <p:cNvCxnSpPr>
            <a:cxnSpLocks/>
            <a:stCxn id="135" idx="2"/>
            <a:endCxn id="81" idx="0"/>
          </p:cNvCxnSpPr>
          <p:nvPr/>
        </p:nvCxnSpPr>
        <p:spPr>
          <a:xfrm flipH="1">
            <a:off x="5260710" y="4412753"/>
            <a:ext cx="15048" cy="5092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23563BCF-0532-4843-A3DF-395CD485CA3F}"/>
              </a:ext>
            </a:extLst>
          </p:cNvPr>
          <p:cNvSpPr/>
          <p:nvPr/>
        </p:nvSpPr>
        <p:spPr>
          <a:xfrm rot="5400000">
            <a:off x="2295872" y="2119605"/>
            <a:ext cx="327979" cy="2418766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1F1F28BA-33FD-416A-B8F0-12ED16A234F0}"/>
              </a:ext>
            </a:extLst>
          </p:cNvPr>
          <p:cNvSpPr/>
          <p:nvPr/>
        </p:nvSpPr>
        <p:spPr>
          <a:xfrm rot="5400000">
            <a:off x="5157092" y="1677155"/>
            <a:ext cx="327991" cy="3303681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C3BABFE2-83DE-429E-B00A-C95692B47689}"/>
              </a:ext>
            </a:extLst>
          </p:cNvPr>
          <p:cNvSpPr/>
          <p:nvPr/>
        </p:nvSpPr>
        <p:spPr>
          <a:xfrm rot="5400000">
            <a:off x="8783447" y="1356106"/>
            <a:ext cx="327991" cy="3949024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989AF4-5C76-4481-9586-C34EFC66CC6C}"/>
              </a:ext>
            </a:extLst>
          </p:cNvPr>
          <p:cNvSpPr txBox="1"/>
          <p:nvPr/>
        </p:nvSpPr>
        <p:spPr>
          <a:xfrm>
            <a:off x="1956860" y="2255753"/>
            <a:ext cx="119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Disease modifying therapy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471F55-A58A-4C5B-8070-DA4B8C296241}"/>
              </a:ext>
            </a:extLst>
          </p:cNvPr>
          <p:cNvSpPr txBox="1"/>
          <p:nvPr/>
        </p:nvSpPr>
        <p:spPr>
          <a:xfrm>
            <a:off x="3758588" y="2435000"/>
            <a:ext cx="325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Behaviorally informed </a:t>
            </a:r>
          </a:p>
          <a:p>
            <a:pPr algn="ctr"/>
            <a:r>
              <a:rPr lang="en-US" u="sng" dirty="0"/>
              <a:t>acute pain management plans</a:t>
            </a:r>
            <a:r>
              <a:rPr lang="en-US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653DF8-4013-4111-ADBE-8FE84A968190}"/>
              </a:ext>
            </a:extLst>
          </p:cNvPr>
          <p:cNvSpPr txBox="1"/>
          <p:nvPr/>
        </p:nvSpPr>
        <p:spPr>
          <a:xfrm>
            <a:off x="7506961" y="2217976"/>
            <a:ext cx="281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care system that can handle people with complex problems</a:t>
            </a: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3463F209-8130-8416-3D63-B077ECB1946D}"/>
              </a:ext>
            </a:extLst>
          </p:cNvPr>
          <p:cNvCxnSpPr>
            <a:cxnSpLocks/>
            <a:stCxn id="135" idx="1"/>
            <a:endCxn id="135" idx="3"/>
          </p:cNvCxnSpPr>
          <p:nvPr/>
        </p:nvCxnSpPr>
        <p:spPr>
          <a:xfrm rot="10800000" flipH="1">
            <a:off x="4455516" y="4181921"/>
            <a:ext cx="1640484" cy="12700"/>
          </a:xfrm>
          <a:prstGeom prst="curvedConnector5">
            <a:avLst>
              <a:gd name="adj1" fmla="val -13935"/>
              <a:gd name="adj2" fmla="val 3617575"/>
              <a:gd name="adj3" fmla="val 113935"/>
            </a:avLst>
          </a:prstGeom>
          <a:ln w="28575">
            <a:solidFill>
              <a:srgbClr val="00B05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4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86"/>
    </mc:Choice>
    <mc:Fallback xmlns="">
      <p:transition spd="slow" advTm="9998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EFCD41-6878-48FB-849D-ADA404E05975}"/>
              </a:ext>
            </a:extLst>
          </p:cNvPr>
          <p:cNvSpPr txBox="1"/>
          <p:nvPr/>
        </p:nvSpPr>
        <p:spPr>
          <a:xfrm>
            <a:off x="2555692" y="4526700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Crises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C1DBD0-9083-4456-9077-8ED80D240BA9}"/>
              </a:ext>
            </a:extLst>
          </p:cNvPr>
          <p:cNvSpPr txBox="1"/>
          <p:nvPr/>
        </p:nvSpPr>
        <p:spPr>
          <a:xfrm>
            <a:off x="1195113" y="4526700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SCD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898109-A222-49EA-8A72-9EB029B8D6D0}"/>
              </a:ext>
            </a:extLst>
          </p:cNvPr>
          <p:cNvCxnSpPr>
            <a:stCxn id="10" idx="3"/>
            <a:endCxn id="4" idx="1"/>
          </p:cNvCxnSpPr>
          <p:nvPr/>
        </p:nvCxnSpPr>
        <p:spPr>
          <a:xfrm>
            <a:off x="1956860" y="4788310"/>
            <a:ext cx="59883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55E70B53-54F0-46EF-93CA-60C33FF5A3CA}"/>
              </a:ext>
            </a:extLst>
          </p:cNvPr>
          <p:cNvSpPr txBox="1"/>
          <p:nvPr/>
        </p:nvSpPr>
        <p:spPr>
          <a:xfrm>
            <a:off x="4455516" y="3951088"/>
            <a:ext cx="164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Acute Care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34A88F3-DBEB-40D8-BCB5-1A466CF470CB}"/>
              </a:ext>
            </a:extLst>
          </p:cNvPr>
          <p:cNvCxnSpPr>
            <a:cxnSpLocks/>
            <a:stCxn id="4" idx="3"/>
            <a:endCxn id="135" idx="1"/>
          </p:cNvCxnSpPr>
          <p:nvPr/>
        </p:nvCxnSpPr>
        <p:spPr>
          <a:xfrm flipV="1">
            <a:off x="3597965" y="4181921"/>
            <a:ext cx="857551" cy="60638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6273547-1A6D-4B43-83C7-567A720F0DAE}"/>
              </a:ext>
            </a:extLst>
          </p:cNvPr>
          <p:cNvCxnSpPr>
            <a:cxnSpLocks/>
            <a:stCxn id="4" idx="3"/>
            <a:endCxn id="81" idx="1"/>
          </p:cNvCxnSpPr>
          <p:nvPr/>
        </p:nvCxnSpPr>
        <p:spPr>
          <a:xfrm>
            <a:off x="3597965" y="4788310"/>
            <a:ext cx="621716" cy="733817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2303485-CECB-4B0C-8A7D-F1F86A63C551}"/>
              </a:ext>
            </a:extLst>
          </p:cNvPr>
          <p:cNvSpPr txBox="1"/>
          <p:nvPr/>
        </p:nvSpPr>
        <p:spPr>
          <a:xfrm>
            <a:off x="4219681" y="4921962"/>
            <a:ext cx="2082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Chaotic, unmanageable</a:t>
            </a:r>
          </a:p>
          <a:p>
            <a:pPr algn="ctr"/>
            <a:r>
              <a:rPr lang="en-US" sz="2400" dirty="0"/>
              <a:t>regimen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CB7D1D-2556-4698-A92A-98ABEE4EAC9D}"/>
              </a:ext>
            </a:extLst>
          </p:cNvPr>
          <p:cNvSpPr txBox="1"/>
          <p:nvPr/>
        </p:nvSpPr>
        <p:spPr>
          <a:xfrm>
            <a:off x="6972929" y="4018335"/>
            <a:ext cx="390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Stable, sufficiently intense outpatient care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E0A547C-3BF0-4145-ACA3-9D701ECB8D67}"/>
              </a:ext>
            </a:extLst>
          </p:cNvPr>
          <p:cNvCxnSpPr>
            <a:cxnSpLocks/>
            <a:stCxn id="135" idx="3"/>
            <a:endCxn id="17" idx="1"/>
          </p:cNvCxnSpPr>
          <p:nvPr/>
        </p:nvCxnSpPr>
        <p:spPr>
          <a:xfrm>
            <a:off x="6096000" y="4181921"/>
            <a:ext cx="876929" cy="7135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B40DDE-63B6-47CA-970D-DF061942DC99}"/>
              </a:ext>
            </a:extLst>
          </p:cNvPr>
          <p:cNvCxnSpPr>
            <a:cxnSpLocks/>
            <a:stCxn id="81" idx="3"/>
            <a:endCxn id="17" idx="1"/>
          </p:cNvCxnSpPr>
          <p:nvPr/>
        </p:nvCxnSpPr>
        <p:spPr>
          <a:xfrm flipV="1">
            <a:off x="6301738" y="4895498"/>
            <a:ext cx="671191" cy="6266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E3C43F-FF5F-4280-89EE-61947E887A00}"/>
              </a:ext>
            </a:extLst>
          </p:cNvPr>
          <p:cNvCxnSpPr>
            <a:cxnSpLocks/>
            <a:stCxn id="135" idx="2"/>
            <a:endCxn id="81" idx="0"/>
          </p:cNvCxnSpPr>
          <p:nvPr/>
        </p:nvCxnSpPr>
        <p:spPr>
          <a:xfrm flipH="1">
            <a:off x="5260710" y="4412753"/>
            <a:ext cx="15048" cy="5092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23563BCF-0532-4843-A3DF-395CD485CA3F}"/>
              </a:ext>
            </a:extLst>
          </p:cNvPr>
          <p:cNvSpPr/>
          <p:nvPr/>
        </p:nvSpPr>
        <p:spPr>
          <a:xfrm rot="5400000">
            <a:off x="2295872" y="2119605"/>
            <a:ext cx="327979" cy="2418766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1F1F28BA-33FD-416A-B8F0-12ED16A234F0}"/>
              </a:ext>
            </a:extLst>
          </p:cNvPr>
          <p:cNvSpPr/>
          <p:nvPr/>
        </p:nvSpPr>
        <p:spPr>
          <a:xfrm rot="5400000">
            <a:off x="5157092" y="1677155"/>
            <a:ext cx="327991" cy="3303681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C3BABFE2-83DE-429E-B00A-C95692B47689}"/>
              </a:ext>
            </a:extLst>
          </p:cNvPr>
          <p:cNvSpPr/>
          <p:nvPr/>
        </p:nvSpPr>
        <p:spPr>
          <a:xfrm rot="5400000">
            <a:off x="8783447" y="1356106"/>
            <a:ext cx="327991" cy="3949024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989AF4-5C76-4481-9586-C34EFC66CC6C}"/>
              </a:ext>
            </a:extLst>
          </p:cNvPr>
          <p:cNvSpPr txBox="1"/>
          <p:nvPr/>
        </p:nvSpPr>
        <p:spPr>
          <a:xfrm>
            <a:off x="1956860" y="2255753"/>
            <a:ext cx="119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Disease modifying therapy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471F55-A58A-4C5B-8070-DA4B8C296241}"/>
              </a:ext>
            </a:extLst>
          </p:cNvPr>
          <p:cNvSpPr txBox="1"/>
          <p:nvPr/>
        </p:nvSpPr>
        <p:spPr>
          <a:xfrm>
            <a:off x="3758588" y="2435000"/>
            <a:ext cx="325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Behaviorally informed </a:t>
            </a:r>
          </a:p>
          <a:p>
            <a:pPr algn="ctr"/>
            <a:r>
              <a:rPr lang="en-US" u="sng" dirty="0"/>
              <a:t>acute pain management plans</a:t>
            </a:r>
            <a:r>
              <a:rPr lang="en-US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653DF8-4013-4111-ADBE-8FE84A968190}"/>
              </a:ext>
            </a:extLst>
          </p:cNvPr>
          <p:cNvSpPr txBox="1"/>
          <p:nvPr/>
        </p:nvSpPr>
        <p:spPr>
          <a:xfrm>
            <a:off x="7506961" y="2217976"/>
            <a:ext cx="281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care system that can handle people with complex problems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502D2DB9-9A69-256F-D652-3BD8039EE2BC}"/>
              </a:ext>
            </a:extLst>
          </p:cNvPr>
          <p:cNvSpPr/>
          <p:nvPr/>
        </p:nvSpPr>
        <p:spPr>
          <a:xfrm rot="5400000">
            <a:off x="5631088" y="-1147482"/>
            <a:ext cx="327991" cy="6383330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tar, sunset&#10;&#10;Description automatically generated">
            <a:extLst>
              <a:ext uri="{FF2B5EF4-FFF2-40B4-BE49-F238E27FC236}">
                <a16:creationId xmlns:a16="http://schemas.microsoft.com/office/drawing/2014/main" id="{EB3E63FA-F0DF-9953-8EB3-0BA9A1F1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36" y="423476"/>
            <a:ext cx="2024294" cy="1350717"/>
          </a:xfrm>
          <a:prstGeom prst="rect">
            <a:avLst/>
          </a:prstGeom>
        </p:spPr>
      </p:pic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3463F209-8130-8416-3D63-B077ECB1946D}"/>
              </a:ext>
            </a:extLst>
          </p:cNvPr>
          <p:cNvCxnSpPr>
            <a:cxnSpLocks/>
            <a:stCxn id="135" idx="1"/>
            <a:endCxn id="135" idx="3"/>
          </p:cNvCxnSpPr>
          <p:nvPr/>
        </p:nvCxnSpPr>
        <p:spPr>
          <a:xfrm rot="10800000" flipH="1">
            <a:off x="4455516" y="4181921"/>
            <a:ext cx="1640484" cy="12700"/>
          </a:xfrm>
          <a:prstGeom prst="curvedConnector5">
            <a:avLst>
              <a:gd name="adj1" fmla="val -13935"/>
              <a:gd name="adj2" fmla="val 3617575"/>
              <a:gd name="adj3" fmla="val 113935"/>
            </a:avLst>
          </a:prstGeom>
          <a:ln w="28575">
            <a:solidFill>
              <a:srgbClr val="00B05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8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68"/>
    </mc:Choice>
    <mc:Fallback xmlns="">
      <p:transition spd="slow" advTm="3186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BC7F-5191-F0EB-7262-2F109BE6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Priorities (plus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247D6-CA4B-335F-EEC7-EB18798FA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(0.  Be the team running the case)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Treat</a:t>
            </a:r>
            <a:r>
              <a:rPr lang="en-US" dirty="0"/>
              <a:t> the SCD as aggressively as possible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patient’s acute care utilization* itself is a problem, </a:t>
            </a:r>
            <a:r>
              <a:rPr lang="en-US" u="sng" dirty="0"/>
              <a:t>modify your behavior</a:t>
            </a:r>
            <a:r>
              <a:rPr lang="en-US" dirty="0"/>
              <a:t> to shift it to </a:t>
            </a:r>
            <a:r>
              <a:rPr lang="en-US" u="sng" dirty="0"/>
              <a:t>an appropriately intense outpatient chronic care model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the patient is treatable as an outpatient, evaluate chronic pain, stabilize the regimen, and assess its effectiveness relative to its risk. </a:t>
            </a:r>
            <a:r>
              <a:rPr lang="en-US" u="sng" dirty="0"/>
              <a:t>Act on that assessment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Diagnose and attempt to manage other relevant comorbid conditions/complications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20148-B326-B73F-3B37-DA333C99DB9F}"/>
              </a:ext>
            </a:extLst>
          </p:cNvPr>
          <p:cNvSpPr txBox="1"/>
          <p:nvPr/>
        </p:nvSpPr>
        <p:spPr>
          <a:xfrm>
            <a:off x="8757318" y="5947493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Or any other behavior pattern</a:t>
            </a:r>
          </a:p>
        </p:txBody>
      </p:sp>
    </p:spTree>
    <p:extLst>
      <p:ext uri="{BB962C8B-B14F-4D97-AF65-F5344CB8AC3E}">
        <p14:creationId xmlns:p14="http://schemas.microsoft.com/office/powerpoint/2010/main" val="4097820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B6380-A045-9A6A-6E34-AFD6D565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3: Buprenorphine Is an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B7EE6-803D-E4F3-8DCA-22DA81FDC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923"/>
            <a:ext cx="10972800" cy="3789232"/>
          </a:xfrm>
        </p:spPr>
        <p:txBody>
          <a:bodyPr/>
          <a:lstStyle/>
          <a:p>
            <a:r>
              <a:rPr lang="en-US" u="sng" dirty="0"/>
              <a:t>It works for pain</a:t>
            </a:r>
            <a:r>
              <a:rPr lang="en-US" sz="2400" u="sng" baseline="30000" dirty="0"/>
              <a:t>1</a:t>
            </a:r>
            <a:endParaRPr lang="en-US" baseline="30000" dirty="0"/>
          </a:p>
          <a:p>
            <a:r>
              <a:rPr lang="en-US" u="sng" dirty="0"/>
              <a:t>It is safer</a:t>
            </a:r>
            <a:r>
              <a:rPr lang="en-US" dirty="0"/>
              <a:t>; probably qualitatively safer than high-dose opioid therapy</a:t>
            </a:r>
          </a:p>
          <a:p>
            <a:r>
              <a:rPr lang="en-US" u="sng" dirty="0"/>
              <a:t>It is different</a:t>
            </a:r>
            <a:r>
              <a:rPr lang="en-US" dirty="0"/>
              <a:t>; and if chronic opioid therapy at reasonable (or supra-reasonable) doses is failing it provides an alternative for rotation</a:t>
            </a:r>
          </a:p>
          <a:p>
            <a:r>
              <a:rPr lang="en-US" u="sng" dirty="0"/>
              <a:t>It has a favorable profile of behavioral effects</a:t>
            </a:r>
            <a:endParaRPr lang="en-US" dirty="0"/>
          </a:p>
          <a:p>
            <a:pPr lvl="1"/>
            <a:r>
              <a:rPr lang="en-US" dirty="0"/>
              <a:t>Reduced positive reinforcement</a:t>
            </a:r>
          </a:p>
          <a:p>
            <a:pPr lvl="1"/>
            <a:r>
              <a:rPr lang="en-US" dirty="0"/>
              <a:t>Modest withdrawal</a:t>
            </a:r>
            <a:r>
              <a:rPr lang="en-US" baseline="30000" dirty="0"/>
              <a:t>2</a:t>
            </a:r>
            <a:endParaRPr lang="en-US" sz="1200" baseline="30000" dirty="0"/>
          </a:p>
          <a:p>
            <a:pPr lvl="1"/>
            <a:r>
              <a:rPr lang="en-US" dirty="0"/>
              <a:t>Long-acting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872B5-797F-36A0-2A61-EB8A77A218EB}"/>
              </a:ext>
            </a:extLst>
          </p:cNvPr>
          <p:cNvSpPr txBox="1"/>
          <p:nvPr/>
        </p:nvSpPr>
        <p:spPr>
          <a:xfrm>
            <a:off x="410308" y="5802923"/>
            <a:ext cx="4366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/>
              <a:t>Lazaridou A et al. </a:t>
            </a:r>
            <a:r>
              <a:rPr lang="en-US" sz="1200" i="1" dirty="0"/>
              <a:t>Pain Med</a:t>
            </a:r>
            <a:r>
              <a:rPr lang="en-US" sz="1200" dirty="0"/>
              <a:t>. 2020;25;21(12):3691-3699.</a:t>
            </a:r>
          </a:p>
          <a:p>
            <a:pPr marL="228600" indent="-228600">
              <a:buAutoNum type="arabicPeriod"/>
            </a:pPr>
            <a:r>
              <a:rPr lang="en-US" sz="1200" dirty="0"/>
              <a:t>Tompkins DA et al. </a:t>
            </a:r>
            <a:r>
              <a:rPr lang="en-US" sz="1200" i="1" dirty="0"/>
              <a:t>J </a:t>
            </a:r>
            <a:r>
              <a:rPr lang="en-US" sz="1200" i="1" dirty="0" err="1"/>
              <a:t>Pharmacol</a:t>
            </a:r>
            <a:r>
              <a:rPr lang="en-US" sz="1200" i="1" dirty="0"/>
              <a:t> Exp </a:t>
            </a:r>
            <a:r>
              <a:rPr lang="en-US" sz="1200" i="1" dirty="0" err="1"/>
              <a:t>Ther</a:t>
            </a:r>
            <a:r>
              <a:rPr lang="en-US" sz="1200" dirty="0"/>
              <a:t>. 2014;348(2):217-226.</a:t>
            </a:r>
          </a:p>
        </p:txBody>
      </p:sp>
    </p:spTree>
    <p:extLst>
      <p:ext uri="{BB962C8B-B14F-4D97-AF65-F5344CB8AC3E}">
        <p14:creationId xmlns:p14="http://schemas.microsoft.com/office/powerpoint/2010/main" val="1857683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4258270-C8C8-0228-176C-FC8CB6FDC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0" y="1228102"/>
            <a:ext cx="4786147" cy="48103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7B9D0F-6F89-7F49-E3AF-000F7A5FACDD}"/>
              </a:ext>
            </a:extLst>
          </p:cNvPr>
          <p:cNvSpPr txBox="1"/>
          <p:nvPr/>
        </p:nvSpPr>
        <p:spPr>
          <a:xfrm>
            <a:off x="285538" y="5884595"/>
            <a:ext cx="443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David MS et al. </a:t>
            </a:r>
            <a:r>
              <a:rPr lang="en-US" sz="1400" i="1" dirty="0"/>
              <a:t>Am J </a:t>
            </a:r>
            <a:r>
              <a:rPr lang="en-US" sz="1400" i="1" dirty="0" err="1"/>
              <a:t>Hematol</a:t>
            </a:r>
            <a:r>
              <a:rPr lang="en-US" sz="1400" dirty="0"/>
              <a:t>. 2022;97(11):1435-1442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F6BAC8-0F80-0B69-E1DB-F53286B6E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33971"/>
              </p:ext>
            </p:extLst>
          </p:nvPr>
        </p:nvGraphicFramePr>
        <p:xfrm>
          <a:off x="5699414" y="3850199"/>
          <a:ext cx="5665122" cy="2188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750">
                  <a:extLst>
                    <a:ext uri="{9D8B030D-6E8A-4147-A177-3AD203B41FA5}">
                      <a16:colId xmlns:a16="http://schemas.microsoft.com/office/drawing/2014/main" val="4016719196"/>
                    </a:ext>
                  </a:extLst>
                </a:gridCol>
                <a:gridCol w="1207343">
                  <a:extLst>
                    <a:ext uri="{9D8B030D-6E8A-4147-A177-3AD203B41FA5}">
                      <a16:colId xmlns:a16="http://schemas.microsoft.com/office/drawing/2014/main" val="4014378902"/>
                    </a:ext>
                  </a:extLst>
                </a:gridCol>
                <a:gridCol w="1207343">
                  <a:extLst>
                    <a:ext uri="{9D8B030D-6E8A-4147-A177-3AD203B41FA5}">
                      <a16:colId xmlns:a16="http://schemas.microsoft.com/office/drawing/2014/main" val="7364839"/>
                    </a:ext>
                  </a:extLst>
                </a:gridCol>
                <a:gridCol w="1207343">
                  <a:extLst>
                    <a:ext uri="{9D8B030D-6E8A-4147-A177-3AD203B41FA5}">
                      <a16:colId xmlns:a16="http://schemas.microsoft.com/office/drawing/2014/main" val="1355743359"/>
                    </a:ext>
                  </a:extLst>
                </a:gridCol>
                <a:gridCol w="1207343">
                  <a:extLst>
                    <a:ext uri="{9D8B030D-6E8A-4147-A177-3AD203B41FA5}">
                      <a16:colId xmlns:a16="http://schemas.microsoft.com/office/drawing/2014/main" val="2220510330"/>
                    </a:ext>
                  </a:extLst>
                </a:gridCol>
              </a:tblGrid>
              <a:tr h="547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Initial Pain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Pain Improvement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Opioid Use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Time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1731733"/>
                  </a:ext>
                </a:extLst>
              </a:tr>
              <a:tr h="547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Infusion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0.06 (0.13)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-0.09 (0.16)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-100.12 (8.47)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0.07 (0.19)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3591560"/>
                  </a:ext>
                </a:extLst>
              </a:tr>
              <a:tr h="547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-0.34 (0.12)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-0.49 (0.24)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-239.71 (24.67)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-1.25 (0.94)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7940578"/>
                  </a:ext>
                </a:extLst>
              </a:tr>
              <a:tr h="547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Inpatient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-0.21 (0.17)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-0.16 (0.27)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-277.76 (38.23)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-0.39 (0.77)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854946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AC8CB9F4-49C2-779B-6C30-C58659C5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010" y="6038483"/>
            <a:ext cx="512993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Linear mixed-effects models predicting changes post-induction in acute pain outcomes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019458F-E40D-6EC7-7A25-8B6A2C16C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842"/>
            <a:ext cx="4735224" cy="351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1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8549-176C-4CB9-8D92-DE0EE722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Identify and Deal With Other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9840F-7912-4B75-8D5C-503B96331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Why is this last?!</a:t>
            </a:r>
          </a:p>
        </p:txBody>
      </p:sp>
    </p:spTree>
    <p:extLst>
      <p:ext uri="{BB962C8B-B14F-4D97-AF65-F5344CB8AC3E}">
        <p14:creationId xmlns:p14="http://schemas.microsoft.com/office/powerpoint/2010/main" val="379653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"/>
    </mc:Choice>
    <mc:Fallback xmlns="">
      <p:transition spd="slow" advTm="62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AB8A-CA71-4EBE-9C2B-B760BB49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Depression…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49A34-57A9-462C-B686-21560893D38A}"/>
              </a:ext>
            </a:extLst>
          </p:cNvPr>
          <p:cNvSpPr txBox="1"/>
          <p:nvPr/>
        </p:nvSpPr>
        <p:spPr>
          <a:xfrm>
            <a:off x="4299500" y="4533231"/>
            <a:ext cx="248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Major Depression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607A1-CC6F-405F-9FBC-92F32AD66BBF}"/>
              </a:ext>
            </a:extLst>
          </p:cNvPr>
          <p:cNvSpPr txBox="1"/>
          <p:nvPr/>
        </p:nvSpPr>
        <p:spPr>
          <a:xfrm>
            <a:off x="1049833" y="3492998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SCD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055A5-926A-406E-908A-EE104E3ECF1E}"/>
              </a:ext>
            </a:extLst>
          </p:cNvPr>
          <p:cNvSpPr txBox="1"/>
          <p:nvPr/>
        </p:nvSpPr>
        <p:spPr>
          <a:xfrm>
            <a:off x="2527556" y="3497365"/>
            <a:ext cx="73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Pain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E67B0E-E3D3-4733-8124-9B7B313AA154}"/>
              </a:ext>
            </a:extLst>
          </p:cNvPr>
          <p:cNvCxnSpPr>
            <a:cxnSpLocks/>
          </p:cNvCxnSpPr>
          <p:nvPr/>
        </p:nvCxnSpPr>
        <p:spPr>
          <a:xfrm>
            <a:off x="1885318" y="3720822"/>
            <a:ext cx="653823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E4A38E-CD11-485E-A93D-3DECEF98D402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3106615" y="3954663"/>
            <a:ext cx="1192885" cy="809401"/>
          </a:xfrm>
          <a:prstGeom prst="straightConnector1">
            <a:avLst/>
          </a:prstGeom>
          <a:ln w="508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6189C6-B955-4635-BE41-D9C2154BC353}"/>
              </a:ext>
            </a:extLst>
          </p:cNvPr>
          <p:cNvSpPr txBox="1"/>
          <p:nvPr/>
        </p:nvSpPr>
        <p:spPr>
          <a:xfrm>
            <a:off x="7480363" y="4348564"/>
            <a:ext cx="193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Specific</a:t>
            </a:r>
          </a:p>
          <a:p>
            <a:pPr algn="ctr"/>
            <a:r>
              <a:rPr lang="en-US" sz="2400" b="1" dirty="0"/>
              <a:t>Treatments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3DB20A-9FB8-40D3-8616-72189C285C63}"/>
              </a:ext>
            </a:extLst>
          </p:cNvPr>
          <p:cNvCxnSpPr>
            <a:cxnSpLocks/>
            <a:stCxn id="18" idx="1"/>
            <a:endCxn id="4" idx="3"/>
          </p:cNvCxnSpPr>
          <p:nvPr/>
        </p:nvCxnSpPr>
        <p:spPr>
          <a:xfrm flipH="1">
            <a:off x="6780436" y="4764063"/>
            <a:ext cx="699927" cy="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1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"/>
    </mc:Choice>
    <mc:Fallback xmlns="">
      <p:transition spd="slow" advTm="1654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AB8A-CA71-4EBE-9C2B-B760BB49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Depression…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49A34-57A9-462C-B686-21560893D38A}"/>
              </a:ext>
            </a:extLst>
          </p:cNvPr>
          <p:cNvSpPr txBox="1"/>
          <p:nvPr/>
        </p:nvSpPr>
        <p:spPr>
          <a:xfrm>
            <a:off x="4283914" y="4472925"/>
            <a:ext cx="248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Major Depression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607A1-CC6F-405F-9FBC-92F32AD66BBF}"/>
              </a:ext>
            </a:extLst>
          </p:cNvPr>
          <p:cNvSpPr txBox="1"/>
          <p:nvPr/>
        </p:nvSpPr>
        <p:spPr>
          <a:xfrm>
            <a:off x="1100401" y="3428569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SCD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055A5-926A-406E-908A-EE104E3ECF1E}"/>
              </a:ext>
            </a:extLst>
          </p:cNvPr>
          <p:cNvSpPr txBox="1"/>
          <p:nvPr/>
        </p:nvSpPr>
        <p:spPr>
          <a:xfrm>
            <a:off x="2511970" y="3437059"/>
            <a:ext cx="73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Pain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E67B0E-E3D3-4733-8124-9B7B313AA154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1788410" y="3659402"/>
            <a:ext cx="723560" cy="849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21AE621-3873-4F80-95FE-6D575D1060B3}"/>
              </a:ext>
            </a:extLst>
          </p:cNvPr>
          <p:cNvSpPr txBox="1"/>
          <p:nvPr/>
        </p:nvSpPr>
        <p:spPr>
          <a:xfrm>
            <a:off x="7089288" y="2169175"/>
            <a:ext cx="259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Systemic 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237DA-6CFD-4BE2-9680-842DFBA8D255}"/>
              </a:ext>
            </a:extLst>
          </p:cNvPr>
          <p:cNvSpPr txBox="1"/>
          <p:nvPr/>
        </p:nvSpPr>
        <p:spPr>
          <a:xfrm>
            <a:off x="4497479" y="2169176"/>
            <a:ext cx="2180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Pain Behaviors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FAEC88-8D81-4E72-901D-6897ADB90551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>
            <a:off x="6678478" y="2400008"/>
            <a:ext cx="410810" cy="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E4A38E-CD11-485E-A93D-3DECEF98D402}"/>
              </a:ext>
            </a:extLst>
          </p:cNvPr>
          <p:cNvCxnSpPr>
            <a:cxnSpLocks/>
            <a:stCxn id="6" idx="2"/>
            <a:endCxn id="4" idx="1"/>
          </p:cNvCxnSpPr>
          <p:nvPr/>
        </p:nvCxnSpPr>
        <p:spPr>
          <a:xfrm>
            <a:off x="2879411" y="3898724"/>
            <a:ext cx="1404503" cy="805034"/>
          </a:xfrm>
          <a:prstGeom prst="straightConnector1">
            <a:avLst/>
          </a:prstGeom>
          <a:ln w="508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E504B4-DF18-4A14-B20A-1DF0005A88AE}"/>
              </a:ext>
            </a:extLst>
          </p:cNvPr>
          <p:cNvCxnSpPr>
            <a:cxnSpLocks/>
            <a:stCxn id="6" idx="0"/>
            <a:endCxn id="9" idx="1"/>
          </p:cNvCxnSpPr>
          <p:nvPr/>
        </p:nvCxnSpPr>
        <p:spPr>
          <a:xfrm flipV="1">
            <a:off x="2879411" y="2400009"/>
            <a:ext cx="1618068" cy="1037050"/>
          </a:xfrm>
          <a:prstGeom prst="straightConnector1">
            <a:avLst/>
          </a:prstGeom>
          <a:ln w="508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6189C6-B955-4635-BE41-D9C2154BC353}"/>
              </a:ext>
            </a:extLst>
          </p:cNvPr>
          <p:cNvSpPr txBox="1"/>
          <p:nvPr/>
        </p:nvSpPr>
        <p:spPr>
          <a:xfrm>
            <a:off x="7464777" y="4288258"/>
            <a:ext cx="193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Specific</a:t>
            </a:r>
          </a:p>
          <a:p>
            <a:pPr algn="ctr"/>
            <a:r>
              <a:rPr lang="en-US" sz="2400" b="1" dirty="0"/>
              <a:t>Treatments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3DB20A-9FB8-40D3-8616-72189C285C63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5587979" y="2630841"/>
            <a:ext cx="2843108" cy="165741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BD0FC9-F7B4-4D2B-BF42-40CFB2353978}"/>
              </a:ext>
            </a:extLst>
          </p:cNvPr>
          <p:cNvCxnSpPr>
            <a:cxnSpLocks/>
            <a:stCxn id="18" idx="1"/>
            <a:endCxn id="4" idx="3"/>
          </p:cNvCxnSpPr>
          <p:nvPr/>
        </p:nvCxnSpPr>
        <p:spPr>
          <a:xfrm flipH="1">
            <a:off x="6764850" y="4703757"/>
            <a:ext cx="699927" cy="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D3E7E5-8C66-4D48-9030-96CDDB4E1D6A}"/>
              </a:ext>
            </a:extLst>
          </p:cNvPr>
          <p:cNvCxnSpPr>
            <a:cxnSpLocks/>
            <a:stCxn id="9" idx="2"/>
            <a:endCxn id="17" idx="3"/>
          </p:cNvCxnSpPr>
          <p:nvPr/>
        </p:nvCxnSpPr>
        <p:spPr>
          <a:xfrm flipH="1">
            <a:off x="4737527" y="2630841"/>
            <a:ext cx="850452" cy="1048314"/>
          </a:xfrm>
          <a:prstGeom prst="straightConnector1">
            <a:avLst/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C6E17F-F7EC-4C8C-BB54-B134E73E7F35}"/>
              </a:ext>
            </a:extLst>
          </p:cNvPr>
          <p:cNvSpPr txBox="1"/>
          <p:nvPr/>
        </p:nvSpPr>
        <p:spPr>
          <a:xfrm>
            <a:off x="3799450" y="3448322"/>
            <a:ext cx="938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Meds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8BCF95-3E8C-4D90-BC2A-3A615F09840E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737527" y="3679155"/>
            <a:ext cx="786855" cy="79377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77D1EC-FB8F-41B5-8378-40E1BA15C077}"/>
              </a:ext>
            </a:extLst>
          </p:cNvPr>
          <p:cNvCxnSpPr>
            <a:cxnSpLocks/>
            <a:stCxn id="6" idx="3"/>
            <a:endCxn id="17" idx="1"/>
          </p:cNvCxnSpPr>
          <p:nvPr/>
        </p:nvCxnSpPr>
        <p:spPr>
          <a:xfrm>
            <a:off x="3246851" y="3667892"/>
            <a:ext cx="552599" cy="11263"/>
          </a:xfrm>
          <a:prstGeom prst="straightConnector1">
            <a:avLst/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4E90228-7403-44CE-8561-CBA2189766F0}"/>
              </a:ext>
            </a:extLst>
          </p:cNvPr>
          <p:cNvSpPr/>
          <p:nvPr/>
        </p:nvSpPr>
        <p:spPr>
          <a:xfrm>
            <a:off x="4072397" y="3929394"/>
            <a:ext cx="630334" cy="4610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CF67085A-8F19-4DBA-AEFE-B0E960599BF4}"/>
              </a:ext>
            </a:extLst>
          </p:cNvPr>
          <p:cNvSpPr/>
          <p:nvPr/>
        </p:nvSpPr>
        <p:spPr>
          <a:xfrm rot="16200000">
            <a:off x="4226911" y="4323920"/>
            <a:ext cx="296163" cy="13308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"/>
    </mc:Choice>
    <mc:Fallback xmlns="">
      <p:transition spd="slow" advTm="7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nsity Plo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4495" y="1104900"/>
            <a:ext cx="4480008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221541"/>
            <a:ext cx="10972800" cy="713539"/>
          </a:xfrm>
        </p:spPr>
        <p:txBody>
          <a:bodyPr>
            <a:normAutofit/>
          </a:bodyPr>
          <a:lstStyle/>
          <a:p>
            <a:r>
              <a:rPr lang="en-US" sz="3600" dirty="0"/>
              <a:t>The Utilization Paradox of SCD</a:t>
            </a:r>
          </a:p>
        </p:txBody>
      </p:sp>
      <p:pic>
        <p:nvPicPr>
          <p:cNvPr id="5" name="Picture 4" descr="Figure 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5618" y="979586"/>
            <a:ext cx="4267200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374" y="5811081"/>
            <a:ext cx="3473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Carroll CP et al. </a:t>
            </a:r>
            <a:r>
              <a:rPr lang="en-US" sz="1200" i="1" dirty="0"/>
              <a:t>Am J </a:t>
            </a:r>
            <a:r>
              <a:rPr lang="en-US" sz="1200" i="1" dirty="0" err="1"/>
              <a:t>Hematol</a:t>
            </a:r>
            <a:r>
              <a:rPr lang="en-US" sz="1200" i="1" dirty="0"/>
              <a:t>. </a:t>
            </a:r>
            <a:r>
              <a:rPr lang="en-US" sz="1200" dirty="0"/>
              <a:t>2009;84(10):666-670.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74" y="6022270"/>
            <a:ext cx="2783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Carroll CP et al. </a:t>
            </a:r>
            <a:r>
              <a:rPr lang="en-US" sz="1200" i="1" dirty="0"/>
              <a:t>J Hospital Med</a:t>
            </a:r>
            <a:r>
              <a:rPr lang="en-US" sz="1200" dirty="0"/>
              <a:t>. In Press.</a:t>
            </a:r>
          </a:p>
        </p:txBody>
      </p:sp>
      <p:sp>
        <p:nvSpPr>
          <p:cNvPr id="3" name="Oval 2"/>
          <p:cNvSpPr/>
          <p:nvPr/>
        </p:nvSpPr>
        <p:spPr>
          <a:xfrm>
            <a:off x="3027217" y="3709534"/>
            <a:ext cx="2372139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25481" y="4487720"/>
            <a:ext cx="2819401" cy="7883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25660" y="5443120"/>
            <a:ext cx="3771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Total Hospitalizations 2004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8319" y="1105520"/>
            <a:ext cx="3771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Density of Inpatient Admissions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8293" y="1126976"/>
            <a:ext cx="3771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Density Plot of Hospitalizations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6757" y="5016115"/>
            <a:ext cx="3771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Admission per Year Enrolled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39144" y="2997115"/>
            <a:ext cx="3002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54934" y="2997116"/>
            <a:ext cx="3002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3112178547"/>
      </p:ext>
    </p:extLst>
  </p:cSld>
  <p:clrMapOvr>
    <a:masterClrMapping/>
  </p:clrMapOvr>
  <p:transition advTm="149557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E760-EC0B-4F39-A8B5-CEEF617C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" y="249210"/>
            <a:ext cx="10972800" cy="713539"/>
          </a:xfrm>
        </p:spPr>
        <p:txBody>
          <a:bodyPr/>
          <a:lstStyle/>
          <a:p>
            <a:r>
              <a:rPr lang="en-US" sz="4000" dirty="0"/>
              <a:t>How About Just Going After Chronic Pain Itself?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5DA8E-C74E-40BB-BC24-C008C84E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8" y="1126436"/>
            <a:ext cx="10972800" cy="43737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If the current regimen is failing, you may decide to add other agents or taper/switch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Pharmacotherapies for chronic pain tend to have modest effects (NNTB ~5-7)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Small effects are hard to see with frequent acute pain or a chaotic regimen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Similar problem if an opioid taper is happening–what’s having the effect?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Non-pharmacological options for chronic pain require the same sorts of interventions as most of the comorbidities we discussed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36" y="5925526"/>
            <a:ext cx="2766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NNTB, number needed to treat to benefit</a:t>
            </a:r>
          </a:p>
        </p:txBody>
      </p:sp>
    </p:spTree>
    <p:extLst>
      <p:ext uri="{BB962C8B-B14F-4D97-AF65-F5344CB8AC3E}">
        <p14:creationId xmlns:p14="http://schemas.microsoft.com/office/powerpoint/2010/main" val="25211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"/>
    </mc:Choice>
    <mc:Fallback xmlns="">
      <p:transition spd="slow" advTm="89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81E3D5-7F4E-DFDD-CA7E-F27930B9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4F92F-328C-3DA8-24A8-6EBF6D769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7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D6F1-D49E-4446-A063-148D2B17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0423"/>
            <a:ext cx="10972800" cy="713539"/>
          </a:xfrm>
        </p:spPr>
        <p:txBody>
          <a:bodyPr/>
          <a:lstStyle/>
          <a:p>
            <a:r>
              <a:rPr lang="en-US" sz="3600" dirty="0"/>
              <a:t>A Consult*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E151C-7C71-449F-B9A2-26CEF497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9965"/>
            <a:ext cx="10972800" cy="4947903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Very frequent visits to multiple hospitals, reports 7-10/10 pain, often abdominal </a:t>
            </a: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</a:rPr>
              <a:t>or in sites of AVN</a:t>
            </a:r>
            <a:endParaRPr lang="en-US" sz="24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lvl="1"/>
            <a:r>
              <a:rPr lang="en-US" sz="2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(&gt; 1 visit or hospital day per three days)</a:t>
            </a:r>
          </a:p>
          <a:p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</a:rPr>
              <a:t>He lies. A lot.</a:t>
            </a:r>
          </a:p>
          <a:p>
            <a:r>
              <a:rPr lang="en-US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Seen</a:t>
            </a: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</a:rPr>
              <a:t> by psychiatry inpatient and out-, diagnosed with a particular developmental disorder but </a:t>
            </a:r>
            <a:r>
              <a:rPr lang="en-US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“with no specific recommendations.” Occasionally suspected of depression.</a:t>
            </a:r>
          </a:p>
          <a:p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</a:rPr>
              <a:t>Specific question: “</a:t>
            </a:r>
            <a:r>
              <a:rPr lang="en-US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Is this OUD?”</a:t>
            </a:r>
          </a:p>
          <a:p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</a:rPr>
              <a:t>When I see him, he’s…pleasant. And very anxious about pain.</a:t>
            </a:r>
          </a:p>
          <a:p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</a:rPr>
              <a:t>(He’s probably not taking his HU right)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FB39A-3FBD-494E-8BFE-1CD85171B078}"/>
              </a:ext>
            </a:extLst>
          </p:cNvPr>
          <p:cNvSpPr txBox="1"/>
          <p:nvPr/>
        </p:nvSpPr>
        <p:spPr>
          <a:xfrm>
            <a:off x="9874979" y="5952265"/>
            <a:ext cx="2113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*which never 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557" y="5977733"/>
            <a:ext cx="4419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AVN, avascular necrosis; OUD, opioid use disorder; HU, </a:t>
            </a:r>
            <a:r>
              <a:rPr lang="en-US" sz="1200" dirty="0" err="1"/>
              <a:t>hydroxyurea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84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408"/>
    </mc:Choice>
    <mc:Fallback xmlns="">
      <p:transition spd="slow" advTm="2044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6730" y="296143"/>
            <a:ext cx="10972800" cy="71353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/>
              <a:t>Addiction and “Pseudo-addiction”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632711" y="3282634"/>
            <a:ext cx="20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000" dirty="0"/>
              <a:t>Behavior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985511" y="2290446"/>
            <a:ext cx="29076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000" dirty="0"/>
              <a:t>Relief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/>
              <a:t>of Pain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cxnSp>
        <p:nvCxnSpPr>
          <p:cNvPr id="11269" name="AutoShape 5"/>
          <p:cNvCxnSpPr>
            <a:cxnSpLocks noChangeShapeType="1"/>
            <a:stCxn id="32772" idx="1"/>
            <a:endCxn id="32771" idx="3"/>
          </p:cNvCxnSpPr>
          <p:nvPr/>
        </p:nvCxnSpPr>
        <p:spPr bwMode="auto">
          <a:xfrm flipH="1">
            <a:off x="4657111" y="2644389"/>
            <a:ext cx="1328400" cy="992188"/>
          </a:xfrm>
          <a:prstGeom prst="straightConnector1">
            <a:avLst/>
          </a:prstGeom>
          <a:noFill/>
          <a:ln w="508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5985511" y="3816034"/>
            <a:ext cx="28774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000" dirty="0"/>
              <a:t>Drug Reward</a:t>
            </a:r>
          </a:p>
        </p:txBody>
      </p:sp>
      <p:cxnSp>
        <p:nvCxnSpPr>
          <p:cNvPr id="11271" name="AutoShape 14"/>
          <p:cNvCxnSpPr>
            <a:cxnSpLocks noChangeShapeType="1"/>
            <a:stCxn id="32781" idx="1"/>
            <a:endCxn id="32771" idx="3"/>
          </p:cNvCxnSpPr>
          <p:nvPr/>
        </p:nvCxnSpPr>
        <p:spPr bwMode="auto">
          <a:xfrm flipH="1" flipV="1">
            <a:off x="4657111" y="3636577"/>
            <a:ext cx="1328400" cy="533400"/>
          </a:xfrm>
          <a:prstGeom prst="straightConnector1">
            <a:avLst/>
          </a:prstGeom>
          <a:noFill/>
          <a:ln w="508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50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460"/>
    </mc:Choice>
    <mc:Fallback xmlns="">
      <p:transition spd="slow" advTm="22746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3375" y="222668"/>
            <a:ext cx="11830050" cy="71353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/>
              <a:t>Maybe We Should Stick With What We Can See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884171" y="3282634"/>
            <a:ext cx="16574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dirty="0"/>
              <a:t>Behavior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454141" y="2274570"/>
            <a:ext cx="2441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Relief of Pain</a:t>
            </a:r>
          </a:p>
        </p:txBody>
      </p:sp>
      <p:cxnSp>
        <p:nvCxnSpPr>
          <p:cNvPr id="13317" name="AutoShape 5"/>
          <p:cNvCxnSpPr>
            <a:cxnSpLocks noChangeShapeType="1"/>
            <a:stCxn id="36868" idx="1"/>
            <a:endCxn id="36867" idx="3"/>
          </p:cNvCxnSpPr>
          <p:nvPr/>
        </p:nvCxnSpPr>
        <p:spPr bwMode="auto">
          <a:xfrm flipH="1">
            <a:off x="4541612" y="2564289"/>
            <a:ext cx="1912529" cy="1010733"/>
          </a:xfrm>
          <a:prstGeom prst="straightConnector1">
            <a:avLst/>
          </a:prstGeom>
          <a:noFill/>
          <a:ln w="508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454141" y="3798570"/>
            <a:ext cx="2386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Drug Reward</a:t>
            </a:r>
          </a:p>
        </p:txBody>
      </p:sp>
      <p:cxnSp>
        <p:nvCxnSpPr>
          <p:cNvPr id="13319" name="AutoShape 7"/>
          <p:cNvCxnSpPr>
            <a:cxnSpLocks noChangeShapeType="1"/>
            <a:stCxn id="36870" idx="1"/>
            <a:endCxn id="36867" idx="3"/>
          </p:cNvCxnSpPr>
          <p:nvPr/>
        </p:nvCxnSpPr>
        <p:spPr bwMode="auto">
          <a:xfrm flipH="1" flipV="1">
            <a:off x="4541612" y="3575022"/>
            <a:ext cx="1912529" cy="513267"/>
          </a:xfrm>
          <a:prstGeom prst="straightConnector1">
            <a:avLst/>
          </a:prstGeom>
          <a:noFill/>
          <a:ln w="508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149340" y="1817370"/>
            <a:ext cx="2895600" cy="3200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3200" b="1" dirty="0"/>
              <a:t>OPIOIDS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B1B136-8215-485A-ACDE-920F2F3088F3}"/>
              </a:ext>
            </a:extLst>
          </p:cNvPr>
          <p:cNvSpPr/>
          <p:nvPr/>
        </p:nvSpPr>
        <p:spPr>
          <a:xfrm>
            <a:off x="2701953" y="3020005"/>
            <a:ext cx="2092187" cy="11479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DBC56-DAAD-405D-BA77-F2315530C73B}"/>
              </a:ext>
            </a:extLst>
          </p:cNvPr>
          <p:cNvSpPr txBox="1"/>
          <p:nvPr/>
        </p:nvSpPr>
        <p:spPr>
          <a:xfrm>
            <a:off x="1555083" y="4242656"/>
            <a:ext cx="4137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 we have </a:t>
            </a:r>
            <a:r>
              <a:rPr lang="en-US" sz="2400" b="1" u="sng" dirty="0"/>
              <a:t>good reason </a:t>
            </a:r>
            <a:r>
              <a:rPr lang="en-US" sz="2400" dirty="0"/>
              <a:t>to believe this is a problem and needs to change?</a:t>
            </a:r>
          </a:p>
        </p:txBody>
      </p:sp>
    </p:spTree>
    <p:extLst>
      <p:ext uri="{BB962C8B-B14F-4D97-AF65-F5344CB8AC3E}">
        <p14:creationId xmlns:p14="http://schemas.microsoft.com/office/powerpoint/2010/main" val="9086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677"/>
    </mc:Choice>
    <mc:Fallback xmlns="">
      <p:transition spd="slow" advTm="1716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F411-A003-44D0-9B58-5A80D91A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" y="353293"/>
            <a:ext cx="10972800" cy="713539"/>
          </a:xfrm>
        </p:spPr>
        <p:txBody>
          <a:bodyPr/>
          <a:lstStyle/>
          <a:p>
            <a:r>
              <a:rPr lang="en-US" dirty="0"/>
              <a:t>Principles of Behavior Change: ABCs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FB94E-7B52-452D-B87F-9EAE97BDE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30" y="1208902"/>
            <a:ext cx="10972800" cy="494790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Elements</a:t>
            </a:r>
          </a:p>
          <a:p>
            <a:pPr lvl="1"/>
            <a:r>
              <a:rPr lang="en-US" dirty="0"/>
              <a:t>Antecedents: Things that reliably happen prior to the behavior–“triggers,” contexts</a:t>
            </a:r>
          </a:p>
          <a:p>
            <a:pPr lvl="1"/>
            <a:r>
              <a:rPr lang="en-US" b="1" u="sng" dirty="0"/>
              <a:t>Behaviors</a:t>
            </a:r>
            <a:r>
              <a:rPr lang="en-US" b="1" dirty="0"/>
              <a:t>: Verifiable, countable (in principle) things people do</a:t>
            </a:r>
          </a:p>
          <a:p>
            <a:pPr lvl="1"/>
            <a:r>
              <a:rPr lang="en-US" b="1" u="sng" dirty="0"/>
              <a:t>Consequences</a:t>
            </a:r>
            <a:r>
              <a:rPr lang="en-US" b="1" dirty="0"/>
              <a:t> (or Contingencies): What happens immediately after the behavior?</a:t>
            </a:r>
          </a:p>
          <a:p>
            <a:r>
              <a:rPr lang="en-US" b="1" dirty="0"/>
              <a:t>Application</a:t>
            </a:r>
          </a:p>
          <a:p>
            <a:pPr lvl="1"/>
            <a:r>
              <a:rPr lang="en-US" b="1" u="sng" dirty="0"/>
              <a:t>Extinction</a:t>
            </a:r>
            <a:r>
              <a:rPr lang="en-US" dirty="0"/>
              <a:t>: Stop reinforcing the behavior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It also helps to increase the work of the undesirable pattern</a:t>
            </a:r>
          </a:p>
          <a:p>
            <a:pPr lvl="1"/>
            <a:r>
              <a:rPr lang="en-US" b="1" u="sng" dirty="0"/>
              <a:t>Substitution</a:t>
            </a:r>
            <a:r>
              <a:rPr lang="en-US" dirty="0"/>
              <a:t>: Start reinforcing successive approximations of the desired behavior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Reduce the difficulty of desired behaviors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Make reinforcement as easy and frequent as you can to start</a:t>
            </a:r>
          </a:p>
          <a:p>
            <a:pPr lvl="1"/>
            <a:r>
              <a:rPr lang="en-US" dirty="0"/>
              <a:t>Reduce predictable antecedents to the target behavior; or better yet pair them with the new behavior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951"/>
    </mc:Choice>
    <mc:Fallback xmlns="">
      <p:transition spd="slow" advTm="43695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549880-8A17-4AA8-92B6-308639E8CC44}"/>
              </a:ext>
            </a:extLst>
          </p:cNvPr>
          <p:cNvSpPr txBox="1"/>
          <p:nvPr/>
        </p:nvSpPr>
        <p:spPr>
          <a:xfrm>
            <a:off x="8922628" y="1287115"/>
            <a:ext cx="2902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D113B"/>
                </a:solidFill>
                <a:latin typeface="Arial"/>
                <a:ea typeface="Geneva" pitchFamily="37" charset="-128"/>
                <a:cs typeface="Arial"/>
              </a:rPr>
              <a:t>He’s actually NOT in the hospital all the time</a:t>
            </a:r>
          </a:p>
          <a:p>
            <a:endParaRPr lang="en-US" b="1" dirty="0"/>
          </a:p>
          <a:p>
            <a:r>
              <a:rPr lang="en-US" b="1" dirty="0"/>
              <a:t>(But he still manages to have ~1 visit/hospital day per three days)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517F0A-B2FE-4C58-83E6-3BD32DBEA2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815968"/>
              </p:ext>
            </p:extLst>
          </p:nvPr>
        </p:nvGraphicFramePr>
        <p:xfrm>
          <a:off x="753179" y="131096"/>
          <a:ext cx="7518642" cy="587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504" y="6007692"/>
            <a:ext cx="311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OME, oral morphine equivalent; OP, outpatient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3605E-CEBA-98AE-F48C-C0372102473B}"/>
              </a:ext>
            </a:extLst>
          </p:cNvPr>
          <p:cNvSpPr txBox="1"/>
          <p:nvPr/>
        </p:nvSpPr>
        <p:spPr>
          <a:xfrm rot="16200000">
            <a:off x="-23376" y="309734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OME Dose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5230E-D055-E6EC-BDE4-9E40F08F0927}"/>
              </a:ext>
            </a:extLst>
          </p:cNvPr>
          <p:cNvSpPr txBox="1"/>
          <p:nvPr/>
        </p:nvSpPr>
        <p:spPr>
          <a:xfrm>
            <a:off x="4098858" y="5212362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in Days</a:t>
            </a:r>
          </a:p>
        </p:txBody>
      </p:sp>
    </p:spTree>
    <p:extLst>
      <p:ext uri="{BB962C8B-B14F-4D97-AF65-F5344CB8AC3E}">
        <p14:creationId xmlns:p14="http://schemas.microsoft.com/office/powerpoint/2010/main" val="33583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51"/>
    </mc:Choice>
    <mc:Fallback xmlns="">
      <p:transition spd="slow" advTm="20325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C7CBD23-9081-4F28-834D-B1B99A1FF8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601576"/>
              </p:ext>
            </p:extLst>
          </p:nvPr>
        </p:nvGraphicFramePr>
        <p:xfrm>
          <a:off x="662038" y="195691"/>
          <a:ext cx="7961243" cy="610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E21A4E3-1FD9-4D2A-BC23-975CC3175FCF}"/>
              </a:ext>
            </a:extLst>
          </p:cNvPr>
          <p:cNvSpPr txBox="1"/>
          <p:nvPr/>
        </p:nvSpPr>
        <p:spPr>
          <a:xfrm>
            <a:off x="8689819" y="530750"/>
            <a:ext cx="318052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Outpatient doses are not high, but often staggered and chaotic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ED doses are not out of line with his outpatient doses, though often IV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However, when he gets admitted, the dose available is ~10 times his outpatient dose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41720-0547-490F-A689-D6781AD5482E}"/>
              </a:ext>
            </a:extLst>
          </p:cNvPr>
          <p:cNvSpPr txBox="1"/>
          <p:nvPr/>
        </p:nvSpPr>
        <p:spPr>
          <a:xfrm>
            <a:off x="2547437" y="2661753"/>
            <a:ext cx="29206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8505D-E519-4C4E-BCC9-66D39B6F6146}"/>
              </a:ext>
            </a:extLst>
          </p:cNvPr>
          <p:cNvSpPr txBox="1"/>
          <p:nvPr/>
        </p:nvSpPr>
        <p:spPr>
          <a:xfrm>
            <a:off x="3358205" y="2661753"/>
            <a:ext cx="29206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0EB73-4274-472D-962A-C9D549B41E0E}"/>
              </a:ext>
            </a:extLst>
          </p:cNvPr>
          <p:cNvSpPr txBox="1"/>
          <p:nvPr/>
        </p:nvSpPr>
        <p:spPr>
          <a:xfrm>
            <a:off x="5861560" y="2661753"/>
            <a:ext cx="29206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73621" y="3146122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OME Dose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32CF37-A3B2-3C41-2D1E-7A4C04FFA895}"/>
              </a:ext>
            </a:extLst>
          </p:cNvPr>
          <p:cNvSpPr txBox="1"/>
          <p:nvPr/>
        </p:nvSpPr>
        <p:spPr>
          <a:xfrm>
            <a:off x="4034159" y="5547508"/>
            <a:ext cx="1235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Time in Days</a:t>
            </a:r>
          </a:p>
        </p:txBody>
      </p:sp>
    </p:spTree>
    <p:extLst>
      <p:ext uri="{BB962C8B-B14F-4D97-AF65-F5344CB8AC3E}">
        <p14:creationId xmlns:p14="http://schemas.microsoft.com/office/powerpoint/2010/main" val="262057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51"/>
    </mc:Choice>
    <mc:Fallback xmlns="">
      <p:transition spd="slow" advTm="11915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9565</TotalTime>
  <Words>1560</Words>
  <Application>Microsoft Office PowerPoint</Application>
  <PresentationFormat>Widescreen</PresentationFormat>
  <Paragraphs>269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1_Office Theme</vt:lpstr>
      <vt:lpstr>You Can’t Get the Right Results With the Wrong System</vt:lpstr>
      <vt:lpstr>Disclosures </vt:lpstr>
      <vt:lpstr>The Utilization Paradox of SCD</vt:lpstr>
      <vt:lpstr>A Consult*</vt:lpstr>
      <vt:lpstr>Addiction and “Pseudo-addiction”</vt:lpstr>
      <vt:lpstr>Maybe We Should Stick With What We Can See</vt:lpstr>
      <vt:lpstr>Principles of Behavior Change: ABCs</vt:lpstr>
      <vt:lpstr>PowerPoint Presentation</vt:lpstr>
      <vt:lpstr>PowerPoint Presentation</vt:lpstr>
      <vt:lpstr>A Behavioral Analysis/Hypothesis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Paradoxes…</vt:lpstr>
      <vt:lpstr>PowerPoint Presentation</vt:lpstr>
      <vt:lpstr>PowerPoint Presentation</vt:lpstr>
      <vt:lpstr>PowerPoint Presentation</vt:lpstr>
      <vt:lpstr>The Four Priorities (plus 1)</vt:lpstr>
      <vt:lpstr>Priority 3: Buprenorphine Is an Option</vt:lpstr>
      <vt:lpstr>PowerPoint Presentation</vt:lpstr>
      <vt:lpstr>4. Identify and Deal With Other Causes</vt:lpstr>
      <vt:lpstr>Let’s Take Depression…</vt:lpstr>
      <vt:lpstr>Let’s Take Depression…</vt:lpstr>
      <vt:lpstr>How About Just Going After Chronic Pain Itself?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happens when you ask me a question.</dc:title>
  <dc:creator>Patrick Carroll</dc:creator>
  <cp:lastModifiedBy>Chahal, Jaspreet</cp:lastModifiedBy>
  <cp:revision>80</cp:revision>
  <dcterms:created xsi:type="dcterms:W3CDTF">2021-09-26T12:38:32Z</dcterms:created>
  <dcterms:modified xsi:type="dcterms:W3CDTF">2023-05-08T15:53:07Z</dcterms:modified>
</cp:coreProperties>
</file>