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46"/>
  </p:notesMasterIdLst>
  <p:handoutMasterIdLst>
    <p:handoutMasterId r:id="rId47"/>
  </p:handoutMasterIdLst>
  <p:sldIdLst>
    <p:sldId id="575" r:id="rId4"/>
    <p:sldId id="620" r:id="rId5"/>
    <p:sldId id="3525" r:id="rId6"/>
    <p:sldId id="299" r:id="rId7"/>
    <p:sldId id="3522" r:id="rId8"/>
    <p:sldId id="3539" r:id="rId9"/>
    <p:sldId id="339" r:id="rId10"/>
    <p:sldId id="338" r:id="rId11"/>
    <p:sldId id="3547" r:id="rId12"/>
    <p:sldId id="297" r:id="rId13"/>
    <p:sldId id="465" r:id="rId14"/>
    <p:sldId id="326" r:id="rId15"/>
    <p:sldId id="300" r:id="rId16"/>
    <p:sldId id="301" r:id="rId17"/>
    <p:sldId id="3528" r:id="rId18"/>
    <p:sldId id="3541" r:id="rId19"/>
    <p:sldId id="302" r:id="rId20"/>
    <p:sldId id="291" r:id="rId21"/>
    <p:sldId id="3548" r:id="rId22"/>
    <p:sldId id="3549" r:id="rId23"/>
    <p:sldId id="3542" r:id="rId24"/>
    <p:sldId id="3545" r:id="rId25"/>
    <p:sldId id="3551" r:id="rId26"/>
    <p:sldId id="3536" r:id="rId27"/>
    <p:sldId id="328" r:id="rId28"/>
    <p:sldId id="3552" r:id="rId29"/>
    <p:sldId id="3553" r:id="rId30"/>
    <p:sldId id="3533" r:id="rId31"/>
    <p:sldId id="3535" r:id="rId32"/>
    <p:sldId id="3550" r:id="rId33"/>
    <p:sldId id="3534" r:id="rId34"/>
    <p:sldId id="308" r:id="rId35"/>
    <p:sldId id="3530" r:id="rId36"/>
    <p:sldId id="3531" r:id="rId37"/>
    <p:sldId id="3532" r:id="rId38"/>
    <p:sldId id="287" r:id="rId39"/>
    <p:sldId id="309" r:id="rId40"/>
    <p:sldId id="290" r:id="rId41"/>
    <p:sldId id="292" r:id="rId42"/>
    <p:sldId id="293" r:id="rId43"/>
    <p:sldId id="294" r:id="rId44"/>
    <p:sldId id="1434" r:id="rId45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panose="020B0503030404040204" pitchFamily="34" charset="0"/>
        <a:cs typeface="Geneva" panose="020B050303040404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panose="020B0503030404040204" pitchFamily="34" charset="0"/>
        <a:cs typeface="Geneva" panose="020B050303040404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panose="020B0503030404040204" pitchFamily="34" charset="0"/>
        <a:cs typeface="Geneva" panose="020B050303040404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panose="020B0503030404040204" pitchFamily="34" charset="0"/>
        <a:cs typeface="Geneva" panose="020B050303040404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panose="020B0503030404040204" pitchFamily="34" charset="0"/>
        <a:cs typeface="Geneva" panose="020B050303040404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panose="020B0503030404040204" pitchFamily="34" charset="0"/>
        <a:cs typeface="Geneva" panose="020B050303040404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panose="020B0503030404040204" pitchFamily="34" charset="0"/>
        <a:cs typeface="Geneva" panose="020B050303040404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panose="020B0503030404040204" pitchFamily="34" charset="0"/>
        <a:cs typeface="Geneva" panose="020B050303040404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panose="020B0503030404040204" pitchFamily="34" charset="0"/>
        <a:cs typeface="Geneva" panose="020B050303040404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8ACEB27-2528-0949-AC66-382EDBC67A48}" name="Vajdos, Janis" initials="VJ" userId="S::JVajdos@smithbucklin.com::b8852b77-9a60-4f57-8b8f-f810ef338681" providerId="AD"/>
  <p188:author id="{E76788A2-07D5-FA07-4FAE-759AB021CF6E}" name="Harty, Patrick" initials="HP" userId="S::PHarty@smithbucklin.com::31490e0f-fafe-4c9d-af74-2722bc1b6d90" providerId="AD"/>
  <p188:author id="{034FA5A8-98D5-E2DA-F7A1-C1E7F02FA8D5}" name="Peck, Emily" initials="PE" userId="S::epeck@smithbucklin.com::5c8974fd-4f13-4eb8-954e-26dd00f30146" providerId="AD"/>
  <p188:author id="{39EC44BB-67E0-10F3-82E6-1FA421754E0A}" name="Buchanan, Daryl" initials="BD" userId="S::DBuchana@smithbucklin.com::52c9c5b3-9edb-4f1f-a173-8d7ff6b7ca8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donald, Meghan" initials="MM" lastIdx="6" clrIdx="1">
    <p:extLst>
      <p:ext uri="{19B8F6BF-5375-455C-9EA6-DF929625EA0E}">
        <p15:presenceInfo xmlns:p15="http://schemas.microsoft.com/office/powerpoint/2012/main" userId="S-1-5-21-1466045628-881665582-335421608-52686" providerId="AD"/>
      </p:ext>
    </p:extLst>
  </p:cmAuthor>
  <p:cmAuthor id="2" name="Harty, Patrick" initials="HP" lastIdx="4" clrIdx="2">
    <p:extLst>
      <p:ext uri="{19B8F6BF-5375-455C-9EA6-DF929625EA0E}">
        <p15:presenceInfo xmlns:p15="http://schemas.microsoft.com/office/powerpoint/2012/main" userId="S-1-5-21-1466045628-881665582-335421608-61096" providerId="AD"/>
      </p:ext>
    </p:extLst>
  </p:cmAuthor>
  <p:cmAuthor id="3" name="Vajdos, Janis" initials="VJ" lastIdx="9" clrIdx="3">
    <p:extLst>
      <p:ext uri="{19B8F6BF-5375-455C-9EA6-DF929625EA0E}">
        <p15:presenceInfo xmlns:p15="http://schemas.microsoft.com/office/powerpoint/2012/main" userId="S-1-5-21-1466045628-881665582-335421608-49361" providerId="AD"/>
      </p:ext>
    </p:extLst>
  </p:cmAuthor>
  <p:cmAuthor id="4" name="Buchanan, Daryl" initials="BD" lastIdx="25" clrIdx="4">
    <p:extLst>
      <p:ext uri="{19B8F6BF-5375-455C-9EA6-DF929625EA0E}">
        <p15:presenceInfo xmlns:p15="http://schemas.microsoft.com/office/powerpoint/2012/main" userId="S-1-5-21-1466045628-881665582-335421608-394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377" autoAdjust="0"/>
    <p:restoredTop sz="94125" autoAdjust="0"/>
  </p:normalViewPr>
  <p:slideViewPr>
    <p:cSldViewPr snapToGrid="0" snapToObjects="1">
      <p:cViewPr varScale="1">
        <p:scale>
          <a:sx n="137" d="100"/>
          <a:sy n="137" d="100"/>
        </p:scale>
        <p:origin x="384" y="114"/>
      </p:cViewPr>
      <p:guideLst>
        <p:guide orient="horz" pos="2160"/>
        <p:guide pos="2850"/>
        <p:guide orient="horz" pos="1620"/>
      </p:guideLst>
    </p:cSldViewPr>
  </p:slideViewPr>
  <p:outlineViewPr>
    <p:cViewPr>
      <p:scale>
        <a:sx n="40" d="100"/>
        <a:sy n="4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microsoft.com/office/2018/10/relationships/authors" Target="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commentAuthors" Target="commentAuthors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6977B8-641C-9D49-86A0-C8D42B64BCE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779599D-1E8C-F541-A76F-D0FDDE58BA55}">
      <dgm:prSet phldrT="[Text]" custT="1"/>
      <dgm:spPr/>
      <dgm:t>
        <a:bodyPr/>
        <a:lstStyle/>
        <a:p>
          <a:pPr rtl="0"/>
          <a:r>
            <a:rPr lang="en-US" sz="2000" dirty="0"/>
            <a:t>Parent</a:t>
          </a:r>
        </a:p>
      </dgm:t>
    </dgm:pt>
    <dgm:pt modelId="{8B958663-B936-A540-9885-40C2AE432FEC}" type="parTrans" cxnId="{67984FB8-5EF4-6A45-8803-03CD45F55A9E}">
      <dgm:prSet/>
      <dgm:spPr/>
      <dgm:t>
        <a:bodyPr/>
        <a:lstStyle/>
        <a:p>
          <a:endParaRPr lang="en-US" sz="2400"/>
        </a:p>
      </dgm:t>
    </dgm:pt>
    <dgm:pt modelId="{90F9C9A5-D54F-414B-8553-8FDB39C27469}" type="sibTrans" cxnId="{67984FB8-5EF4-6A45-8803-03CD45F55A9E}">
      <dgm:prSet custT="1"/>
      <dgm:spPr/>
      <dgm:t>
        <a:bodyPr/>
        <a:lstStyle/>
        <a:p>
          <a:endParaRPr lang="en-US" sz="1800"/>
        </a:p>
      </dgm:t>
    </dgm:pt>
    <dgm:pt modelId="{20B60B20-24DC-DD4A-9180-4925CA45D654}">
      <dgm:prSet phldrT="[Text]" custT="1"/>
      <dgm:spPr/>
      <dgm:t>
        <a:bodyPr/>
        <a:lstStyle/>
        <a:p>
          <a:pPr rtl="0"/>
          <a:r>
            <a:rPr lang="en-US" sz="2000" dirty="0"/>
            <a:t>Adolescent/Parent Unit</a:t>
          </a:r>
        </a:p>
      </dgm:t>
    </dgm:pt>
    <dgm:pt modelId="{F91615E5-A617-D848-9BFD-7EE210946962}" type="parTrans" cxnId="{FE3CD2DD-6A01-CF4C-923B-676E7A2389C5}">
      <dgm:prSet/>
      <dgm:spPr/>
      <dgm:t>
        <a:bodyPr/>
        <a:lstStyle/>
        <a:p>
          <a:endParaRPr lang="en-US" sz="2400"/>
        </a:p>
      </dgm:t>
    </dgm:pt>
    <dgm:pt modelId="{E22BDFA9-C278-0F4C-A6B2-21D15BAF04C2}" type="sibTrans" cxnId="{FE3CD2DD-6A01-CF4C-923B-676E7A2389C5}">
      <dgm:prSet custT="1"/>
      <dgm:spPr/>
      <dgm:t>
        <a:bodyPr/>
        <a:lstStyle/>
        <a:p>
          <a:endParaRPr lang="en-US" sz="1800"/>
        </a:p>
      </dgm:t>
    </dgm:pt>
    <dgm:pt modelId="{40DE4349-9345-3B43-9B95-9D97C1AC9436}">
      <dgm:prSet phldrT="[Text]" custT="1"/>
      <dgm:spPr/>
      <dgm:t>
        <a:bodyPr/>
        <a:lstStyle/>
        <a:p>
          <a:pPr rtl="0"/>
          <a:r>
            <a:rPr lang="en-US" sz="2000" dirty="0"/>
            <a:t>Adolescent/Young Adult</a:t>
          </a:r>
        </a:p>
      </dgm:t>
    </dgm:pt>
    <dgm:pt modelId="{EC0CC744-1A97-4A4D-8158-B2789AE6F991}" type="parTrans" cxnId="{A2122951-DC76-FB4C-92EF-6F5742287628}">
      <dgm:prSet/>
      <dgm:spPr/>
      <dgm:t>
        <a:bodyPr/>
        <a:lstStyle/>
        <a:p>
          <a:endParaRPr lang="en-US" sz="2400"/>
        </a:p>
      </dgm:t>
    </dgm:pt>
    <dgm:pt modelId="{7863943D-77BF-2B41-A9DE-60FDF291C323}" type="sibTrans" cxnId="{A2122951-DC76-FB4C-92EF-6F5742287628}">
      <dgm:prSet/>
      <dgm:spPr/>
      <dgm:t>
        <a:bodyPr/>
        <a:lstStyle/>
        <a:p>
          <a:endParaRPr lang="en-US" sz="2400"/>
        </a:p>
      </dgm:t>
    </dgm:pt>
    <dgm:pt modelId="{98DA648F-F157-F542-9F9E-40D270D8BFED}" type="pres">
      <dgm:prSet presAssocID="{076977B8-641C-9D49-86A0-C8D42B64BCE5}" presName="Name0" presStyleCnt="0">
        <dgm:presLayoutVars>
          <dgm:dir/>
          <dgm:resizeHandles val="exact"/>
        </dgm:presLayoutVars>
      </dgm:prSet>
      <dgm:spPr/>
    </dgm:pt>
    <dgm:pt modelId="{BE4D09BA-4872-9B40-8584-793C34B4EF2D}" type="pres">
      <dgm:prSet presAssocID="{E779599D-1E8C-F541-A76F-D0FDDE58BA55}" presName="node" presStyleLbl="node1" presStyleIdx="0" presStyleCnt="3">
        <dgm:presLayoutVars>
          <dgm:bulletEnabled val="1"/>
        </dgm:presLayoutVars>
      </dgm:prSet>
      <dgm:spPr/>
    </dgm:pt>
    <dgm:pt modelId="{6284B354-0871-414A-B10B-921A0811CC7E}" type="pres">
      <dgm:prSet presAssocID="{90F9C9A5-D54F-414B-8553-8FDB39C27469}" presName="sibTrans" presStyleLbl="sibTrans2D1" presStyleIdx="0" presStyleCnt="2"/>
      <dgm:spPr/>
    </dgm:pt>
    <dgm:pt modelId="{C1F9ABE9-3B51-BC46-8942-7D10488ACDCD}" type="pres">
      <dgm:prSet presAssocID="{90F9C9A5-D54F-414B-8553-8FDB39C27469}" presName="connectorText" presStyleLbl="sibTrans2D1" presStyleIdx="0" presStyleCnt="2"/>
      <dgm:spPr/>
    </dgm:pt>
    <dgm:pt modelId="{60ACB549-CA84-2B49-8799-534DEF0A0FCA}" type="pres">
      <dgm:prSet presAssocID="{20B60B20-24DC-DD4A-9180-4925CA45D654}" presName="node" presStyleLbl="node1" presStyleIdx="1" presStyleCnt="3">
        <dgm:presLayoutVars>
          <dgm:bulletEnabled val="1"/>
        </dgm:presLayoutVars>
      </dgm:prSet>
      <dgm:spPr/>
    </dgm:pt>
    <dgm:pt modelId="{47435412-4EC4-CD4A-94C4-1EC0322E0765}" type="pres">
      <dgm:prSet presAssocID="{E22BDFA9-C278-0F4C-A6B2-21D15BAF04C2}" presName="sibTrans" presStyleLbl="sibTrans2D1" presStyleIdx="1" presStyleCnt="2"/>
      <dgm:spPr/>
    </dgm:pt>
    <dgm:pt modelId="{C4DD3864-D9EC-1344-BC65-3547CDB88900}" type="pres">
      <dgm:prSet presAssocID="{E22BDFA9-C278-0F4C-A6B2-21D15BAF04C2}" presName="connectorText" presStyleLbl="sibTrans2D1" presStyleIdx="1" presStyleCnt="2"/>
      <dgm:spPr/>
    </dgm:pt>
    <dgm:pt modelId="{B639134C-3B65-924D-8427-110C33F777F5}" type="pres">
      <dgm:prSet presAssocID="{40DE4349-9345-3B43-9B95-9D97C1AC9436}" presName="node" presStyleLbl="node1" presStyleIdx="2" presStyleCnt="3">
        <dgm:presLayoutVars>
          <dgm:bulletEnabled val="1"/>
        </dgm:presLayoutVars>
      </dgm:prSet>
      <dgm:spPr/>
    </dgm:pt>
  </dgm:ptLst>
  <dgm:cxnLst>
    <dgm:cxn modelId="{C1B2290B-78CD-664C-A06B-C86DD6EEA6C1}" type="presOf" srcId="{E22BDFA9-C278-0F4C-A6B2-21D15BAF04C2}" destId="{47435412-4EC4-CD4A-94C4-1EC0322E0765}" srcOrd="0" destOrd="0" presId="urn:microsoft.com/office/officeart/2005/8/layout/process1"/>
    <dgm:cxn modelId="{C1923F33-1CAA-D047-B1CA-FB10345A00B8}" type="presOf" srcId="{90F9C9A5-D54F-414B-8553-8FDB39C27469}" destId="{6284B354-0871-414A-B10B-921A0811CC7E}" srcOrd="0" destOrd="0" presId="urn:microsoft.com/office/officeart/2005/8/layout/process1"/>
    <dgm:cxn modelId="{086B0F43-FD7F-BF4C-8CAB-4DF8B53E66F5}" type="presOf" srcId="{40DE4349-9345-3B43-9B95-9D97C1AC9436}" destId="{B639134C-3B65-924D-8427-110C33F777F5}" srcOrd="0" destOrd="0" presId="urn:microsoft.com/office/officeart/2005/8/layout/process1"/>
    <dgm:cxn modelId="{D5DC4C66-A082-2A42-B155-0C122BA5AD6A}" type="presOf" srcId="{E779599D-1E8C-F541-A76F-D0FDDE58BA55}" destId="{BE4D09BA-4872-9B40-8584-793C34B4EF2D}" srcOrd="0" destOrd="0" presId="urn:microsoft.com/office/officeart/2005/8/layout/process1"/>
    <dgm:cxn modelId="{A2122951-DC76-FB4C-92EF-6F5742287628}" srcId="{076977B8-641C-9D49-86A0-C8D42B64BCE5}" destId="{40DE4349-9345-3B43-9B95-9D97C1AC9436}" srcOrd="2" destOrd="0" parTransId="{EC0CC744-1A97-4A4D-8158-B2789AE6F991}" sibTransId="{7863943D-77BF-2B41-A9DE-60FDF291C323}"/>
    <dgm:cxn modelId="{5F541179-A763-0A4A-AAC6-F018E5C27F20}" type="presOf" srcId="{90F9C9A5-D54F-414B-8553-8FDB39C27469}" destId="{C1F9ABE9-3B51-BC46-8942-7D10488ACDCD}" srcOrd="1" destOrd="0" presId="urn:microsoft.com/office/officeart/2005/8/layout/process1"/>
    <dgm:cxn modelId="{3E656794-E9C7-BB4D-8599-85DF32F980B3}" type="presOf" srcId="{E22BDFA9-C278-0F4C-A6B2-21D15BAF04C2}" destId="{C4DD3864-D9EC-1344-BC65-3547CDB88900}" srcOrd="1" destOrd="0" presId="urn:microsoft.com/office/officeart/2005/8/layout/process1"/>
    <dgm:cxn modelId="{67984FB8-5EF4-6A45-8803-03CD45F55A9E}" srcId="{076977B8-641C-9D49-86A0-C8D42B64BCE5}" destId="{E779599D-1E8C-F541-A76F-D0FDDE58BA55}" srcOrd="0" destOrd="0" parTransId="{8B958663-B936-A540-9885-40C2AE432FEC}" sibTransId="{90F9C9A5-D54F-414B-8553-8FDB39C27469}"/>
    <dgm:cxn modelId="{FE3CD2DD-6A01-CF4C-923B-676E7A2389C5}" srcId="{076977B8-641C-9D49-86A0-C8D42B64BCE5}" destId="{20B60B20-24DC-DD4A-9180-4925CA45D654}" srcOrd="1" destOrd="0" parTransId="{F91615E5-A617-D848-9BFD-7EE210946962}" sibTransId="{E22BDFA9-C278-0F4C-A6B2-21D15BAF04C2}"/>
    <dgm:cxn modelId="{B96C85E3-E2BE-0C4D-87B8-87768E0837F0}" type="presOf" srcId="{076977B8-641C-9D49-86A0-C8D42B64BCE5}" destId="{98DA648F-F157-F542-9F9E-40D270D8BFED}" srcOrd="0" destOrd="0" presId="urn:microsoft.com/office/officeart/2005/8/layout/process1"/>
    <dgm:cxn modelId="{CF46B7E5-2F3F-8F49-96E3-01E896FA43BA}" type="presOf" srcId="{20B60B20-24DC-DD4A-9180-4925CA45D654}" destId="{60ACB549-CA84-2B49-8799-534DEF0A0FCA}" srcOrd="0" destOrd="0" presId="urn:microsoft.com/office/officeart/2005/8/layout/process1"/>
    <dgm:cxn modelId="{865E0B2E-F2A3-2D4D-BF3B-0C8596087108}" type="presParOf" srcId="{98DA648F-F157-F542-9F9E-40D270D8BFED}" destId="{BE4D09BA-4872-9B40-8584-793C34B4EF2D}" srcOrd="0" destOrd="0" presId="urn:microsoft.com/office/officeart/2005/8/layout/process1"/>
    <dgm:cxn modelId="{D5A8DB00-8D28-AE4A-8429-CCE46BFE3E9F}" type="presParOf" srcId="{98DA648F-F157-F542-9F9E-40D270D8BFED}" destId="{6284B354-0871-414A-B10B-921A0811CC7E}" srcOrd="1" destOrd="0" presId="urn:microsoft.com/office/officeart/2005/8/layout/process1"/>
    <dgm:cxn modelId="{F18B5009-B7F0-104E-9539-CEAF967C7DEC}" type="presParOf" srcId="{6284B354-0871-414A-B10B-921A0811CC7E}" destId="{C1F9ABE9-3B51-BC46-8942-7D10488ACDCD}" srcOrd="0" destOrd="0" presId="urn:microsoft.com/office/officeart/2005/8/layout/process1"/>
    <dgm:cxn modelId="{6016D99A-87FD-7340-9A8A-3E5572908719}" type="presParOf" srcId="{98DA648F-F157-F542-9F9E-40D270D8BFED}" destId="{60ACB549-CA84-2B49-8799-534DEF0A0FCA}" srcOrd="2" destOrd="0" presId="urn:microsoft.com/office/officeart/2005/8/layout/process1"/>
    <dgm:cxn modelId="{F08BEB88-C552-8D48-A234-06E2275D71FA}" type="presParOf" srcId="{98DA648F-F157-F542-9F9E-40D270D8BFED}" destId="{47435412-4EC4-CD4A-94C4-1EC0322E0765}" srcOrd="3" destOrd="0" presId="urn:microsoft.com/office/officeart/2005/8/layout/process1"/>
    <dgm:cxn modelId="{140E32D8-47C7-7744-BC8A-F622E1F1A407}" type="presParOf" srcId="{47435412-4EC4-CD4A-94C4-1EC0322E0765}" destId="{C4DD3864-D9EC-1344-BC65-3547CDB88900}" srcOrd="0" destOrd="0" presId="urn:microsoft.com/office/officeart/2005/8/layout/process1"/>
    <dgm:cxn modelId="{37BED8A6-53AF-1C4D-8510-9AF32F152CB0}" type="presParOf" srcId="{98DA648F-F157-F542-9F9E-40D270D8BFED}" destId="{B639134C-3B65-924D-8427-110C33F777F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14FEBB-1262-7342-973A-9C7C4AD82D2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3D39BE-CA09-D841-9F40-A9836F5A4B3A}">
      <dgm:prSet phldrT="[Text]"/>
      <dgm:spPr/>
      <dgm:t>
        <a:bodyPr/>
        <a:lstStyle/>
        <a:p>
          <a:pPr rtl="0"/>
          <a:r>
            <a:rPr lang="en-US" dirty="0"/>
            <a:t>Takeoff</a:t>
          </a:r>
        </a:p>
      </dgm:t>
    </dgm:pt>
    <dgm:pt modelId="{FF5220D7-EB83-E047-B1A0-467942107DA6}" type="parTrans" cxnId="{198FFDA9-AE43-1E41-AEEF-325382086F7C}">
      <dgm:prSet/>
      <dgm:spPr/>
      <dgm:t>
        <a:bodyPr/>
        <a:lstStyle/>
        <a:p>
          <a:endParaRPr lang="en-US"/>
        </a:p>
      </dgm:t>
    </dgm:pt>
    <dgm:pt modelId="{593F4494-7CE5-C84E-8A7E-5B0B972D2907}" type="sibTrans" cxnId="{198FFDA9-AE43-1E41-AEEF-325382086F7C}">
      <dgm:prSet/>
      <dgm:spPr/>
      <dgm:t>
        <a:bodyPr/>
        <a:lstStyle/>
        <a:p>
          <a:endParaRPr lang="en-US"/>
        </a:p>
      </dgm:t>
    </dgm:pt>
    <dgm:pt modelId="{2842B54F-60B2-1B45-9ED1-D20E657FD014}">
      <dgm:prSet phldrT="[Text]" custT="1"/>
      <dgm:spPr/>
      <dgm:t>
        <a:bodyPr/>
        <a:lstStyle/>
        <a:p>
          <a:r>
            <a:rPr lang="en-US" sz="1050" b="0" dirty="0"/>
            <a:t>Preparing to leave Pediatric Sickle Cell care for Adult Sickle Cell care</a:t>
          </a:r>
        </a:p>
      </dgm:t>
    </dgm:pt>
    <dgm:pt modelId="{8379D173-8174-4447-BEB0-AAF3D228C675}" type="parTrans" cxnId="{829FFE07-8C52-954A-BFBA-F0C90E8066E0}">
      <dgm:prSet/>
      <dgm:spPr/>
      <dgm:t>
        <a:bodyPr/>
        <a:lstStyle/>
        <a:p>
          <a:endParaRPr lang="en-US"/>
        </a:p>
      </dgm:t>
    </dgm:pt>
    <dgm:pt modelId="{AB79329D-084F-3B45-BFA5-DD2DD1BA674B}" type="sibTrans" cxnId="{829FFE07-8C52-954A-BFBA-F0C90E8066E0}">
      <dgm:prSet/>
      <dgm:spPr/>
      <dgm:t>
        <a:bodyPr/>
        <a:lstStyle/>
        <a:p>
          <a:endParaRPr lang="en-US"/>
        </a:p>
      </dgm:t>
    </dgm:pt>
    <dgm:pt modelId="{2877F8D5-0A37-4E44-A694-CBB37D50D629}">
      <dgm:prSet phldrT="[Text]"/>
      <dgm:spPr/>
      <dgm:t>
        <a:bodyPr/>
        <a:lstStyle/>
        <a:p>
          <a:pPr rtl="0"/>
          <a:r>
            <a:rPr lang="en-US" dirty="0"/>
            <a:t>Limbo</a:t>
          </a:r>
        </a:p>
      </dgm:t>
    </dgm:pt>
    <dgm:pt modelId="{57CDB076-36D2-CE42-82F2-CB3F74C24F64}" type="parTrans" cxnId="{17042FDF-DFCB-8440-8621-432148312163}">
      <dgm:prSet/>
      <dgm:spPr/>
      <dgm:t>
        <a:bodyPr/>
        <a:lstStyle/>
        <a:p>
          <a:endParaRPr lang="en-US"/>
        </a:p>
      </dgm:t>
    </dgm:pt>
    <dgm:pt modelId="{B9EABABE-DAA7-DC4F-B064-ACFA3B1D4C92}" type="sibTrans" cxnId="{17042FDF-DFCB-8440-8621-432148312163}">
      <dgm:prSet/>
      <dgm:spPr/>
      <dgm:t>
        <a:bodyPr/>
        <a:lstStyle/>
        <a:p>
          <a:endParaRPr lang="en-US"/>
        </a:p>
      </dgm:t>
    </dgm:pt>
    <dgm:pt modelId="{7C0195C8-5A09-494D-8F91-74C5FD0E4869}">
      <dgm:prSet phldrT="[Text]"/>
      <dgm:spPr/>
      <dgm:t>
        <a:bodyPr/>
        <a:lstStyle/>
        <a:p>
          <a:r>
            <a:rPr lang="en-US" dirty="0"/>
            <a:t>Landing</a:t>
          </a:r>
        </a:p>
      </dgm:t>
    </dgm:pt>
    <dgm:pt modelId="{F1598A27-B228-3A4F-A0FB-374E3D23918D}" type="parTrans" cxnId="{10BE24DC-7E06-F248-AB7B-8303D1B771C1}">
      <dgm:prSet/>
      <dgm:spPr/>
      <dgm:t>
        <a:bodyPr/>
        <a:lstStyle/>
        <a:p>
          <a:endParaRPr lang="en-US"/>
        </a:p>
      </dgm:t>
    </dgm:pt>
    <dgm:pt modelId="{6FBF424D-6289-5F4A-BF9B-15F0F47D8C97}" type="sibTrans" cxnId="{10BE24DC-7E06-F248-AB7B-8303D1B771C1}">
      <dgm:prSet/>
      <dgm:spPr/>
      <dgm:t>
        <a:bodyPr/>
        <a:lstStyle/>
        <a:p>
          <a:endParaRPr lang="en-US"/>
        </a:p>
      </dgm:t>
    </dgm:pt>
    <dgm:pt modelId="{497D4C5F-2BA2-DD46-B290-714715FF76F1}">
      <dgm:prSet phldrT="[Text]" custT="1"/>
      <dgm:spPr/>
      <dgm:t>
        <a:bodyPr/>
        <a:lstStyle/>
        <a:p>
          <a:r>
            <a:rPr lang="en-US" sz="1050" b="0" dirty="0"/>
            <a:t>Second and following clinic appointments with the Adult Sickle Cell Team</a:t>
          </a:r>
        </a:p>
      </dgm:t>
    </dgm:pt>
    <dgm:pt modelId="{595BA842-5AE4-EB42-9D0B-9830BE30BA4C}" type="parTrans" cxnId="{3DC4F7A5-F3E4-9A48-8E3F-0CCD61A9D87D}">
      <dgm:prSet/>
      <dgm:spPr/>
      <dgm:t>
        <a:bodyPr/>
        <a:lstStyle/>
        <a:p>
          <a:endParaRPr lang="en-US"/>
        </a:p>
      </dgm:t>
    </dgm:pt>
    <dgm:pt modelId="{5803F6BF-D471-4446-AB66-6AA7A4262608}" type="sibTrans" cxnId="{3DC4F7A5-F3E4-9A48-8E3F-0CCD61A9D87D}">
      <dgm:prSet/>
      <dgm:spPr/>
      <dgm:t>
        <a:bodyPr/>
        <a:lstStyle/>
        <a:p>
          <a:endParaRPr lang="en-US"/>
        </a:p>
      </dgm:t>
    </dgm:pt>
    <dgm:pt modelId="{A8911D64-30F6-3640-8CF9-8C4CDEC6DE24}">
      <dgm:prSet phldrT="[Text]"/>
      <dgm:spPr/>
      <dgm:t>
        <a:bodyPr/>
        <a:lstStyle/>
        <a:p>
          <a:r>
            <a:rPr lang="en-US" dirty="0"/>
            <a:t>Settling</a:t>
          </a:r>
        </a:p>
      </dgm:t>
    </dgm:pt>
    <dgm:pt modelId="{2B22EDCC-5EEA-A84C-89EA-E5B7173BD043}" type="parTrans" cxnId="{80A0B7B4-2C00-F74D-B0BC-EDACADD5E0D7}">
      <dgm:prSet/>
      <dgm:spPr/>
      <dgm:t>
        <a:bodyPr/>
        <a:lstStyle/>
        <a:p>
          <a:endParaRPr lang="en-US"/>
        </a:p>
      </dgm:t>
    </dgm:pt>
    <dgm:pt modelId="{E5FFF0C6-F896-2249-B22A-6E659BD17662}" type="sibTrans" cxnId="{80A0B7B4-2C00-F74D-B0BC-EDACADD5E0D7}">
      <dgm:prSet/>
      <dgm:spPr/>
      <dgm:t>
        <a:bodyPr/>
        <a:lstStyle/>
        <a:p>
          <a:endParaRPr lang="en-US"/>
        </a:p>
      </dgm:t>
    </dgm:pt>
    <dgm:pt modelId="{EA1E7921-D6E1-354A-908E-8A6AD9262B83}">
      <dgm:prSet custT="1"/>
      <dgm:spPr/>
      <dgm:t>
        <a:bodyPr/>
        <a:lstStyle/>
        <a:p>
          <a:pPr rtl="0"/>
          <a:r>
            <a:rPr lang="en-US" sz="1050" b="0" dirty="0"/>
            <a:t>The time period between the last pediatric appointment and the first adult appointment</a:t>
          </a:r>
        </a:p>
      </dgm:t>
    </dgm:pt>
    <dgm:pt modelId="{A9F0B0EA-117D-C949-9688-19566AC35B70}" type="parTrans" cxnId="{A8C70C65-BADC-8148-A06F-79D2B868A5C0}">
      <dgm:prSet/>
      <dgm:spPr/>
      <dgm:t>
        <a:bodyPr/>
        <a:lstStyle/>
        <a:p>
          <a:endParaRPr lang="en-US"/>
        </a:p>
      </dgm:t>
    </dgm:pt>
    <dgm:pt modelId="{933C4923-04AC-0646-BCA1-795D8BD9843E}" type="sibTrans" cxnId="{A8C70C65-BADC-8148-A06F-79D2B868A5C0}">
      <dgm:prSet/>
      <dgm:spPr/>
      <dgm:t>
        <a:bodyPr/>
        <a:lstStyle/>
        <a:p>
          <a:endParaRPr lang="en-US"/>
        </a:p>
      </dgm:t>
    </dgm:pt>
    <dgm:pt modelId="{5CA39B72-D9E3-9B4A-9B47-05E1411F2F64}">
      <dgm:prSet custT="1"/>
      <dgm:spPr/>
      <dgm:t>
        <a:bodyPr/>
        <a:lstStyle/>
        <a:p>
          <a:pPr rtl="0"/>
          <a:r>
            <a:rPr lang="en-US" sz="1050" b="0" dirty="0"/>
            <a:t>First clinic appointment with the Adult Sickle Cell Team</a:t>
          </a:r>
        </a:p>
      </dgm:t>
    </dgm:pt>
    <dgm:pt modelId="{ED32DC4E-530E-9E4D-B4B5-457F8F60B6E9}" type="parTrans" cxnId="{EC10CB50-C9AB-BA48-9B7E-AB71AD4B9618}">
      <dgm:prSet/>
      <dgm:spPr/>
      <dgm:t>
        <a:bodyPr/>
        <a:lstStyle/>
        <a:p>
          <a:endParaRPr lang="en-US"/>
        </a:p>
      </dgm:t>
    </dgm:pt>
    <dgm:pt modelId="{FA834D5B-C91B-6A47-BBA2-46F573972711}" type="sibTrans" cxnId="{EC10CB50-C9AB-BA48-9B7E-AB71AD4B9618}">
      <dgm:prSet/>
      <dgm:spPr/>
      <dgm:t>
        <a:bodyPr/>
        <a:lstStyle/>
        <a:p>
          <a:endParaRPr lang="en-US"/>
        </a:p>
      </dgm:t>
    </dgm:pt>
    <dgm:pt modelId="{A8901C8C-8C3F-4A4A-9147-B35AD77C8EEE}" type="pres">
      <dgm:prSet presAssocID="{2B14FEBB-1262-7342-973A-9C7C4AD82D2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85B18016-F209-5246-9CE4-1509503E83B6}" type="pres">
      <dgm:prSet presAssocID="{A83D39BE-CA09-D841-9F40-A9836F5A4B3A}" presName="horFlow" presStyleCnt="0"/>
      <dgm:spPr/>
    </dgm:pt>
    <dgm:pt modelId="{72AF0930-E76B-CD4B-B370-DA4C5C314501}" type="pres">
      <dgm:prSet presAssocID="{A83D39BE-CA09-D841-9F40-A9836F5A4B3A}" presName="bigChev" presStyleLbl="node1" presStyleIdx="0" presStyleCnt="4"/>
      <dgm:spPr/>
    </dgm:pt>
    <dgm:pt modelId="{8A16847E-745D-1841-A2BE-CFD99E42C457}" type="pres">
      <dgm:prSet presAssocID="{8379D173-8174-4447-BEB0-AAF3D228C675}" presName="parTrans" presStyleCnt="0"/>
      <dgm:spPr/>
    </dgm:pt>
    <dgm:pt modelId="{23FF85CB-5512-6645-A603-3667C18E9D06}" type="pres">
      <dgm:prSet presAssocID="{2842B54F-60B2-1B45-9ED1-D20E657FD014}" presName="node" presStyleLbl="alignAccFollowNode1" presStyleIdx="0" presStyleCnt="4" custScaleX="148516" custScaleY="113843" custLinFactNeighborX="21118" custLinFactNeighborY="4047">
        <dgm:presLayoutVars>
          <dgm:bulletEnabled val="1"/>
        </dgm:presLayoutVars>
      </dgm:prSet>
      <dgm:spPr/>
    </dgm:pt>
    <dgm:pt modelId="{B19183A7-D4CB-F547-9E9A-D0DD2B02F275}" type="pres">
      <dgm:prSet presAssocID="{A83D39BE-CA09-D841-9F40-A9836F5A4B3A}" presName="vSp" presStyleCnt="0"/>
      <dgm:spPr/>
    </dgm:pt>
    <dgm:pt modelId="{8A0F1696-1EC4-6F4B-88DD-10594DC584DE}" type="pres">
      <dgm:prSet presAssocID="{2877F8D5-0A37-4E44-A694-CBB37D50D629}" presName="horFlow" presStyleCnt="0"/>
      <dgm:spPr/>
    </dgm:pt>
    <dgm:pt modelId="{4EED1798-DC85-E140-A8DF-B01ECE148BD6}" type="pres">
      <dgm:prSet presAssocID="{2877F8D5-0A37-4E44-A694-CBB37D50D629}" presName="bigChev" presStyleLbl="node1" presStyleIdx="1" presStyleCnt="4"/>
      <dgm:spPr/>
    </dgm:pt>
    <dgm:pt modelId="{2963FFC8-64DD-E545-A931-9592A0895709}" type="pres">
      <dgm:prSet presAssocID="{A9F0B0EA-117D-C949-9688-19566AC35B70}" presName="parTrans" presStyleCnt="0"/>
      <dgm:spPr/>
    </dgm:pt>
    <dgm:pt modelId="{15210EE3-A491-BE47-AF99-4F712E984DD3}" type="pres">
      <dgm:prSet presAssocID="{EA1E7921-D6E1-354A-908E-8A6AD9262B83}" presName="node" presStyleLbl="alignAccFollowNode1" presStyleIdx="1" presStyleCnt="4" custScaleX="146143" custScaleY="117687">
        <dgm:presLayoutVars>
          <dgm:bulletEnabled val="1"/>
        </dgm:presLayoutVars>
      </dgm:prSet>
      <dgm:spPr/>
    </dgm:pt>
    <dgm:pt modelId="{2B1CE741-4FDE-F447-89BD-10AB9249A924}" type="pres">
      <dgm:prSet presAssocID="{2877F8D5-0A37-4E44-A694-CBB37D50D629}" presName="vSp" presStyleCnt="0"/>
      <dgm:spPr/>
    </dgm:pt>
    <dgm:pt modelId="{FD0F5E28-5A13-054E-BCB2-03FCD6902271}" type="pres">
      <dgm:prSet presAssocID="{7C0195C8-5A09-494D-8F91-74C5FD0E4869}" presName="horFlow" presStyleCnt="0"/>
      <dgm:spPr/>
    </dgm:pt>
    <dgm:pt modelId="{5F028243-1A26-E944-92BA-E6807151A4FD}" type="pres">
      <dgm:prSet presAssocID="{7C0195C8-5A09-494D-8F91-74C5FD0E4869}" presName="bigChev" presStyleLbl="node1" presStyleIdx="2" presStyleCnt="4"/>
      <dgm:spPr/>
    </dgm:pt>
    <dgm:pt modelId="{8449E70D-9690-0646-BCDA-67817E43C5AC}" type="pres">
      <dgm:prSet presAssocID="{ED32DC4E-530E-9E4D-B4B5-457F8F60B6E9}" presName="parTrans" presStyleCnt="0"/>
      <dgm:spPr/>
    </dgm:pt>
    <dgm:pt modelId="{E25D6771-EF8E-504D-AB04-B5AF5FB41EBB}" type="pres">
      <dgm:prSet presAssocID="{5CA39B72-D9E3-9B4A-9B47-05E1411F2F64}" presName="node" presStyleLbl="alignAccFollowNode1" presStyleIdx="2" presStyleCnt="4" custScaleX="149753" custScaleY="116493">
        <dgm:presLayoutVars>
          <dgm:bulletEnabled val="1"/>
        </dgm:presLayoutVars>
      </dgm:prSet>
      <dgm:spPr/>
    </dgm:pt>
    <dgm:pt modelId="{A2BE175C-6C1C-6643-9867-C4E6A4B0318F}" type="pres">
      <dgm:prSet presAssocID="{7C0195C8-5A09-494D-8F91-74C5FD0E4869}" presName="vSp" presStyleCnt="0"/>
      <dgm:spPr/>
    </dgm:pt>
    <dgm:pt modelId="{15D6CA37-4622-1146-8EC2-031D7ACEB61B}" type="pres">
      <dgm:prSet presAssocID="{A8911D64-30F6-3640-8CF9-8C4CDEC6DE24}" presName="horFlow" presStyleCnt="0"/>
      <dgm:spPr/>
    </dgm:pt>
    <dgm:pt modelId="{33DD683E-0B01-4F4E-94AD-D41D28790AEA}" type="pres">
      <dgm:prSet presAssocID="{A8911D64-30F6-3640-8CF9-8C4CDEC6DE24}" presName="bigChev" presStyleLbl="node1" presStyleIdx="3" presStyleCnt="4"/>
      <dgm:spPr/>
    </dgm:pt>
    <dgm:pt modelId="{F653948F-1707-4642-9DDE-041D3463448A}" type="pres">
      <dgm:prSet presAssocID="{595BA842-5AE4-EB42-9D0B-9830BE30BA4C}" presName="parTrans" presStyleCnt="0"/>
      <dgm:spPr/>
    </dgm:pt>
    <dgm:pt modelId="{34B4C33B-482E-D148-80BE-44AD98450FF6}" type="pres">
      <dgm:prSet presAssocID="{497D4C5F-2BA2-DD46-B290-714715FF76F1}" presName="node" presStyleLbl="alignAccFollowNode1" presStyleIdx="3" presStyleCnt="4" custScaleX="150833" custScaleY="113843">
        <dgm:presLayoutVars>
          <dgm:bulletEnabled val="1"/>
        </dgm:presLayoutVars>
      </dgm:prSet>
      <dgm:spPr/>
    </dgm:pt>
  </dgm:ptLst>
  <dgm:cxnLst>
    <dgm:cxn modelId="{829FFE07-8C52-954A-BFBA-F0C90E8066E0}" srcId="{A83D39BE-CA09-D841-9F40-A9836F5A4B3A}" destId="{2842B54F-60B2-1B45-9ED1-D20E657FD014}" srcOrd="0" destOrd="0" parTransId="{8379D173-8174-4447-BEB0-AAF3D228C675}" sibTransId="{AB79329D-084F-3B45-BFA5-DD2DD1BA674B}"/>
    <dgm:cxn modelId="{EAC3E422-6675-AD4C-BC4D-5E283688995F}" type="presOf" srcId="{497D4C5F-2BA2-DD46-B290-714715FF76F1}" destId="{34B4C33B-482E-D148-80BE-44AD98450FF6}" srcOrd="0" destOrd="0" presId="urn:microsoft.com/office/officeart/2005/8/layout/lProcess3"/>
    <dgm:cxn modelId="{86244327-0A6B-E144-9139-19088ECF1663}" type="presOf" srcId="{2877F8D5-0A37-4E44-A694-CBB37D50D629}" destId="{4EED1798-DC85-E140-A8DF-B01ECE148BD6}" srcOrd="0" destOrd="0" presId="urn:microsoft.com/office/officeart/2005/8/layout/lProcess3"/>
    <dgm:cxn modelId="{D4BFBE39-5258-E548-B44C-A895E4DDD056}" type="presOf" srcId="{A83D39BE-CA09-D841-9F40-A9836F5A4B3A}" destId="{72AF0930-E76B-CD4B-B370-DA4C5C314501}" srcOrd="0" destOrd="0" presId="urn:microsoft.com/office/officeart/2005/8/layout/lProcess3"/>
    <dgm:cxn modelId="{C3FFF83F-2739-044A-AF45-6B77738481BE}" type="presOf" srcId="{5CA39B72-D9E3-9B4A-9B47-05E1411F2F64}" destId="{E25D6771-EF8E-504D-AB04-B5AF5FB41EBB}" srcOrd="0" destOrd="0" presId="urn:microsoft.com/office/officeart/2005/8/layout/lProcess3"/>
    <dgm:cxn modelId="{A8C70C65-BADC-8148-A06F-79D2B868A5C0}" srcId="{2877F8D5-0A37-4E44-A694-CBB37D50D629}" destId="{EA1E7921-D6E1-354A-908E-8A6AD9262B83}" srcOrd="0" destOrd="0" parTransId="{A9F0B0EA-117D-C949-9688-19566AC35B70}" sibTransId="{933C4923-04AC-0646-BCA1-795D8BD9843E}"/>
    <dgm:cxn modelId="{EC10CB50-C9AB-BA48-9B7E-AB71AD4B9618}" srcId="{7C0195C8-5A09-494D-8F91-74C5FD0E4869}" destId="{5CA39B72-D9E3-9B4A-9B47-05E1411F2F64}" srcOrd="0" destOrd="0" parTransId="{ED32DC4E-530E-9E4D-B4B5-457F8F60B6E9}" sibTransId="{FA834D5B-C91B-6A47-BBA2-46F573972711}"/>
    <dgm:cxn modelId="{41EF9990-8B13-B24E-AC96-14F50BFB262C}" type="presOf" srcId="{7C0195C8-5A09-494D-8F91-74C5FD0E4869}" destId="{5F028243-1A26-E944-92BA-E6807151A4FD}" srcOrd="0" destOrd="0" presId="urn:microsoft.com/office/officeart/2005/8/layout/lProcess3"/>
    <dgm:cxn modelId="{3DC4F7A5-F3E4-9A48-8E3F-0CCD61A9D87D}" srcId="{A8911D64-30F6-3640-8CF9-8C4CDEC6DE24}" destId="{497D4C5F-2BA2-DD46-B290-714715FF76F1}" srcOrd="0" destOrd="0" parTransId="{595BA842-5AE4-EB42-9D0B-9830BE30BA4C}" sibTransId="{5803F6BF-D471-4446-AB66-6AA7A4262608}"/>
    <dgm:cxn modelId="{198FFDA9-AE43-1E41-AEEF-325382086F7C}" srcId="{2B14FEBB-1262-7342-973A-9C7C4AD82D22}" destId="{A83D39BE-CA09-D841-9F40-A9836F5A4B3A}" srcOrd="0" destOrd="0" parTransId="{FF5220D7-EB83-E047-B1A0-467942107DA6}" sibTransId="{593F4494-7CE5-C84E-8A7E-5B0B972D2907}"/>
    <dgm:cxn modelId="{80A0B7B4-2C00-F74D-B0BC-EDACADD5E0D7}" srcId="{2B14FEBB-1262-7342-973A-9C7C4AD82D22}" destId="{A8911D64-30F6-3640-8CF9-8C4CDEC6DE24}" srcOrd="3" destOrd="0" parTransId="{2B22EDCC-5EEA-A84C-89EA-E5B7173BD043}" sibTransId="{E5FFF0C6-F896-2249-B22A-6E659BD17662}"/>
    <dgm:cxn modelId="{811790B5-A645-2E40-BECA-369FD3FDC017}" type="presOf" srcId="{2842B54F-60B2-1B45-9ED1-D20E657FD014}" destId="{23FF85CB-5512-6645-A603-3667C18E9D06}" srcOrd="0" destOrd="0" presId="urn:microsoft.com/office/officeart/2005/8/layout/lProcess3"/>
    <dgm:cxn modelId="{EAEA73C4-B312-BE40-BD46-483634ECBE0A}" type="presOf" srcId="{2B14FEBB-1262-7342-973A-9C7C4AD82D22}" destId="{A8901C8C-8C3F-4A4A-9147-B35AD77C8EEE}" srcOrd="0" destOrd="0" presId="urn:microsoft.com/office/officeart/2005/8/layout/lProcess3"/>
    <dgm:cxn modelId="{A0F205C9-799E-9B49-A7F5-D738B92D0D55}" type="presOf" srcId="{EA1E7921-D6E1-354A-908E-8A6AD9262B83}" destId="{15210EE3-A491-BE47-AF99-4F712E984DD3}" srcOrd="0" destOrd="0" presId="urn:microsoft.com/office/officeart/2005/8/layout/lProcess3"/>
    <dgm:cxn modelId="{9ECC7CCC-4719-CE47-8783-2C3FDD046866}" type="presOf" srcId="{A8911D64-30F6-3640-8CF9-8C4CDEC6DE24}" destId="{33DD683E-0B01-4F4E-94AD-D41D28790AEA}" srcOrd="0" destOrd="0" presId="urn:microsoft.com/office/officeart/2005/8/layout/lProcess3"/>
    <dgm:cxn modelId="{10BE24DC-7E06-F248-AB7B-8303D1B771C1}" srcId="{2B14FEBB-1262-7342-973A-9C7C4AD82D22}" destId="{7C0195C8-5A09-494D-8F91-74C5FD0E4869}" srcOrd="2" destOrd="0" parTransId="{F1598A27-B228-3A4F-A0FB-374E3D23918D}" sibTransId="{6FBF424D-6289-5F4A-BF9B-15F0F47D8C97}"/>
    <dgm:cxn modelId="{17042FDF-DFCB-8440-8621-432148312163}" srcId="{2B14FEBB-1262-7342-973A-9C7C4AD82D22}" destId="{2877F8D5-0A37-4E44-A694-CBB37D50D629}" srcOrd="1" destOrd="0" parTransId="{57CDB076-36D2-CE42-82F2-CB3F74C24F64}" sibTransId="{B9EABABE-DAA7-DC4F-B064-ACFA3B1D4C92}"/>
    <dgm:cxn modelId="{7E8EBAB3-A3D4-0B49-B5DE-E314A3FE0679}" type="presParOf" srcId="{A8901C8C-8C3F-4A4A-9147-B35AD77C8EEE}" destId="{85B18016-F209-5246-9CE4-1509503E83B6}" srcOrd="0" destOrd="0" presId="urn:microsoft.com/office/officeart/2005/8/layout/lProcess3"/>
    <dgm:cxn modelId="{310EC165-4055-1E4E-A2D5-219065BB98E8}" type="presParOf" srcId="{85B18016-F209-5246-9CE4-1509503E83B6}" destId="{72AF0930-E76B-CD4B-B370-DA4C5C314501}" srcOrd="0" destOrd="0" presId="urn:microsoft.com/office/officeart/2005/8/layout/lProcess3"/>
    <dgm:cxn modelId="{1464DC1D-9266-724D-92A8-7C321C29C597}" type="presParOf" srcId="{85B18016-F209-5246-9CE4-1509503E83B6}" destId="{8A16847E-745D-1841-A2BE-CFD99E42C457}" srcOrd="1" destOrd="0" presId="urn:microsoft.com/office/officeart/2005/8/layout/lProcess3"/>
    <dgm:cxn modelId="{34F3F19B-0100-9D49-BF44-EA53785599C4}" type="presParOf" srcId="{85B18016-F209-5246-9CE4-1509503E83B6}" destId="{23FF85CB-5512-6645-A603-3667C18E9D06}" srcOrd="2" destOrd="0" presId="urn:microsoft.com/office/officeart/2005/8/layout/lProcess3"/>
    <dgm:cxn modelId="{8D307E81-7C83-6D43-BA76-4E4D6FC116ED}" type="presParOf" srcId="{A8901C8C-8C3F-4A4A-9147-B35AD77C8EEE}" destId="{B19183A7-D4CB-F547-9E9A-D0DD2B02F275}" srcOrd="1" destOrd="0" presId="urn:microsoft.com/office/officeart/2005/8/layout/lProcess3"/>
    <dgm:cxn modelId="{6E70493B-DCB1-E44D-8080-624BFA04E07C}" type="presParOf" srcId="{A8901C8C-8C3F-4A4A-9147-B35AD77C8EEE}" destId="{8A0F1696-1EC4-6F4B-88DD-10594DC584DE}" srcOrd="2" destOrd="0" presId="urn:microsoft.com/office/officeart/2005/8/layout/lProcess3"/>
    <dgm:cxn modelId="{E4990D29-87F2-3A4F-8727-FB5B4194A3B5}" type="presParOf" srcId="{8A0F1696-1EC4-6F4B-88DD-10594DC584DE}" destId="{4EED1798-DC85-E140-A8DF-B01ECE148BD6}" srcOrd="0" destOrd="0" presId="urn:microsoft.com/office/officeart/2005/8/layout/lProcess3"/>
    <dgm:cxn modelId="{089BB882-E830-4E4B-B87B-90D1BB51B427}" type="presParOf" srcId="{8A0F1696-1EC4-6F4B-88DD-10594DC584DE}" destId="{2963FFC8-64DD-E545-A931-9592A0895709}" srcOrd="1" destOrd="0" presId="urn:microsoft.com/office/officeart/2005/8/layout/lProcess3"/>
    <dgm:cxn modelId="{F6C8272E-6F28-FC49-854E-0597FC63FF17}" type="presParOf" srcId="{8A0F1696-1EC4-6F4B-88DD-10594DC584DE}" destId="{15210EE3-A491-BE47-AF99-4F712E984DD3}" srcOrd="2" destOrd="0" presId="urn:microsoft.com/office/officeart/2005/8/layout/lProcess3"/>
    <dgm:cxn modelId="{8B586929-95FC-4B42-AF16-C0061C001D02}" type="presParOf" srcId="{A8901C8C-8C3F-4A4A-9147-B35AD77C8EEE}" destId="{2B1CE741-4FDE-F447-89BD-10AB9249A924}" srcOrd="3" destOrd="0" presId="urn:microsoft.com/office/officeart/2005/8/layout/lProcess3"/>
    <dgm:cxn modelId="{21A81BE1-D584-1C49-BDEC-ACED1E407A07}" type="presParOf" srcId="{A8901C8C-8C3F-4A4A-9147-B35AD77C8EEE}" destId="{FD0F5E28-5A13-054E-BCB2-03FCD6902271}" srcOrd="4" destOrd="0" presId="urn:microsoft.com/office/officeart/2005/8/layout/lProcess3"/>
    <dgm:cxn modelId="{A7A09579-582B-FE47-A7CC-25392888D3E3}" type="presParOf" srcId="{FD0F5E28-5A13-054E-BCB2-03FCD6902271}" destId="{5F028243-1A26-E944-92BA-E6807151A4FD}" srcOrd="0" destOrd="0" presId="urn:microsoft.com/office/officeart/2005/8/layout/lProcess3"/>
    <dgm:cxn modelId="{E39A3A69-B9F1-ED48-922C-07EFB983018F}" type="presParOf" srcId="{FD0F5E28-5A13-054E-BCB2-03FCD6902271}" destId="{8449E70D-9690-0646-BCDA-67817E43C5AC}" srcOrd="1" destOrd="0" presId="urn:microsoft.com/office/officeart/2005/8/layout/lProcess3"/>
    <dgm:cxn modelId="{59F9CEB6-6FFA-1044-909B-C914C2E8ADB1}" type="presParOf" srcId="{FD0F5E28-5A13-054E-BCB2-03FCD6902271}" destId="{E25D6771-EF8E-504D-AB04-B5AF5FB41EBB}" srcOrd="2" destOrd="0" presId="urn:microsoft.com/office/officeart/2005/8/layout/lProcess3"/>
    <dgm:cxn modelId="{12C0F338-E72E-6547-AE4E-A72E86713756}" type="presParOf" srcId="{A8901C8C-8C3F-4A4A-9147-B35AD77C8EEE}" destId="{A2BE175C-6C1C-6643-9867-C4E6A4B0318F}" srcOrd="5" destOrd="0" presId="urn:microsoft.com/office/officeart/2005/8/layout/lProcess3"/>
    <dgm:cxn modelId="{18AB2BB9-04DA-E44B-BF09-8EE5FE6AE924}" type="presParOf" srcId="{A8901C8C-8C3F-4A4A-9147-B35AD77C8EEE}" destId="{15D6CA37-4622-1146-8EC2-031D7ACEB61B}" srcOrd="6" destOrd="0" presId="urn:microsoft.com/office/officeart/2005/8/layout/lProcess3"/>
    <dgm:cxn modelId="{24C0016C-56CA-2B4D-863E-420905F93A53}" type="presParOf" srcId="{15D6CA37-4622-1146-8EC2-031D7ACEB61B}" destId="{33DD683E-0B01-4F4E-94AD-D41D28790AEA}" srcOrd="0" destOrd="0" presId="urn:microsoft.com/office/officeart/2005/8/layout/lProcess3"/>
    <dgm:cxn modelId="{4166C57A-6021-6141-8CA6-53535A7B2999}" type="presParOf" srcId="{15D6CA37-4622-1146-8EC2-031D7ACEB61B}" destId="{F653948F-1707-4642-9DDE-041D3463448A}" srcOrd="1" destOrd="0" presId="urn:microsoft.com/office/officeart/2005/8/layout/lProcess3"/>
    <dgm:cxn modelId="{F5368A1C-0F06-9440-86AC-C78C96A2CE93}" type="presParOf" srcId="{15D6CA37-4622-1146-8EC2-031D7ACEB61B}" destId="{34B4C33B-482E-D148-80BE-44AD98450FF6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7526B3-C091-4C44-AEE7-2DDF83F4BBA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5A679D3-A423-C145-A8AE-56D02CA35997}">
      <dgm:prSet phldrT="[Text]"/>
      <dgm:spPr/>
      <dgm:t>
        <a:bodyPr/>
        <a:lstStyle/>
        <a:p>
          <a:pPr rtl="0"/>
          <a:r>
            <a:rPr lang="en-US" dirty="0"/>
            <a:t>Taking Off</a:t>
          </a:r>
        </a:p>
      </dgm:t>
    </dgm:pt>
    <dgm:pt modelId="{99E6DC14-0953-FE44-BF58-3C19D41950F2}" type="parTrans" cxnId="{BE540229-6DB5-4D4F-AC60-34609DAD057D}">
      <dgm:prSet/>
      <dgm:spPr/>
      <dgm:t>
        <a:bodyPr/>
        <a:lstStyle/>
        <a:p>
          <a:endParaRPr lang="en-US"/>
        </a:p>
      </dgm:t>
    </dgm:pt>
    <dgm:pt modelId="{4DE28A55-2852-1E4D-9CF8-5B7762803EC5}" type="sibTrans" cxnId="{BE540229-6DB5-4D4F-AC60-34609DAD057D}">
      <dgm:prSet/>
      <dgm:spPr/>
      <dgm:t>
        <a:bodyPr/>
        <a:lstStyle/>
        <a:p>
          <a:endParaRPr lang="en-US"/>
        </a:p>
      </dgm:t>
    </dgm:pt>
    <dgm:pt modelId="{0C252534-754F-8F43-B67A-28859DEDC781}">
      <dgm:prSet phldrT="[Text]"/>
      <dgm:spPr/>
      <dgm:t>
        <a:bodyPr/>
        <a:lstStyle/>
        <a:p>
          <a:pPr rtl="0"/>
          <a:r>
            <a:rPr lang="en-US" dirty="0"/>
            <a:t>Limbo</a:t>
          </a:r>
        </a:p>
      </dgm:t>
    </dgm:pt>
    <dgm:pt modelId="{79BFEC75-6A34-D649-ACA8-8F48C0F7A2C8}" type="parTrans" cxnId="{EC9B3DF9-9B97-174C-B403-650C9B724973}">
      <dgm:prSet/>
      <dgm:spPr/>
      <dgm:t>
        <a:bodyPr/>
        <a:lstStyle/>
        <a:p>
          <a:endParaRPr lang="en-US"/>
        </a:p>
      </dgm:t>
    </dgm:pt>
    <dgm:pt modelId="{042DD922-59B1-C644-9F50-1BD3AA8C08FC}" type="sibTrans" cxnId="{EC9B3DF9-9B97-174C-B403-650C9B724973}">
      <dgm:prSet/>
      <dgm:spPr/>
      <dgm:t>
        <a:bodyPr/>
        <a:lstStyle/>
        <a:p>
          <a:endParaRPr lang="en-US"/>
        </a:p>
      </dgm:t>
    </dgm:pt>
    <dgm:pt modelId="{8CD728EB-4848-FD46-BA1E-A0090BB0CB43}">
      <dgm:prSet phldrT="[Text]"/>
      <dgm:spPr/>
      <dgm:t>
        <a:bodyPr/>
        <a:lstStyle/>
        <a:p>
          <a:r>
            <a:rPr lang="en-US" dirty="0"/>
            <a:t>Landing</a:t>
          </a:r>
        </a:p>
      </dgm:t>
    </dgm:pt>
    <dgm:pt modelId="{9F79F0DD-6748-3E44-B558-0805D40B9965}" type="parTrans" cxnId="{F922C392-1E69-F940-A413-3B8D1C8CE7B2}">
      <dgm:prSet/>
      <dgm:spPr/>
      <dgm:t>
        <a:bodyPr/>
        <a:lstStyle/>
        <a:p>
          <a:endParaRPr lang="en-US"/>
        </a:p>
      </dgm:t>
    </dgm:pt>
    <dgm:pt modelId="{9D24FC43-92CB-984C-B1FC-4EEC41D740D0}" type="sibTrans" cxnId="{F922C392-1E69-F940-A413-3B8D1C8CE7B2}">
      <dgm:prSet/>
      <dgm:spPr/>
      <dgm:t>
        <a:bodyPr/>
        <a:lstStyle/>
        <a:p>
          <a:endParaRPr lang="en-US"/>
        </a:p>
      </dgm:t>
    </dgm:pt>
    <dgm:pt modelId="{3116D215-CA72-3F44-ABD2-DBEA2728DFA6}">
      <dgm:prSet phldrT="[Text]"/>
      <dgm:spPr/>
      <dgm:t>
        <a:bodyPr/>
        <a:lstStyle/>
        <a:p>
          <a:r>
            <a:rPr lang="en-US" dirty="0"/>
            <a:t>Settling</a:t>
          </a:r>
        </a:p>
      </dgm:t>
    </dgm:pt>
    <dgm:pt modelId="{A3E3B25E-340F-9344-A9B8-50ED5438276D}" type="parTrans" cxnId="{381C8259-EDD0-6746-88CF-B249B71776AF}">
      <dgm:prSet/>
      <dgm:spPr/>
      <dgm:t>
        <a:bodyPr/>
        <a:lstStyle/>
        <a:p>
          <a:endParaRPr lang="en-US"/>
        </a:p>
      </dgm:t>
    </dgm:pt>
    <dgm:pt modelId="{B97A7255-8529-F248-9CA7-D52CA6E324D6}" type="sibTrans" cxnId="{381C8259-EDD0-6746-88CF-B249B71776AF}">
      <dgm:prSet/>
      <dgm:spPr/>
      <dgm:t>
        <a:bodyPr/>
        <a:lstStyle/>
        <a:p>
          <a:endParaRPr lang="en-US"/>
        </a:p>
      </dgm:t>
    </dgm:pt>
    <dgm:pt modelId="{7CE61A88-808A-024A-8705-0EF451CF8A96}" type="pres">
      <dgm:prSet presAssocID="{687526B3-C091-4C44-AEE7-2DDF83F4BBA5}" presName="Name0" presStyleCnt="0">
        <dgm:presLayoutVars>
          <dgm:dir/>
          <dgm:resizeHandles val="exact"/>
        </dgm:presLayoutVars>
      </dgm:prSet>
      <dgm:spPr/>
    </dgm:pt>
    <dgm:pt modelId="{60E61564-A229-2A43-B9BE-2E51B8682738}" type="pres">
      <dgm:prSet presAssocID="{F5A679D3-A423-C145-A8AE-56D02CA35997}" presName="node" presStyleLbl="node1" presStyleIdx="0" presStyleCnt="4">
        <dgm:presLayoutVars>
          <dgm:bulletEnabled val="1"/>
        </dgm:presLayoutVars>
      </dgm:prSet>
      <dgm:spPr/>
    </dgm:pt>
    <dgm:pt modelId="{DC593B48-74EA-B640-A22B-9B51650513E7}" type="pres">
      <dgm:prSet presAssocID="{4DE28A55-2852-1E4D-9CF8-5B7762803EC5}" presName="sibTrans" presStyleLbl="sibTrans2D1" presStyleIdx="0" presStyleCnt="3"/>
      <dgm:spPr/>
    </dgm:pt>
    <dgm:pt modelId="{CB76E56B-3920-154D-B8ED-767ECF4B5B6C}" type="pres">
      <dgm:prSet presAssocID="{4DE28A55-2852-1E4D-9CF8-5B7762803EC5}" presName="connectorText" presStyleLbl="sibTrans2D1" presStyleIdx="0" presStyleCnt="3"/>
      <dgm:spPr/>
    </dgm:pt>
    <dgm:pt modelId="{28453CB3-7CDE-4844-8D85-1BECEED74CED}" type="pres">
      <dgm:prSet presAssocID="{0C252534-754F-8F43-B67A-28859DEDC781}" presName="node" presStyleLbl="node1" presStyleIdx="1" presStyleCnt="4">
        <dgm:presLayoutVars>
          <dgm:bulletEnabled val="1"/>
        </dgm:presLayoutVars>
      </dgm:prSet>
      <dgm:spPr/>
    </dgm:pt>
    <dgm:pt modelId="{5EFBE8E4-773C-8040-88B8-D914E940A4AE}" type="pres">
      <dgm:prSet presAssocID="{042DD922-59B1-C644-9F50-1BD3AA8C08FC}" presName="sibTrans" presStyleLbl="sibTrans2D1" presStyleIdx="1" presStyleCnt="3"/>
      <dgm:spPr/>
    </dgm:pt>
    <dgm:pt modelId="{711F4D29-4556-6748-B91C-227B81479C76}" type="pres">
      <dgm:prSet presAssocID="{042DD922-59B1-C644-9F50-1BD3AA8C08FC}" presName="connectorText" presStyleLbl="sibTrans2D1" presStyleIdx="1" presStyleCnt="3"/>
      <dgm:spPr/>
    </dgm:pt>
    <dgm:pt modelId="{51E20050-7872-CE44-9E4B-6D46CEFBD183}" type="pres">
      <dgm:prSet presAssocID="{8CD728EB-4848-FD46-BA1E-A0090BB0CB43}" presName="node" presStyleLbl="node1" presStyleIdx="2" presStyleCnt="4">
        <dgm:presLayoutVars>
          <dgm:bulletEnabled val="1"/>
        </dgm:presLayoutVars>
      </dgm:prSet>
      <dgm:spPr/>
    </dgm:pt>
    <dgm:pt modelId="{AF4145D0-D290-384A-9D2C-C99204313305}" type="pres">
      <dgm:prSet presAssocID="{9D24FC43-92CB-984C-B1FC-4EEC41D740D0}" presName="sibTrans" presStyleLbl="sibTrans2D1" presStyleIdx="2" presStyleCnt="3"/>
      <dgm:spPr/>
    </dgm:pt>
    <dgm:pt modelId="{73428447-D978-9A49-9082-C14FA8EBFC98}" type="pres">
      <dgm:prSet presAssocID="{9D24FC43-92CB-984C-B1FC-4EEC41D740D0}" presName="connectorText" presStyleLbl="sibTrans2D1" presStyleIdx="2" presStyleCnt="3"/>
      <dgm:spPr/>
    </dgm:pt>
    <dgm:pt modelId="{0B6F4A25-499D-B745-9211-6E92CD1D0EDD}" type="pres">
      <dgm:prSet presAssocID="{3116D215-CA72-3F44-ABD2-DBEA2728DFA6}" presName="node" presStyleLbl="node1" presStyleIdx="3" presStyleCnt="4">
        <dgm:presLayoutVars>
          <dgm:bulletEnabled val="1"/>
        </dgm:presLayoutVars>
      </dgm:prSet>
      <dgm:spPr/>
    </dgm:pt>
  </dgm:ptLst>
  <dgm:cxnLst>
    <dgm:cxn modelId="{0ABBAF08-BF84-934B-968F-351DF083467F}" type="presOf" srcId="{9D24FC43-92CB-984C-B1FC-4EEC41D740D0}" destId="{AF4145D0-D290-384A-9D2C-C99204313305}" srcOrd="0" destOrd="0" presId="urn:microsoft.com/office/officeart/2005/8/layout/process1"/>
    <dgm:cxn modelId="{BE540229-6DB5-4D4F-AC60-34609DAD057D}" srcId="{687526B3-C091-4C44-AEE7-2DDF83F4BBA5}" destId="{F5A679D3-A423-C145-A8AE-56D02CA35997}" srcOrd="0" destOrd="0" parTransId="{99E6DC14-0953-FE44-BF58-3C19D41950F2}" sibTransId="{4DE28A55-2852-1E4D-9CF8-5B7762803EC5}"/>
    <dgm:cxn modelId="{D392505B-7691-9241-9EBE-2C02AB9D1BE1}" type="presOf" srcId="{042DD922-59B1-C644-9F50-1BD3AA8C08FC}" destId="{5EFBE8E4-773C-8040-88B8-D914E940A4AE}" srcOrd="0" destOrd="0" presId="urn:microsoft.com/office/officeart/2005/8/layout/process1"/>
    <dgm:cxn modelId="{6529BF4C-9AE6-1749-819C-448F967F5A27}" type="presOf" srcId="{4DE28A55-2852-1E4D-9CF8-5B7762803EC5}" destId="{DC593B48-74EA-B640-A22B-9B51650513E7}" srcOrd="0" destOrd="0" presId="urn:microsoft.com/office/officeart/2005/8/layout/process1"/>
    <dgm:cxn modelId="{381C8259-EDD0-6746-88CF-B249B71776AF}" srcId="{687526B3-C091-4C44-AEE7-2DDF83F4BBA5}" destId="{3116D215-CA72-3F44-ABD2-DBEA2728DFA6}" srcOrd="3" destOrd="0" parTransId="{A3E3B25E-340F-9344-A9B8-50ED5438276D}" sibTransId="{B97A7255-8529-F248-9CA7-D52CA6E324D6}"/>
    <dgm:cxn modelId="{44AB885A-E0BB-FE46-B037-936626AAEA94}" type="presOf" srcId="{F5A679D3-A423-C145-A8AE-56D02CA35997}" destId="{60E61564-A229-2A43-B9BE-2E51B8682738}" srcOrd="0" destOrd="0" presId="urn:microsoft.com/office/officeart/2005/8/layout/process1"/>
    <dgm:cxn modelId="{F922C392-1E69-F940-A413-3B8D1C8CE7B2}" srcId="{687526B3-C091-4C44-AEE7-2DDF83F4BBA5}" destId="{8CD728EB-4848-FD46-BA1E-A0090BB0CB43}" srcOrd="2" destOrd="0" parTransId="{9F79F0DD-6748-3E44-B558-0805D40B9965}" sibTransId="{9D24FC43-92CB-984C-B1FC-4EEC41D740D0}"/>
    <dgm:cxn modelId="{9A0E8B93-B151-8544-8435-FFBC5BCB17E1}" type="presOf" srcId="{3116D215-CA72-3F44-ABD2-DBEA2728DFA6}" destId="{0B6F4A25-499D-B745-9211-6E92CD1D0EDD}" srcOrd="0" destOrd="0" presId="urn:microsoft.com/office/officeart/2005/8/layout/process1"/>
    <dgm:cxn modelId="{25AE4F9A-1850-C24E-8CC7-AC215D6F7276}" type="presOf" srcId="{8CD728EB-4848-FD46-BA1E-A0090BB0CB43}" destId="{51E20050-7872-CE44-9E4B-6D46CEFBD183}" srcOrd="0" destOrd="0" presId="urn:microsoft.com/office/officeart/2005/8/layout/process1"/>
    <dgm:cxn modelId="{60A8D1C6-9B9F-524A-A8F7-C02B55E8358C}" type="presOf" srcId="{9D24FC43-92CB-984C-B1FC-4EEC41D740D0}" destId="{73428447-D978-9A49-9082-C14FA8EBFC98}" srcOrd="1" destOrd="0" presId="urn:microsoft.com/office/officeart/2005/8/layout/process1"/>
    <dgm:cxn modelId="{60CF40D4-4B9A-4447-825F-50AD4C9B1BD7}" type="presOf" srcId="{4DE28A55-2852-1E4D-9CF8-5B7762803EC5}" destId="{CB76E56B-3920-154D-B8ED-767ECF4B5B6C}" srcOrd="1" destOrd="0" presId="urn:microsoft.com/office/officeart/2005/8/layout/process1"/>
    <dgm:cxn modelId="{CC220ADD-CFFD-894D-B597-6B05AC5210FB}" type="presOf" srcId="{0C252534-754F-8F43-B67A-28859DEDC781}" destId="{28453CB3-7CDE-4844-8D85-1BECEED74CED}" srcOrd="0" destOrd="0" presId="urn:microsoft.com/office/officeart/2005/8/layout/process1"/>
    <dgm:cxn modelId="{66F455EB-F6D2-1E4F-8558-3CC9B7C6B367}" type="presOf" srcId="{042DD922-59B1-C644-9F50-1BD3AA8C08FC}" destId="{711F4D29-4556-6748-B91C-227B81479C76}" srcOrd="1" destOrd="0" presId="urn:microsoft.com/office/officeart/2005/8/layout/process1"/>
    <dgm:cxn modelId="{EC9B3DF9-9B97-174C-B403-650C9B724973}" srcId="{687526B3-C091-4C44-AEE7-2DDF83F4BBA5}" destId="{0C252534-754F-8F43-B67A-28859DEDC781}" srcOrd="1" destOrd="0" parTransId="{79BFEC75-6A34-D649-ACA8-8F48C0F7A2C8}" sibTransId="{042DD922-59B1-C644-9F50-1BD3AA8C08FC}"/>
    <dgm:cxn modelId="{36B2ABFB-8D27-9C4F-A5EC-548E160F18EA}" type="presOf" srcId="{687526B3-C091-4C44-AEE7-2DDF83F4BBA5}" destId="{7CE61A88-808A-024A-8705-0EF451CF8A96}" srcOrd="0" destOrd="0" presId="urn:microsoft.com/office/officeart/2005/8/layout/process1"/>
    <dgm:cxn modelId="{506D3D97-5316-6443-895F-80C396806948}" type="presParOf" srcId="{7CE61A88-808A-024A-8705-0EF451CF8A96}" destId="{60E61564-A229-2A43-B9BE-2E51B8682738}" srcOrd="0" destOrd="0" presId="urn:microsoft.com/office/officeart/2005/8/layout/process1"/>
    <dgm:cxn modelId="{0EEA00A0-96EE-C44C-BC40-DBE36B33F1DC}" type="presParOf" srcId="{7CE61A88-808A-024A-8705-0EF451CF8A96}" destId="{DC593B48-74EA-B640-A22B-9B51650513E7}" srcOrd="1" destOrd="0" presId="urn:microsoft.com/office/officeart/2005/8/layout/process1"/>
    <dgm:cxn modelId="{4DC8BD3F-6EED-3248-9E34-EDC1C8D4AC7D}" type="presParOf" srcId="{DC593B48-74EA-B640-A22B-9B51650513E7}" destId="{CB76E56B-3920-154D-B8ED-767ECF4B5B6C}" srcOrd="0" destOrd="0" presId="urn:microsoft.com/office/officeart/2005/8/layout/process1"/>
    <dgm:cxn modelId="{415D1857-EC62-0F41-9CE4-B6A9ECBAC2BF}" type="presParOf" srcId="{7CE61A88-808A-024A-8705-0EF451CF8A96}" destId="{28453CB3-7CDE-4844-8D85-1BECEED74CED}" srcOrd="2" destOrd="0" presId="urn:microsoft.com/office/officeart/2005/8/layout/process1"/>
    <dgm:cxn modelId="{42226731-83C8-B846-83D7-C1A788060348}" type="presParOf" srcId="{7CE61A88-808A-024A-8705-0EF451CF8A96}" destId="{5EFBE8E4-773C-8040-88B8-D914E940A4AE}" srcOrd="3" destOrd="0" presId="urn:microsoft.com/office/officeart/2005/8/layout/process1"/>
    <dgm:cxn modelId="{17694D76-BE33-7A40-971B-EEFD206ADD43}" type="presParOf" srcId="{5EFBE8E4-773C-8040-88B8-D914E940A4AE}" destId="{711F4D29-4556-6748-B91C-227B81479C76}" srcOrd="0" destOrd="0" presId="urn:microsoft.com/office/officeart/2005/8/layout/process1"/>
    <dgm:cxn modelId="{5EE9D09C-8620-6A4D-ADE1-CB3EE4CCC89E}" type="presParOf" srcId="{7CE61A88-808A-024A-8705-0EF451CF8A96}" destId="{51E20050-7872-CE44-9E4B-6D46CEFBD183}" srcOrd="4" destOrd="0" presId="urn:microsoft.com/office/officeart/2005/8/layout/process1"/>
    <dgm:cxn modelId="{57A8B2A8-0FB4-DC43-A940-33752D1D6E5D}" type="presParOf" srcId="{7CE61A88-808A-024A-8705-0EF451CF8A96}" destId="{AF4145D0-D290-384A-9D2C-C99204313305}" srcOrd="5" destOrd="0" presId="urn:microsoft.com/office/officeart/2005/8/layout/process1"/>
    <dgm:cxn modelId="{F77601BF-0909-DE49-92AF-9C29CFB54CAE}" type="presParOf" srcId="{AF4145D0-D290-384A-9D2C-C99204313305}" destId="{73428447-D978-9A49-9082-C14FA8EBFC98}" srcOrd="0" destOrd="0" presId="urn:microsoft.com/office/officeart/2005/8/layout/process1"/>
    <dgm:cxn modelId="{65B5D23D-0C8A-CA4B-B59D-F5DB91DB57CE}" type="presParOf" srcId="{7CE61A88-808A-024A-8705-0EF451CF8A96}" destId="{0B6F4A25-499D-B745-9211-6E92CD1D0ED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9B0B5D-3010-4127-9C89-BDE865C6F00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23C7A4-37B6-40FE-9240-D6BD16EA6DA4}">
      <dgm:prSet/>
      <dgm:spPr/>
      <dgm:t>
        <a:bodyPr/>
        <a:lstStyle/>
        <a:p>
          <a:r>
            <a:rPr lang="en-US" b="1" dirty="0"/>
            <a:t>Crash is a danger at each phase</a:t>
          </a:r>
          <a:endParaRPr lang="en-US" dirty="0"/>
        </a:p>
      </dgm:t>
    </dgm:pt>
    <dgm:pt modelId="{4928DCC3-2A8F-4669-95B0-42ABBE5BAC80}" type="parTrans" cxnId="{01EB04E2-B997-4EFE-A897-32AE2276819B}">
      <dgm:prSet/>
      <dgm:spPr/>
      <dgm:t>
        <a:bodyPr/>
        <a:lstStyle/>
        <a:p>
          <a:endParaRPr lang="en-US"/>
        </a:p>
      </dgm:t>
    </dgm:pt>
    <dgm:pt modelId="{CB0599B1-0715-4E39-BEFE-38912749796E}" type="sibTrans" cxnId="{01EB04E2-B997-4EFE-A897-32AE2276819B}">
      <dgm:prSet/>
      <dgm:spPr/>
      <dgm:t>
        <a:bodyPr/>
        <a:lstStyle/>
        <a:p>
          <a:endParaRPr lang="en-US"/>
        </a:p>
      </dgm:t>
    </dgm:pt>
    <dgm:pt modelId="{F5A3946A-479B-4746-BF09-A809FB4EFD8E}">
      <dgm:prSet/>
      <dgm:spPr/>
      <dgm:t>
        <a:bodyPr/>
        <a:lstStyle/>
        <a:p>
          <a:r>
            <a:rPr lang="en-US" b="1" dirty="0"/>
            <a:t>System often forces untimely transfer, depending on:</a:t>
          </a:r>
          <a:endParaRPr lang="en-US" dirty="0"/>
        </a:p>
      </dgm:t>
    </dgm:pt>
    <dgm:pt modelId="{2CE2DEDA-49A1-4B80-A5A7-8EA01BAE684D}" type="parTrans" cxnId="{ADF30B12-633B-40A3-AC91-393F19E4E7F6}">
      <dgm:prSet/>
      <dgm:spPr/>
      <dgm:t>
        <a:bodyPr/>
        <a:lstStyle/>
        <a:p>
          <a:endParaRPr lang="en-US"/>
        </a:p>
      </dgm:t>
    </dgm:pt>
    <dgm:pt modelId="{BAC8DEB1-BBB7-4EF7-8928-3DA00D50E95A}" type="sibTrans" cxnId="{ADF30B12-633B-40A3-AC91-393F19E4E7F6}">
      <dgm:prSet/>
      <dgm:spPr/>
      <dgm:t>
        <a:bodyPr/>
        <a:lstStyle/>
        <a:p>
          <a:endParaRPr lang="en-US"/>
        </a:p>
      </dgm:t>
    </dgm:pt>
    <dgm:pt modelId="{1D17FD3A-85EE-4431-A491-6F0C23102400}">
      <dgm:prSet/>
      <dgm:spPr/>
      <dgm:t>
        <a:bodyPr/>
        <a:lstStyle/>
        <a:p>
          <a:r>
            <a:rPr lang="en-US" b="0" dirty="0"/>
            <a:t>Individual patient (pregnancy, drug use, jail)</a:t>
          </a:r>
        </a:p>
      </dgm:t>
    </dgm:pt>
    <dgm:pt modelId="{7E04D264-C383-4FC1-B5C8-01A75429A840}" type="parTrans" cxnId="{6547F7C4-B5EF-47CC-8CD3-1B546B676D49}">
      <dgm:prSet/>
      <dgm:spPr/>
      <dgm:t>
        <a:bodyPr/>
        <a:lstStyle/>
        <a:p>
          <a:endParaRPr lang="en-US"/>
        </a:p>
      </dgm:t>
    </dgm:pt>
    <dgm:pt modelId="{E59581C9-BF4A-4EE3-9FF9-98E907C05354}" type="sibTrans" cxnId="{6547F7C4-B5EF-47CC-8CD3-1B546B676D49}">
      <dgm:prSet/>
      <dgm:spPr/>
      <dgm:t>
        <a:bodyPr/>
        <a:lstStyle/>
        <a:p>
          <a:endParaRPr lang="en-US"/>
        </a:p>
      </dgm:t>
    </dgm:pt>
    <dgm:pt modelId="{4AD43D81-58FE-43B5-AE30-7F2A7B4FAED5}">
      <dgm:prSet/>
      <dgm:spPr/>
      <dgm:t>
        <a:bodyPr/>
        <a:lstStyle/>
        <a:p>
          <a:r>
            <a:rPr lang="en-US" b="0" dirty="0"/>
            <a:t>Individual medical structure and governance</a:t>
          </a:r>
        </a:p>
      </dgm:t>
    </dgm:pt>
    <dgm:pt modelId="{31590FFE-EF92-4A01-A46A-E4BCD2578B48}" type="parTrans" cxnId="{6A053934-4763-4D57-9313-905401BAB880}">
      <dgm:prSet/>
      <dgm:spPr/>
      <dgm:t>
        <a:bodyPr/>
        <a:lstStyle/>
        <a:p>
          <a:endParaRPr lang="en-US"/>
        </a:p>
      </dgm:t>
    </dgm:pt>
    <dgm:pt modelId="{63C82A3F-F0CC-4AAE-ABAA-58AD5E865411}" type="sibTrans" cxnId="{6A053934-4763-4D57-9313-905401BAB880}">
      <dgm:prSet/>
      <dgm:spPr/>
      <dgm:t>
        <a:bodyPr/>
        <a:lstStyle/>
        <a:p>
          <a:endParaRPr lang="en-US"/>
        </a:p>
      </dgm:t>
    </dgm:pt>
    <dgm:pt modelId="{618CD934-C022-E546-A341-8682AA0DC413}">
      <dgm:prSet/>
      <dgm:spPr/>
      <dgm:t>
        <a:bodyPr/>
        <a:lstStyle/>
        <a:p>
          <a:r>
            <a:rPr lang="en-US" b="0" dirty="0"/>
            <a:t>College or no college?</a:t>
          </a:r>
        </a:p>
      </dgm:t>
    </dgm:pt>
    <dgm:pt modelId="{BF482A5F-8AC5-3A40-8D59-AEC676EC1CE5}" type="parTrans" cxnId="{26DEA9DA-CBC4-7347-9CFD-92DEFDE1A647}">
      <dgm:prSet/>
      <dgm:spPr/>
      <dgm:t>
        <a:bodyPr/>
        <a:lstStyle/>
        <a:p>
          <a:endParaRPr lang="en-US"/>
        </a:p>
      </dgm:t>
    </dgm:pt>
    <dgm:pt modelId="{73010700-9245-9F4C-8CBA-035689E28177}" type="sibTrans" cxnId="{26DEA9DA-CBC4-7347-9CFD-92DEFDE1A647}">
      <dgm:prSet/>
      <dgm:spPr/>
      <dgm:t>
        <a:bodyPr/>
        <a:lstStyle/>
        <a:p>
          <a:endParaRPr lang="en-US"/>
        </a:p>
      </dgm:t>
    </dgm:pt>
    <dgm:pt modelId="{78372FDD-98B9-C94D-B85C-B294772B3549}">
      <dgm:prSet/>
      <dgm:spPr/>
      <dgm:t>
        <a:bodyPr/>
        <a:lstStyle/>
        <a:p>
          <a:r>
            <a:rPr lang="en-US" b="0" dirty="0"/>
            <a:t>Lost to follow-up prior to transfer? </a:t>
          </a:r>
        </a:p>
      </dgm:t>
    </dgm:pt>
    <dgm:pt modelId="{266E6406-3C59-A542-81FF-93E0C7277592}" type="parTrans" cxnId="{F73AA8F7-2DC1-0644-8A96-0E9251B5F4E1}">
      <dgm:prSet/>
      <dgm:spPr/>
      <dgm:t>
        <a:bodyPr/>
        <a:lstStyle/>
        <a:p>
          <a:endParaRPr lang="en-US"/>
        </a:p>
      </dgm:t>
    </dgm:pt>
    <dgm:pt modelId="{BD0CCFA1-F6A5-F044-A859-4A1C92D5446F}" type="sibTrans" cxnId="{F73AA8F7-2DC1-0644-8A96-0E9251B5F4E1}">
      <dgm:prSet/>
      <dgm:spPr/>
      <dgm:t>
        <a:bodyPr/>
        <a:lstStyle/>
        <a:p>
          <a:endParaRPr lang="en-US"/>
        </a:p>
      </dgm:t>
    </dgm:pt>
    <dgm:pt modelId="{8F9C8316-B944-C64C-AB89-50DED7F6660D}">
      <dgm:prSet/>
      <dgm:spPr/>
      <dgm:t>
        <a:bodyPr/>
        <a:lstStyle/>
        <a:p>
          <a:r>
            <a:rPr lang="en-US" b="0" dirty="0"/>
            <a:t>Willing adult provider available?</a:t>
          </a:r>
        </a:p>
      </dgm:t>
    </dgm:pt>
    <dgm:pt modelId="{AB74C27A-A258-FF41-80D1-9C997E7D734A}" type="parTrans" cxnId="{207135AA-7CC4-D54A-BC40-CEDAC026D430}">
      <dgm:prSet/>
      <dgm:spPr/>
      <dgm:t>
        <a:bodyPr/>
        <a:lstStyle/>
        <a:p>
          <a:endParaRPr lang="en-US"/>
        </a:p>
      </dgm:t>
    </dgm:pt>
    <dgm:pt modelId="{A0927753-525D-A549-9C7B-748057D9A929}" type="sibTrans" cxnId="{207135AA-7CC4-D54A-BC40-CEDAC026D430}">
      <dgm:prSet/>
      <dgm:spPr/>
      <dgm:t>
        <a:bodyPr/>
        <a:lstStyle/>
        <a:p>
          <a:endParaRPr lang="en-US"/>
        </a:p>
      </dgm:t>
    </dgm:pt>
    <dgm:pt modelId="{88762D83-1CA1-FC4E-BF04-F2A0515F6AE9}">
      <dgm:prSet/>
      <dgm:spPr/>
      <dgm:t>
        <a:bodyPr/>
        <a:lstStyle/>
        <a:p>
          <a:pPr rtl="0"/>
          <a:r>
            <a:rPr lang="en-US" b="0" dirty="0"/>
            <a:t>Willing patient?</a:t>
          </a:r>
        </a:p>
      </dgm:t>
    </dgm:pt>
    <dgm:pt modelId="{F9AECACB-2C04-5141-BBE4-29A70DA20D81}" type="parTrans" cxnId="{FABAB705-B63D-4643-9BBC-7F05A41207FD}">
      <dgm:prSet/>
      <dgm:spPr/>
      <dgm:t>
        <a:bodyPr/>
        <a:lstStyle/>
        <a:p>
          <a:endParaRPr lang="en-US"/>
        </a:p>
      </dgm:t>
    </dgm:pt>
    <dgm:pt modelId="{C7395A89-B912-BC43-BEBB-3568AE67249D}" type="sibTrans" cxnId="{FABAB705-B63D-4643-9BBC-7F05A41207FD}">
      <dgm:prSet/>
      <dgm:spPr/>
      <dgm:t>
        <a:bodyPr/>
        <a:lstStyle/>
        <a:p>
          <a:endParaRPr lang="en-US"/>
        </a:p>
      </dgm:t>
    </dgm:pt>
    <dgm:pt modelId="{BAE50F66-E4E1-494C-BEB1-8D57A62C5A01}" type="pres">
      <dgm:prSet presAssocID="{369B0B5D-3010-4127-9C89-BDE865C6F000}" presName="Name0" presStyleCnt="0">
        <dgm:presLayoutVars>
          <dgm:dir/>
          <dgm:animLvl val="lvl"/>
          <dgm:resizeHandles val="exact"/>
        </dgm:presLayoutVars>
      </dgm:prSet>
      <dgm:spPr/>
    </dgm:pt>
    <dgm:pt modelId="{5BDDC345-4A2A-E74E-96A9-366751A1E083}" type="pres">
      <dgm:prSet presAssocID="{AF23C7A4-37B6-40FE-9240-D6BD16EA6DA4}" presName="composite" presStyleCnt="0"/>
      <dgm:spPr/>
    </dgm:pt>
    <dgm:pt modelId="{8E74A493-95DB-1A49-BCB8-59D82BE91E64}" type="pres">
      <dgm:prSet presAssocID="{AF23C7A4-37B6-40FE-9240-D6BD16EA6DA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D42B4811-A94D-8A4A-98CB-F731A14790F6}" type="pres">
      <dgm:prSet presAssocID="{AF23C7A4-37B6-40FE-9240-D6BD16EA6DA4}" presName="desTx" presStyleLbl="alignAccFollowNode1" presStyleIdx="0" presStyleCnt="2">
        <dgm:presLayoutVars>
          <dgm:bulletEnabled val="1"/>
        </dgm:presLayoutVars>
      </dgm:prSet>
      <dgm:spPr/>
    </dgm:pt>
    <dgm:pt modelId="{CA326898-5E7A-474D-8C6E-D09F73C42899}" type="pres">
      <dgm:prSet presAssocID="{CB0599B1-0715-4E39-BEFE-38912749796E}" presName="space" presStyleCnt="0"/>
      <dgm:spPr/>
    </dgm:pt>
    <dgm:pt modelId="{8B0A0008-24D1-F948-8E5F-D8DE4B0528E4}" type="pres">
      <dgm:prSet presAssocID="{F5A3946A-479B-4746-BF09-A809FB4EFD8E}" presName="composite" presStyleCnt="0"/>
      <dgm:spPr/>
    </dgm:pt>
    <dgm:pt modelId="{9C4C85E7-BDBA-E242-A92D-2E41C0276A59}" type="pres">
      <dgm:prSet presAssocID="{F5A3946A-479B-4746-BF09-A809FB4EFD8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B001D92C-3E0D-7344-AB95-8E9CA7CAEC1A}" type="pres">
      <dgm:prSet presAssocID="{F5A3946A-479B-4746-BF09-A809FB4EFD8E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ABAB705-B63D-4643-9BBC-7F05A41207FD}" srcId="{AF23C7A4-37B6-40FE-9240-D6BD16EA6DA4}" destId="{88762D83-1CA1-FC4E-BF04-F2A0515F6AE9}" srcOrd="3" destOrd="0" parTransId="{F9AECACB-2C04-5141-BBE4-29A70DA20D81}" sibTransId="{C7395A89-B912-BC43-BEBB-3568AE67249D}"/>
    <dgm:cxn modelId="{ADF30B12-633B-40A3-AC91-393F19E4E7F6}" srcId="{369B0B5D-3010-4127-9C89-BDE865C6F000}" destId="{F5A3946A-479B-4746-BF09-A809FB4EFD8E}" srcOrd="1" destOrd="0" parTransId="{2CE2DEDA-49A1-4B80-A5A7-8EA01BAE684D}" sibTransId="{BAC8DEB1-BBB7-4EF7-8928-3DA00D50E95A}"/>
    <dgm:cxn modelId="{FDD9ED1F-0A2D-0A41-8ED2-720C004582F0}" type="presOf" srcId="{369B0B5D-3010-4127-9C89-BDE865C6F000}" destId="{BAE50F66-E4E1-494C-BEB1-8D57A62C5A01}" srcOrd="0" destOrd="0" presId="urn:microsoft.com/office/officeart/2005/8/layout/hList1"/>
    <dgm:cxn modelId="{1C555D23-2279-D743-B033-A7C6DFBB45A7}" type="presOf" srcId="{8F9C8316-B944-C64C-AB89-50DED7F6660D}" destId="{D42B4811-A94D-8A4A-98CB-F731A14790F6}" srcOrd="0" destOrd="2" presId="urn:microsoft.com/office/officeart/2005/8/layout/hList1"/>
    <dgm:cxn modelId="{83CC9927-AFC2-374E-BBEC-2B178AC06CB8}" type="presOf" srcId="{1D17FD3A-85EE-4431-A491-6F0C23102400}" destId="{B001D92C-3E0D-7344-AB95-8E9CA7CAEC1A}" srcOrd="0" destOrd="0" presId="urn:microsoft.com/office/officeart/2005/8/layout/hList1"/>
    <dgm:cxn modelId="{6A053934-4763-4D57-9313-905401BAB880}" srcId="{F5A3946A-479B-4746-BF09-A809FB4EFD8E}" destId="{4AD43D81-58FE-43B5-AE30-7F2A7B4FAED5}" srcOrd="1" destOrd="0" parTransId="{31590FFE-EF92-4A01-A46A-E4BCD2578B48}" sibTransId="{63C82A3F-F0CC-4AAE-ABAA-58AD5E865411}"/>
    <dgm:cxn modelId="{F2303543-7DE2-874F-843A-EBA7CD9001A8}" type="presOf" srcId="{618CD934-C022-E546-A341-8682AA0DC413}" destId="{D42B4811-A94D-8A4A-98CB-F731A14790F6}" srcOrd="0" destOrd="0" presId="urn:microsoft.com/office/officeart/2005/8/layout/hList1"/>
    <dgm:cxn modelId="{3DE0BD6B-AA00-C145-944F-F23406933775}" type="presOf" srcId="{F5A3946A-479B-4746-BF09-A809FB4EFD8E}" destId="{9C4C85E7-BDBA-E242-A92D-2E41C0276A59}" srcOrd="0" destOrd="0" presId="urn:microsoft.com/office/officeart/2005/8/layout/hList1"/>
    <dgm:cxn modelId="{83542776-881A-1442-A2D4-75146D20C82B}" type="presOf" srcId="{4AD43D81-58FE-43B5-AE30-7F2A7B4FAED5}" destId="{B001D92C-3E0D-7344-AB95-8E9CA7CAEC1A}" srcOrd="0" destOrd="1" presId="urn:microsoft.com/office/officeart/2005/8/layout/hList1"/>
    <dgm:cxn modelId="{207135AA-7CC4-D54A-BC40-CEDAC026D430}" srcId="{AF23C7A4-37B6-40FE-9240-D6BD16EA6DA4}" destId="{8F9C8316-B944-C64C-AB89-50DED7F6660D}" srcOrd="2" destOrd="0" parTransId="{AB74C27A-A258-FF41-80D1-9C997E7D734A}" sibTransId="{A0927753-525D-A549-9C7B-748057D9A929}"/>
    <dgm:cxn modelId="{37AF06C3-C6D8-484F-8309-4383C24DD3DC}" type="presOf" srcId="{AF23C7A4-37B6-40FE-9240-D6BD16EA6DA4}" destId="{8E74A493-95DB-1A49-BCB8-59D82BE91E64}" srcOrd="0" destOrd="0" presId="urn:microsoft.com/office/officeart/2005/8/layout/hList1"/>
    <dgm:cxn modelId="{6547F7C4-B5EF-47CC-8CD3-1B546B676D49}" srcId="{F5A3946A-479B-4746-BF09-A809FB4EFD8E}" destId="{1D17FD3A-85EE-4431-A491-6F0C23102400}" srcOrd="0" destOrd="0" parTransId="{7E04D264-C383-4FC1-B5C8-01A75429A840}" sibTransId="{E59581C9-BF4A-4EE3-9FF9-98E907C05354}"/>
    <dgm:cxn modelId="{5251CAC8-415F-5649-A8FA-3792AEE8E5C6}" type="presOf" srcId="{88762D83-1CA1-FC4E-BF04-F2A0515F6AE9}" destId="{D42B4811-A94D-8A4A-98CB-F731A14790F6}" srcOrd="0" destOrd="3" presId="urn:microsoft.com/office/officeart/2005/8/layout/hList1"/>
    <dgm:cxn modelId="{C50B70D2-CAF0-E144-999E-6496307FC153}" type="presOf" srcId="{78372FDD-98B9-C94D-B85C-B294772B3549}" destId="{D42B4811-A94D-8A4A-98CB-F731A14790F6}" srcOrd="0" destOrd="1" presId="urn:microsoft.com/office/officeart/2005/8/layout/hList1"/>
    <dgm:cxn modelId="{26DEA9DA-CBC4-7347-9CFD-92DEFDE1A647}" srcId="{AF23C7A4-37B6-40FE-9240-D6BD16EA6DA4}" destId="{618CD934-C022-E546-A341-8682AA0DC413}" srcOrd="0" destOrd="0" parTransId="{BF482A5F-8AC5-3A40-8D59-AEC676EC1CE5}" sibTransId="{73010700-9245-9F4C-8CBA-035689E28177}"/>
    <dgm:cxn modelId="{01EB04E2-B997-4EFE-A897-32AE2276819B}" srcId="{369B0B5D-3010-4127-9C89-BDE865C6F000}" destId="{AF23C7A4-37B6-40FE-9240-D6BD16EA6DA4}" srcOrd="0" destOrd="0" parTransId="{4928DCC3-2A8F-4669-95B0-42ABBE5BAC80}" sibTransId="{CB0599B1-0715-4E39-BEFE-38912749796E}"/>
    <dgm:cxn modelId="{F73AA8F7-2DC1-0644-8A96-0E9251B5F4E1}" srcId="{AF23C7A4-37B6-40FE-9240-D6BD16EA6DA4}" destId="{78372FDD-98B9-C94D-B85C-B294772B3549}" srcOrd="1" destOrd="0" parTransId="{266E6406-3C59-A542-81FF-93E0C7277592}" sibTransId="{BD0CCFA1-F6A5-F044-A859-4A1C92D5446F}"/>
    <dgm:cxn modelId="{ADB7DA32-A395-AA4D-AE2A-72D653B27491}" type="presParOf" srcId="{BAE50F66-E4E1-494C-BEB1-8D57A62C5A01}" destId="{5BDDC345-4A2A-E74E-96A9-366751A1E083}" srcOrd="0" destOrd="0" presId="urn:microsoft.com/office/officeart/2005/8/layout/hList1"/>
    <dgm:cxn modelId="{9B86A342-00E2-AF4B-B5F3-8D520FE6C567}" type="presParOf" srcId="{5BDDC345-4A2A-E74E-96A9-366751A1E083}" destId="{8E74A493-95DB-1A49-BCB8-59D82BE91E64}" srcOrd="0" destOrd="0" presId="urn:microsoft.com/office/officeart/2005/8/layout/hList1"/>
    <dgm:cxn modelId="{94885923-3C1C-6D4F-9B79-5068D65809CC}" type="presParOf" srcId="{5BDDC345-4A2A-E74E-96A9-366751A1E083}" destId="{D42B4811-A94D-8A4A-98CB-F731A14790F6}" srcOrd="1" destOrd="0" presId="urn:microsoft.com/office/officeart/2005/8/layout/hList1"/>
    <dgm:cxn modelId="{26D1D6A4-E0BB-7942-9A57-C1982C7497A6}" type="presParOf" srcId="{BAE50F66-E4E1-494C-BEB1-8D57A62C5A01}" destId="{CA326898-5E7A-474D-8C6E-D09F73C42899}" srcOrd="1" destOrd="0" presId="urn:microsoft.com/office/officeart/2005/8/layout/hList1"/>
    <dgm:cxn modelId="{95F4FB33-4D44-4541-8E3D-2572E687F4F4}" type="presParOf" srcId="{BAE50F66-E4E1-494C-BEB1-8D57A62C5A01}" destId="{8B0A0008-24D1-F948-8E5F-D8DE4B0528E4}" srcOrd="2" destOrd="0" presId="urn:microsoft.com/office/officeart/2005/8/layout/hList1"/>
    <dgm:cxn modelId="{5E5BE86B-34C9-884F-A9B1-F0C01FCA6C1D}" type="presParOf" srcId="{8B0A0008-24D1-F948-8E5F-D8DE4B0528E4}" destId="{9C4C85E7-BDBA-E242-A92D-2E41C0276A59}" srcOrd="0" destOrd="0" presId="urn:microsoft.com/office/officeart/2005/8/layout/hList1"/>
    <dgm:cxn modelId="{582DB866-D7B3-D148-B984-58E92F7A0CC7}" type="presParOf" srcId="{8B0A0008-24D1-F948-8E5F-D8DE4B0528E4}" destId="{B001D92C-3E0D-7344-AB95-8E9CA7CAEC1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D09BA-4872-9B40-8584-793C34B4EF2D}">
      <dsp:nvSpPr>
        <dsp:cNvPr id="0" name=""/>
        <dsp:cNvSpPr/>
      </dsp:nvSpPr>
      <dsp:spPr>
        <a:xfrm>
          <a:off x="8172" y="595485"/>
          <a:ext cx="1569830" cy="941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Parent</a:t>
          </a:r>
        </a:p>
      </dsp:txBody>
      <dsp:txXfrm>
        <a:off x="35759" y="623072"/>
        <a:ext cx="1514656" cy="886724"/>
      </dsp:txXfrm>
    </dsp:sp>
    <dsp:sp modelId="{6284B354-0871-414A-B10B-921A0811CC7E}">
      <dsp:nvSpPr>
        <dsp:cNvPr id="0" name=""/>
        <dsp:cNvSpPr/>
      </dsp:nvSpPr>
      <dsp:spPr>
        <a:xfrm>
          <a:off x="1734985" y="871775"/>
          <a:ext cx="332803" cy="3893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1734985" y="949638"/>
        <a:ext cx="232962" cy="233591"/>
      </dsp:txXfrm>
    </dsp:sp>
    <dsp:sp modelId="{60ACB549-CA84-2B49-8799-534DEF0A0FCA}">
      <dsp:nvSpPr>
        <dsp:cNvPr id="0" name=""/>
        <dsp:cNvSpPr/>
      </dsp:nvSpPr>
      <dsp:spPr>
        <a:xfrm>
          <a:off x="2205934" y="595485"/>
          <a:ext cx="1569830" cy="941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Adolescent/Parent Unit</a:t>
          </a:r>
        </a:p>
      </dsp:txBody>
      <dsp:txXfrm>
        <a:off x="2233521" y="623072"/>
        <a:ext cx="1514656" cy="886724"/>
      </dsp:txXfrm>
    </dsp:sp>
    <dsp:sp modelId="{47435412-4EC4-CD4A-94C4-1EC0322E0765}">
      <dsp:nvSpPr>
        <dsp:cNvPr id="0" name=""/>
        <dsp:cNvSpPr/>
      </dsp:nvSpPr>
      <dsp:spPr>
        <a:xfrm>
          <a:off x="3932748" y="871775"/>
          <a:ext cx="332803" cy="3893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932748" y="949638"/>
        <a:ext cx="232962" cy="233591"/>
      </dsp:txXfrm>
    </dsp:sp>
    <dsp:sp modelId="{B639134C-3B65-924D-8427-110C33F777F5}">
      <dsp:nvSpPr>
        <dsp:cNvPr id="0" name=""/>
        <dsp:cNvSpPr/>
      </dsp:nvSpPr>
      <dsp:spPr>
        <a:xfrm>
          <a:off x="4403697" y="595485"/>
          <a:ext cx="1569830" cy="941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Adolescent/Young Adult</a:t>
          </a:r>
        </a:p>
      </dsp:txBody>
      <dsp:txXfrm>
        <a:off x="4431284" y="623072"/>
        <a:ext cx="1514656" cy="8867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F0930-E76B-CD4B-B370-DA4C5C314501}">
      <dsp:nvSpPr>
        <dsp:cNvPr id="0" name=""/>
        <dsp:cNvSpPr/>
      </dsp:nvSpPr>
      <dsp:spPr>
        <a:xfrm>
          <a:off x="1736054" y="3328"/>
          <a:ext cx="2001261" cy="8005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Takeoff</a:t>
          </a:r>
        </a:p>
      </dsp:txBody>
      <dsp:txXfrm>
        <a:off x="2136306" y="3328"/>
        <a:ext cx="1200757" cy="800504"/>
      </dsp:txXfrm>
    </dsp:sp>
    <dsp:sp modelId="{23FF85CB-5512-6645-A603-3667C18E9D06}">
      <dsp:nvSpPr>
        <dsp:cNvPr id="0" name=""/>
        <dsp:cNvSpPr/>
      </dsp:nvSpPr>
      <dsp:spPr>
        <a:xfrm>
          <a:off x="3532092" y="52272"/>
          <a:ext cx="2466920" cy="75639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/>
            <a:t>Preparing to leave Pediatric Sickle Cell care for Adult Sickle Cell care</a:t>
          </a:r>
        </a:p>
      </dsp:txBody>
      <dsp:txXfrm>
        <a:off x="3910289" y="52272"/>
        <a:ext cx="1710526" cy="756394"/>
      </dsp:txXfrm>
    </dsp:sp>
    <dsp:sp modelId="{4EED1798-DC85-E140-A8DF-B01ECE148BD6}">
      <dsp:nvSpPr>
        <dsp:cNvPr id="0" name=""/>
        <dsp:cNvSpPr/>
      </dsp:nvSpPr>
      <dsp:spPr>
        <a:xfrm>
          <a:off x="1736054" y="915903"/>
          <a:ext cx="2001261" cy="8005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Limbo</a:t>
          </a:r>
        </a:p>
      </dsp:txBody>
      <dsp:txXfrm>
        <a:off x="2136306" y="915903"/>
        <a:ext cx="1200757" cy="800504"/>
      </dsp:txXfrm>
    </dsp:sp>
    <dsp:sp modelId="{15210EE3-A491-BE47-AF99-4F712E984DD3}">
      <dsp:nvSpPr>
        <dsp:cNvPr id="0" name=""/>
        <dsp:cNvSpPr/>
      </dsp:nvSpPr>
      <dsp:spPr>
        <a:xfrm>
          <a:off x="3477151" y="925188"/>
          <a:ext cx="2427503" cy="78193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/>
            <a:t>The time period between the last pediatric appointment and the first adult appointment</a:t>
          </a:r>
        </a:p>
      </dsp:txBody>
      <dsp:txXfrm>
        <a:off x="3868118" y="925188"/>
        <a:ext cx="1645569" cy="781934"/>
      </dsp:txXfrm>
    </dsp:sp>
    <dsp:sp modelId="{5F028243-1A26-E944-92BA-E6807151A4FD}">
      <dsp:nvSpPr>
        <dsp:cNvPr id="0" name=""/>
        <dsp:cNvSpPr/>
      </dsp:nvSpPr>
      <dsp:spPr>
        <a:xfrm>
          <a:off x="1736054" y="1828478"/>
          <a:ext cx="2001261" cy="8005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Landing</a:t>
          </a:r>
        </a:p>
      </dsp:txBody>
      <dsp:txXfrm>
        <a:off x="2136306" y="1828478"/>
        <a:ext cx="1200757" cy="800504"/>
      </dsp:txXfrm>
    </dsp:sp>
    <dsp:sp modelId="{E25D6771-EF8E-504D-AB04-B5AF5FB41EBB}">
      <dsp:nvSpPr>
        <dsp:cNvPr id="0" name=""/>
        <dsp:cNvSpPr/>
      </dsp:nvSpPr>
      <dsp:spPr>
        <a:xfrm>
          <a:off x="3477151" y="1841730"/>
          <a:ext cx="2487467" cy="77400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/>
            <a:t>First clinic appointment with the Adult Sickle Cell Team</a:t>
          </a:r>
        </a:p>
      </dsp:txBody>
      <dsp:txXfrm>
        <a:off x="3864152" y="1841730"/>
        <a:ext cx="1713466" cy="774001"/>
      </dsp:txXfrm>
    </dsp:sp>
    <dsp:sp modelId="{33DD683E-0B01-4F4E-94AD-D41D28790AEA}">
      <dsp:nvSpPr>
        <dsp:cNvPr id="0" name=""/>
        <dsp:cNvSpPr/>
      </dsp:nvSpPr>
      <dsp:spPr>
        <a:xfrm>
          <a:off x="1736054" y="2741053"/>
          <a:ext cx="2001261" cy="8005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Settling</a:t>
          </a:r>
        </a:p>
      </dsp:txBody>
      <dsp:txXfrm>
        <a:off x="2136306" y="2741053"/>
        <a:ext cx="1200757" cy="800504"/>
      </dsp:txXfrm>
    </dsp:sp>
    <dsp:sp modelId="{34B4C33B-482E-D148-80BE-44AD98450FF6}">
      <dsp:nvSpPr>
        <dsp:cNvPr id="0" name=""/>
        <dsp:cNvSpPr/>
      </dsp:nvSpPr>
      <dsp:spPr>
        <a:xfrm>
          <a:off x="3477151" y="2763109"/>
          <a:ext cx="2505406" cy="75639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/>
            <a:t>Second and following clinic appointments with the Adult Sickle Cell Team</a:t>
          </a:r>
        </a:p>
      </dsp:txBody>
      <dsp:txXfrm>
        <a:off x="3855348" y="2763109"/>
        <a:ext cx="1749012" cy="7563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61564-A229-2A43-B9BE-2E51B8682738}">
      <dsp:nvSpPr>
        <dsp:cNvPr id="0" name=""/>
        <dsp:cNvSpPr/>
      </dsp:nvSpPr>
      <dsp:spPr>
        <a:xfrm>
          <a:off x="2411" y="426425"/>
          <a:ext cx="1054149" cy="691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Taking Off</a:t>
          </a:r>
        </a:p>
      </dsp:txBody>
      <dsp:txXfrm>
        <a:off x="22673" y="446687"/>
        <a:ext cx="1013625" cy="651261"/>
      </dsp:txXfrm>
    </dsp:sp>
    <dsp:sp modelId="{DC593B48-74EA-B640-A22B-9B51650513E7}">
      <dsp:nvSpPr>
        <dsp:cNvPr id="0" name=""/>
        <dsp:cNvSpPr/>
      </dsp:nvSpPr>
      <dsp:spPr>
        <a:xfrm>
          <a:off x="1161975" y="641603"/>
          <a:ext cx="223479" cy="2614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161975" y="693889"/>
        <a:ext cx="156435" cy="156857"/>
      </dsp:txXfrm>
    </dsp:sp>
    <dsp:sp modelId="{28453CB3-7CDE-4844-8D85-1BECEED74CED}">
      <dsp:nvSpPr>
        <dsp:cNvPr id="0" name=""/>
        <dsp:cNvSpPr/>
      </dsp:nvSpPr>
      <dsp:spPr>
        <a:xfrm>
          <a:off x="1478220" y="426425"/>
          <a:ext cx="1054149" cy="691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Limbo</a:t>
          </a:r>
        </a:p>
      </dsp:txBody>
      <dsp:txXfrm>
        <a:off x="1498482" y="446687"/>
        <a:ext cx="1013625" cy="651261"/>
      </dsp:txXfrm>
    </dsp:sp>
    <dsp:sp modelId="{5EFBE8E4-773C-8040-88B8-D914E940A4AE}">
      <dsp:nvSpPr>
        <dsp:cNvPr id="0" name=""/>
        <dsp:cNvSpPr/>
      </dsp:nvSpPr>
      <dsp:spPr>
        <a:xfrm>
          <a:off x="2637785" y="641603"/>
          <a:ext cx="223479" cy="2614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637785" y="693889"/>
        <a:ext cx="156435" cy="156857"/>
      </dsp:txXfrm>
    </dsp:sp>
    <dsp:sp modelId="{51E20050-7872-CE44-9E4B-6D46CEFBD183}">
      <dsp:nvSpPr>
        <dsp:cNvPr id="0" name=""/>
        <dsp:cNvSpPr/>
      </dsp:nvSpPr>
      <dsp:spPr>
        <a:xfrm>
          <a:off x="2954029" y="426425"/>
          <a:ext cx="1054149" cy="691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Landing</a:t>
          </a:r>
        </a:p>
      </dsp:txBody>
      <dsp:txXfrm>
        <a:off x="2974291" y="446687"/>
        <a:ext cx="1013625" cy="651261"/>
      </dsp:txXfrm>
    </dsp:sp>
    <dsp:sp modelId="{AF4145D0-D290-384A-9D2C-C99204313305}">
      <dsp:nvSpPr>
        <dsp:cNvPr id="0" name=""/>
        <dsp:cNvSpPr/>
      </dsp:nvSpPr>
      <dsp:spPr>
        <a:xfrm>
          <a:off x="4113594" y="641603"/>
          <a:ext cx="223479" cy="2614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4113594" y="693889"/>
        <a:ext cx="156435" cy="156857"/>
      </dsp:txXfrm>
    </dsp:sp>
    <dsp:sp modelId="{0B6F4A25-499D-B745-9211-6E92CD1D0EDD}">
      <dsp:nvSpPr>
        <dsp:cNvPr id="0" name=""/>
        <dsp:cNvSpPr/>
      </dsp:nvSpPr>
      <dsp:spPr>
        <a:xfrm>
          <a:off x="4429839" y="426425"/>
          <a:ext cx="1054149" cy="691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Settling</a:t>
          </a:r>
        </a:p>
      </dsp:txBody>
      <dsp:txXfrm>
        <a:off x="4450101" y="446687"/>
        <a:ext cx="1013625" cy="6512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4A493-95DB-1A49-BCB8-59D82BE91E64}">
      <dsp:nvSpPr>
        <dsp:cNvPr id="0" name=""/>
        <dsp:cNvSpPr/>
      </dsp:nvSpPr>
      <dsp:spPr>
        <a:xfrm>
          <a:off x="20" y="22261"/>
          <a:ext cx="2006428" cy="754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Crash is a danger at each phase</a:t>
          </a:r>
          <a:endParaRPr lang="en-US" sz="1500" kern="1200" dirty="0"/>
        </a:p>
      </dsp:txBody>
      <dsp:txXfrm>
        <a:off x="20" y="22261"/>
        <a:ext cx="2006428" cy="754802"/>
      </dsp:txXfrm>
    </dsp:sp>
    <dsp:sp modelId="{D42B4811-A94D-8A4A-98CB-F731A14790F6}">
      <dsp:nvSpPr>
        <dsp:cNvPr id="0" name=""/>
        <dsp:cNvSpPr/>
      </dsp:nvSpPr>
      <dsp:spPr>
        <a:xfrm>
          <a:off x="20" y="777064"/>
          <a:ext cx="2006428" cy="15646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 dirty="0"/>
            <a:t>College or no college?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 dirty="0"/>
            <a:t>Lost to follow-up prior to transfer?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 dirty="0"/>
            <a:t>Willing adult provider available?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 dirty="0"/>
            <a:t>Willing patient?</a:t>
          </a:r>
        </a:p>
      </dsp:txBody>
      <dsp:txXfrm>
        <a:off x="20" y="777064"/>
        <a:ext cx="2006428" cy="1564650"/>
      </dsp:txXfrm>
    </dsp:sp>
    <dsp:sp modelId="{9C4C85E7-BDBA-E242-A92D-2E41C0276A59}">
      <dsp:nvSpPr>
        <dsp:cNvPr id="0" name=""/>
        <dsp:cNvSpPr/>
      </dsp:nvSpPr>
      <dsp:spPr>
        <a:xfrm>
          <a:off x="2287349" y="22261"/>
          <a:ext cx="2006428" cy="754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System often forces untimely transfer, depending on:</a:t>
          </a:r>
          <a:endParaRPr lang="en-US" sz="1500" kern="1200" dirty="0"/>
        </a:p>
      </dsp:txBody>
      <dsp:txXfrm>
        <a:off x="2287349" y="22261"/>
        <a:ext cx="2006428" cy="754802"/>
      </dsp:txXfrm>
    </dsp:sp>
    <dsp:sp modelId="{B001D92C-3E0D-7344-AB95-8E9CA7CAEC1A}">
      <dsp:nvSpPr>
        <dsp:cNvPr id="0" name=""/>
        <dsp:cNvSpPr/>
      </dsp:nvSpPr>
      <dsp:spPr>
        <a:xfrm>
          <a:off x="2287349" y="777064"/>
          <a:ext cx="2006428" cy="15646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 dirty="0"/>
            <a:t>Individual patient (pregnancy, drug use, jail)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 dirty="0"/>
            <a:t>Individual medical structure and governance</a:t>
          </a:r>
        </a:p>
      </dsp:txBody>
      <dsp:txXfrm>
        <a:off x="2287349" y="777064"/>
        <a:ext cx="2006428" cy="1564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25A1DA-4DCA-416D-4F3F-9E52070F8C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C4E839-CF0A-6E3C-B025-58FFB55A33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79F5F-B278-4598-A580-D404A332E1FA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B364E6-B792-1592-BD3C-4CD5E216EE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2A21E1-8107-543A-037C-B18CE66D95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26668-E15E-4B06-A7AE-237DA7426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78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33BF1CC-CD3B-934F-8A88-F9D81FA066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Geneva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17C5AA-1CD9-3444-985F-C0EF6E08E4C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fld id="{30E51B96-580B-104C-A4D9-01AAA321472F}" type="datetimeFigureOut">
              <a:rPr lang="en-US"/>
              <a:pPr>
                <a:defRPr/>
              </a:pPr>
              <a:t>5/8/2023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B3EB6C9-A860-6B4D-A066-3C87DCC466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9F20DEE-D96C-BB4E-93C1-8FCD4414DD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33D0E-7C17-BA4B-AF62-BD230C6C5FB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Geneva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D51AB-F1C7-B54B-B618-100E2039BF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fld id="{3FD53CF4-9DBF-BF4C-8109-91EC37072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D53CF4-9DBF-BF4C-8109-91EC37072E6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60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7" name="Google Shape;3397;gc6a62be30f_1_1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8" name="Google Shape;3398;gc6a62be30f_1_19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99" name="Google Shape;3399;gc6a62be30f_1_19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4100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B3630C00-5692-9144-B07D-D2AC0E2727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C30845-2FA6-3A49-A826-195CC9DCB90E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7CBE12AB-E1E8-F94B-A827-E412E402E9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50A32B2F-56AD-484C-99D0-23BF34C33B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Should we accept the medical home to function like this for adults and young adults with SCD?</a:t>
            </a:r>
          </a:p>
        </p:txBody>
      </p:sp>
    </p:spTree>
    <p:extLst>
      <p:ext uri="{BB962C8B-B14F-4D97-AF65-F5344CB8AC3E}">
        <p14:creationId xmlns:p14="http://schemas.microsoft.com/office/powerpoint/2010/main" val="2350228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D53CF4-9DBF-BF4C-8109-91EC37072E6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4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D53CF4-9DBF-BF4C-8109-91EC37072E6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77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D53CF4-9DBF-BF4C-8109-91EC37072E6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8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D53CF4-9DBF-BF4C-8109-91EC37072E6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11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D53CF4-9DBF-BF4C-8109-91EC37072E6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09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D53CF4-9DBF-BF4C-8109-91EC37072E6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3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D53CF4-9DBF-BF4C-8109-91EC37072E6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87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D53CF4-9DBF-BF4C-8109-91EC37072E6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37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D53CF4-9DBF-BF4C-8109-91EC37072E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387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D53CF4-9DBF-BF4C-8109-91EC37072E6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725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D53CF4-9DBF-BF4C-8109-91EC37072E6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080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D53CF4-9DBF-BF4C-8109-91EC37072E6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269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D53CF4-9DBF-BF4C-8109-91EC37072E6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730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D53CF4-9DBF-BF4C-8109-91EC37072E6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984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D53CF4-9DBF-BF4C-8109-91EC37072E6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449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D53CF4-9DBF-BF4C-8109-91EC37072E6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547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D53CF4-9DBF-BF4C-8109-91EC37072E6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569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Taylor’s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4FC22-C05D-42CC-BE32-638C0BD90B3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869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Taylor’s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4FC22-C05D-42CC-BE32-638C0BD90B3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81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D53CF4-9DBF-BF4C-8109-91EC37072E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577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Taylor’s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4FC22-C05D-42CC-BE32-638C0BD90B3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815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Taylor’s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4FC22-C05D-42CC-BE32-638C0BD90B3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341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D53CF4-9DBF-BF4C-8109-91EC37072E6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62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419b59c0cd_0_9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2" name="Google Shape;1672;g419b59c0cd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01247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D53CF4-9DBF-BF4C-8109-91EC37072E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46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D53CF4-9DBF-BF4C-8109-91EC37072E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55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D53CF4-9DBF-BF4C-8109-91EC37072E6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20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D53CF4-9DBF-BF4C-8109-91EC37072E6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43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r>
              <a:rPr lang="en-US" altLang="en-US"/>
              <a:t>Historically done at a certain age or some other milestone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Also when patient exhibited “adult behaviors”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Now considered a process with a beginning middle and end</a:t>
            </a:r>
          </a:p>
          <a:p>
            <a:pPr eaLnBrk="1" hangingPunct="1"/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F36FA5-F481-4BAA-BCA3-B49E5A117FE3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49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9852"/>
            <a:ext cx="7772400" cy="6689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0" i="0">
                <a:solidFill>
                  <a:srgbClr val="CD113B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003" y="4071907"/>
            <a:ext cx="6400800" cy="8053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4253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67840"/>
            <a:ext cx="8229600" cy="5351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D113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026691"/>
            <a:ext cx="8229600" cy="371092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991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1686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6691"/>
            <a:ext cx="4038600" cy="265319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6691"/>
            <a:ext cx="4038600" cy="265319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67840"/>
            <a:ext cx="8229600" cy="5351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D113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369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26692"/>
            <a:ext cx="5486400" cy="354530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67840"/>
            <a:ext cx="8229600" cy="5351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D113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7702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20814-AECD-8D4E-9CFA-F2D0E05B6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ea typeface="Geneva"/>
                <a:cs typeface="Geneva"/>
              </a:defRPr>
            </a:lvl1pPr>
          </a:lstStyle>
          <a:p>
            <a:pPr>
              <a:defRPr/>
            </a:pPr>
            <a:fld id="{2BB5D17D-A149-8D44-B228-6315B293E7EA}" type="datetimeFigureOut">
              <a:rPr lang="en-US"/>
              <a:pPr>
                <a:defRPr/>
              </a:pPr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EDC25-0257-4545-84E6-3C9CEE736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ea typeface="Geneva"/>
                <a:cs typeface="Genev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65F53-0E2A-714D-A1B0-C947D7DF7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ea typeface="Geneva"/>
                <a:cs typeface="Geneva"/>
              </a:defRPr>
            </a:lvl1pPr>
          </a:lstStyle>
          <a:p>
            <a:pPr>
              <a:defRPr/>
            </a:pPr>
            <a:fld id="{D8A0EAC8-73C8-C549-A353-BBA595965F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072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83CD6-DA99-BD41-BC82-4E7E01EEB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B4D54-B79F-C241-8B8F-7BB9B6823E34}" type="datetimeFigureOut">
              <a:rPr lang="en-US"/>
              <a:pPr>
                <a:defRPr/>
              </a:pPr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EE790-DCE1-F24A-A6E8-5C23E1641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61C92-9794-6249-B69A-48E7777E4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B8C04-89A2-AA42-80C6-5B6D35B793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642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9C71-78A1-4E81-AA03-E273B89AB7C6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2160-455D-469D-B927-E7DCEC32B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94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9C71-78A1-4E81-AA03-E273B89AB7C6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2160-455D-469D-B927-E7DCEC32B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98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2" r:id="rId2"/>
    <p:sldLayoutId id="2147483893" r:id="rId3"/>
    <p:sldLayoutId id="2147483894" r:id="rId4"/>
    <p:sldLayoutId id="2147483895" r:id="rId5"/>
    <p:sldLayoutId id="2147483899" r:id="rId6"/>
    <p:sldLayoutId id="2147483903" r:id="rId7"/>
    <p:sldLayoutId id="2147483905" r:id="rId8"/>
    <p:sldLayoutId id="2147483907" r:id="rId9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CD113B"/>
          </a:solidFill>
          <a:latin typeface="Arial"/>
          <a:ea typeface="Geneva" pitchFamily="37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D113B"/>
          </a:solidFill>
          <a:latin typeface="Arial" panose="020B0604020202020204" pitchFamily="34" charset="0"/>
          <a:ea typeface="Geneva" pitchFamily="37" charset="-128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D113B"/>
          </a:solidFill>
          <a:latin typeface="Arial" panose="020B0604020202020204" pitchFamily="34" charset="0"/>
          <a:ea typeface="Geneva" pitchFamily="37" charset="-128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D113B"/>
          </a:solidFill>
          <a:latin typeface="Arial" panose="020B0604020202020204" pitchFamily="34" charset="0"/>
          <a:ea typeface="Geneva" pitchFamily="37" charset="-128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D113B"/>
          </a:solidFill>
          <a:latin typeface="Arial" panose="020B0604020202020204" pitchFamily="34" charset="0"/>
          <a:ea typeface="Geneva" pitchFamily="37" charset="-128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Geneva" pitchFamily="37" charset="-128"/>
          <a:cs typeface="Geneva" pitchFamily="3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Geneva" pitchFamily="37" charset="-128"/>
          <a:cs typeface="Genev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Geneva" pitchFamily="37" charset="-128"/>
          <a:cs typeface="Genev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Geneva" pitchFamily="37" charset="-128"/>
          <a:cs typeface="Genev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Geneva" pitchFamily="37" charset="-128"/>
          <a:cs typeface="Genev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diagramDrawing" Target="../diagrams/drawing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11" Type="http://schemas.openxmlformats.org/officeDocument/2006/relationships/diagramQuickStyle" Target="../diagrams/quickStyle4.xml"/><Relationship Id="rId5" Type="http://schemas.openxmlformats.org/officeDocument/2006/relationships/diagramQuickStyle" Target="../diagrams/quickStyle3.xml"/><Relationship Id="rId10" Type="http://schemas.openxmlformats.org/officeDocument/2006/relationships/diagramLayout" Target="../diagrams/layout4.xml"/><Relationship Id="rId4" Type="http://schemas.openxmlformats.org/officeDocument/2006/relationships/diagramLayout" Target="../diagrams/layout3.xml"/><Relationship Id="rId9" Type="http://schemas.openxmlformats.org/officeDocument/2006/relationships/diagramData" Target="../diagrams/data4.xml"/><Relationship Id="rId1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2">
            <a:extLst>
              <a:ext uri="{FF2B5EF4-FFF2-40B4-BE49-F238E27FC236}">
                <a16:creationId xmlns:a16="http://schemas.microsoft.com/office/drawing/2014/main" id="{4E452714-8EB3-BE4C-A3E9-F8F57112B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1269" y="3495675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9pPr>
          </a:lstStyle>
          <a:p>
            <a:pPr algn="ctr"/>
            <a:endParaRPr lang="en-US" altLang="en-US" dirty="0"/>
          </a:p>
          <a:p>
            <a:pPr algn="ctr"/>
            <a:endParaRPr lang="en-US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1788A-1679-0D45-8EF0-55C19D96B1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135" y="2362807"/>
            <a:ext cx="5316627" cy="2698376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/>
              <a:t>Building a Pediatric-to-Adult </a:t>
            </a:r>
            <a:br>
              <a:rPr lang="en-US" sz="2400" dirty="0"/>
            </a:br>
            <a:r>
              <a:rPr lang="en-US" sz="2400" dirty="0"/>
              <a:t>Transition of Sickle Cell </a:t>
            </a:r>
            <a:br>
              <a:rPr lang="en-US" sz="2400" dirty="0"/>
            </a:br>
            <a:r>
              <a:rPr lang="en-US" sz="2400" dirty="0"/>
              <a:t>Care Program  </a:t>
            </a:r>
          </a:p>
          <a:p>
            <a:pPr algn="l"/>
            <a:br>
              <a:rPr lang="en-US" sz="2000" b="1" i="0" kern="1200" dirty="0">
                <a:solidFill>
                  <a:schemeClr val="tx1"/>
                </a:solidFill>
                <a:effectLst/>
              </a:rPr>
            </a:br>
            <a:r>
              <a:rPr lang="en-US" sz="2000" b="1" i="0" kern="1200" dirty="0">
                <a:solidFill>
                  <a:schemeClr val="tx1"/>
                </a:solidFill>
                <a:effectLst/>
              </a:rPr>
              <a:t>Wally R. Smith, MD</a:t>
            </a:r>
            <a:br>
              <a:rPr lang="en-US" sz="2000" b="1" i="0" kern="1200" dirty="0">
                <a:solidFill>
                  <a:schemeClr val="tx1"/>
                </a:solidFill>
                <a:effectLst/>
              </a:rPr>
            </a:br>
            <a:r>
              <a:rPr lang="en-US" sz="2000" b="1" i="0" kern="1200" dirty="0">
                <a:solidFill>
                  <a:schemeClr val="tx1"/>
                </a:solidFill>
                <a:effectLst/>
              </a:rPr>
              <a:t>India Sisler, </a:t>
            </a:r>
            <a:r>
              <a:rPr lang="en-US" sz="2000" b="1" dirty="0">
                <a:solidFill>
                  <a:schemeClr val="tx1"/>
                </a:solidFill>
              </a:rPr>
              <a:t>MD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Shirley Johnson, LSW</a:t>
            </a:r>
            <a:br>
              <a:rPr lang="en-US" sz="2000" dirty="0"/>
            </a:br>
            <a:r>
              <a:rPr lang="en-US" sz="2000" b="1" i="0" kern="1200" dirty="0">
                <a:solidFill>
                  <a:schemeClr val="tx1"/>
                </a:solidFill>
                <a:effectLst/>
              </a:rPr>
              <a:t> </a:t>
            </a:r>
            <a:endParaRPr lang="en-US" sz="20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6F77A9-BBC2-6641-9F29-00D9859411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441" y="2658346"/>
            <a:ext cx="3066774" cy="1987827"/>
          </a:xfrm>
          <a:prstGeom prst="rect">
            <a:avLst/>
          </a:prstGeom>
        </p:spPr>
      </p:pic>
      <p:pic>
        <p:nvPicPr>
          <p:cNvPr id="5" name="Picture 4" descr="Gold lettering - two color.jpg">
            <a:extLst>
              <a:ext uri="{FF2B5EF4-FFF2-40B4-BE49-F238E27FC236}">
                <a16:creationId xmlns:a16="http://schemas.microsoft.com/office/drawing/2014/main" id="{DF533E72-E5AE-A847-9C3C-8D7229ED6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8" t="-6541" r="-4529" b="-14415"/>
          <a:stretch>
            <a:fillRect/>
          </a:stretch>
        </p:blipFill>
        <p:spPr bwMode="auto">
          <a:xfrm>
            <a:off x="3515430" y="3998434"/>
            <a:ext cx="2113140" cy="80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6448" y="3237896"/>
            <a:ext cx="1857375" cy="69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2708" y="1044030"/>
            <a:ext cx="7552592" cy="265319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/>
              <a:t>A </a:t>
            </a:r>
            <a:r>
              <a:rPr lang="en-US" sz="2000" u="sng" dirty="0"/>
              <a:t>gradua</a:t>
            </a:r>
            <a:r>
              <a:rPr lang="en-US" sz="2000" dirty="0"/>
              <a:t>l shift in: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800" dirty="0"/>
              <a:t>Medical decision making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800" dirty="0"/>
              <a:t>Medical oversight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/>
              <a:t>Does NOT require a new provider! Just a new model of care! </a:t>
            </a:r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62708" y="265823"/>
            <a:ext cx="8229600" cy="535154"/>
          </a:xfrm>
        </p:spPr>
        <p:txBody>
          <a:bodyPr>
            <a:noAutofit/>
          </a:bodyPr>
          <a:lstStyle/>
          <a:p>
            <a:r>
              <a:rPr lang="en-US" altLang="en-US" dirty="0"/>
              <a:t>Transition—Definition 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5B6EAA78-36E2-D048-9C2A-A2C203769CC8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447800" y="2477231"/>
          <a:ext cx="5981700" cy="2132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1522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1" name="Google Shape;3401;p458"/>
          <p:cNvSpPr txBox="1">
            <a:spLocks noGrp="1"/>
          </p:cNvSpPr>
          <p:nvPr>
            <p:ph type="title"/>
          </p:nvPr>
        </p:nvSpPr>
        <p:spPr>
          <a:xfrm>
            <a:off x="352497" y="8148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/>
              <a:t>The Ideal: Lifespan SCD Care</a:t>
            </a:r>
            <a:endParaRPr dirty="0"/>
          </a:p>
        </p:txBody>
      </p:sp>
      <p:pic>
        <p:nvPicPr>
          <p:cNvPr id="3403" name="Google Shape;3403;p458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325" y="856474"/>
            <a:ext cx="7368600" cy="352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5815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F48D8-ACB3-154A-9242-4E08FB651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Pediatric Feathered Nest to the Adult Medical Shack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8C18A4-E34D-FB4D-BB6F-420FE1938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36" y="1584041"/>
            <a:ext cx="3588431" cy="2847071"/>
          </a:xfrm>
          <a:prstGeom prst="rect">
            <a:avLst/>
          </a:prstGeom>
        </p:spPr>
      </p:pic>
      <p:pic>
        <p:nvPicPr>
          <p:cNvPr id="5" name="Google Shape;3471;p463" descr="shack">
            <a:extLst>
              <a:ext uri="{FF2B5EF4-FFF2-40B4-BE49-F238E27FC236}">
                <a16:creationId xmlns:a16="http://schemas.microsoft.com/office/drawing/2014/main" id="{528B67B2-E6A3-D84F-9C98-77DA5700F4A4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574"/>
          <a:stretch/>
        </p:blipFill>
        <p:spPr>
          <a:xfrm>
            <a:off x="4491684" y="1481386"/>
            <a:ext cx="4019270" cy="2949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9246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18809" y="208344"/>
            <a:ext cx="7582191" cy="976549"/>
          </a:xfrm>
        </p:spPr>
        <p:txBody>
          <a:bodyPr>
            <a:noAutofit/>
          </a:bodyPr>
          <a:lstStyle/>
          <a:p>
            <a:r>
              <a:rPr lang="en-US" altLang="en-US" dirty="0"/>
              <a:t>American Academy of Pediatrics (AAP)</a:t>
            </a:r>
            <a:br>
              <a:rPr lang="en-US" altLang="en-US" dirty="0"/>
            </a:br>
            <a:r>
              <a:rPr lang="en-US" altLang="en-US" dirty="0"/>
              <a:t>Principles of Transition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521897" y="1471667"/>
            <a:ext cx="8220919" cy="3696221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AYA</a:t>
            </a:r>
            <a:r>
              <a:rPr lang="en-US" altLang="en-US" sz="2000" dirty="0"/>
              <a:t>–centered, strength-based focus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en-US" sz="2000" dirty="0"/>
              <a:t>Self-determination, self-management, and family and/or caregiver engagement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en-US" sz="2000" dirty="0"/>
              <a:t>Note individual differences, complexities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en-US" sz="2000" dirty="0"/>
              <a:t>Note vulnerabilities, take distinct </a:t>
            </a:r>
            <a:r>
              <a:rPr lang="en-US" sz="2000" dirty="0"/>
              <a:t>AYA </a:t>
            </a:r>
            <a:r>
              <a:rPr lang="en-US" altLang="en-US" sz="2000" dirty="0"/>
              <a:t>population health approach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en-US" sz="2000" dirty="0"/>
              <a:t>Early and ongoing preparation, integration into adult model</a:t>
            </a: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0" y="4472703"/>
            <a:ext cx="42129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/>
              <a:t>https://</a:t>
            </a:r>
            <a:r>
              <a:rPr lang="en-US" altLang="en-US" sz="1000" dirty="0" err="1"/>
              <a:t>pediatrics.aappublications.org</a:t>
            </a: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041733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74797" y="293613"/>
            <a:ext cx="6979067" cy="685620"/>
          </a:xfrm>
        </p:spPr>
        <p:txBody>
          <a:bodyPr>
            <a:normAutofit/>
          </a:bodyPr>
          <a:lstStyle/>
          <a:p>
            <a:r>
              <a:rPr lang="en-US" altLang="en-US" dirty="0"/>
              <a:t>AAP Principles of Transition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956" y="1282620"/>
            <a:ext cx="7746356" cy="2779829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6"/>
              <a:defRPr/>
            </a:pPr>
            <a:r>
              <a:rPr lang="en-US" sz="2000" dirty="0"/>
              <a:t>Shared accountability, effective communication, care coordination between pediatric and adult care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6"/>
              <a:defRPr/>
            </a:pPr>
            <a:r>
              <a:rPr lang="en-US" sz="2000" dirty="0"/>
              <a:t>Adjust for cultural beliefs, attitudes, and SES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6"/>
              <a:defRPr/>
            </a:pPr>
            <a:r>
              <a:rPr lang="en-US" sz="2000" dirty="0"/>
              <a:t>Achieve health equity, eliminate disparities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6"/>
              <a:defRPr/>
            </a:pPr>
            <a:r>
              <a:rPr lang="en-US" sz="2000" dirty="0"/>
              <a:t>Parents, caregivers support AYA in building health knowledge, skills, decisions, self-care, and utilization of care</a:t>
            </a:r>
          </a:p>
          <a:p>
            <a:pPr>
              <a:spcBef>
                <a:spcPts val="600"/>
              </a:spcBef>
              <a:defRPr/>
            </a:pPr>
            <a:endParaRPr lang="en-US" dirty="0"/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0" y="4485003"/>
            <a:ext cx="35433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/>
              <a:t>https://pediatrics.aappublications.org</a:t>
            </a:r>
          </a:p>
        </p:txBody>
      </p:sp>
    </p:spTree>
    <p:extLst>
      <p:ext uri="{BB962C8B-B14F-4D97-AF65-F5344CB8AC3E}">
        <p14:creationId xmlns:p14="http://schemas.microsoft.com/office/powerpoint/2010/main" val="2036835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956A6F-A11D-4049-AAEE-D5AE65E8E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66136"/>
            <a:ext cx="7772400" cy="1021556"/>
          </a:xfrm>
        </p:spPr>
        <p:txBody>
          <a:bodyPr/>
          <a:lstStyle/>
          <a:p>
            <a:pPr algn="ctr"/>
            <a:r>
              <a:rPr lang="en-US" dirty="0"/>
              <a:t>How do you transition???</a:t>
            </a:r>
          </a:p>
        </p:txBody>
      </p:sp>
      <p:pic>
        <p:nvPicPr>
          <p:cNvPr id="4098" name="Picture 2" descr="Question Words Clipart Brand Interrogative Word Clip - Clip Art - Free  Transparent PNG Clipart Images Download">
            <a:extLst>
              <a:ext uri="{FF2B5EF4-FFF2-40B4-BE49-F238E27FC236}">
                <a16:creationId xmlns:a16="http://schemas.microsoft.com/office/drawing/2014/main" id="{9135AE54-F05A-45D3-8BB7-4CE3FB422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014" y="489228"/>
            <a:ext cx="3646584" cy="276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719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2CEB1-ABFB-7A15-5A36-7676FD130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688" y="2493059"/>
            <a:ext cx="2412778" cy="12736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/>
              <a:t>2 RCTs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All limited to single institution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Most rated high risk for bias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10A1B-D86B-06CF-8A9A-8DEA5ADF6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16" y="118876"/>
            <a:ext cx="3278053" cy="2126512"/>
          </a:xfrm>
        </p:spPr>
        <p:txBody>
          <a:bodyPr/>
          <a:lstStyle/>
          <a:p>
            <a:r>
              <a:rPr lang="en-US" sz="280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Scoping Review of Transition Interventions for Young Adults With Sickle Cell Disease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442" y="4470154"/>
            <a:ext cx="28312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+mn-lt"/>
              </a:rPr>
              <a:t>Viola A et al. </a:t>
            </a:r>
            <a:r>
              <a:rPr lang="en-US" sz="1000" i="1" dirty="0">
                <a:latin typeface="+mn-lt"/>
              </a:rPr>
              <a:t>Pediatr Blood Cancer</a:t>
            </a:r>
            <a:r>
              <a:rPr lang="en-US" sz="1000" dirty="0">
                <a:latin typeface="+mn-lt"/>
              </a:rPr>
              <a:t>.2021;68:e29135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611DE77-F1CC-305A-1606-1F63AD6E2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831" y="234013"/>
            <a:ext cx="5244868" cy="43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869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170227" y="4289885"/>
            <a:ext cx="2793642" cy="323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www.gottransition.org</a:t>
            </a:r>
            <a:endParaRPr lang="en-US" altLang="en-US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Data Outside of SCD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68BF40-6626-8D88-E1EF-11C5DAFFB7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1968403" y="1617251"/>
            <a:ext cx="4572000" cy="195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11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9D05E-805E-D843-8CB8-9C5D3CF28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56" y="71742"/>
            <a:ext cx="8229600" cy="535154"/>
          </a:xfrm>
        </p:spPr>
        <p:txBody>
          <a:bodyPr/>
          <a:lstStyle/>
          <a:p>
            <a:r>
              <a:rPr lang="en-US" dirty="0">
                <a:solidFill>
                  <a:srgbClr val="B31F24"/>
                </a:solidFill>
              </a:rPr>
              <a:t>Six Core Elements of Transition—Pediatrics 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73167" y="844117"/>
            <a:ext cx="8993848" cy="2239261"/>
            <a:chOff x="73167" y="844117"/>
            <a:chExt cx="8993848" cy="2239261"/>
          </a:xfrm>
        </p:grpSpPr>
        <p:sp>
          <p:nvSpPr>
            <p:cNvPr id="18" name="TextBox 17"/>
            <p:cNvSpPr txBox="1"/>
            <p:nvPr/>
          </p:nvSpPr>
          <p:spPr>
            <a:xfrm>
              <a:off x="6120809" y="1342865"/>
              <a:ext cx="140690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0325" indent="-60325">
                <a:buFont typeface="Arial" panose="020B0604020202020204" pitchFamily="34" charset="0"/>
                <a:buChar char="•"/>
                <a:tabLst>
                  <a:tab pos="60325" algn="l"/>
                </a:tabLst>
              </a:pPr>
              <a:r>
                <a:rPr lang="en-US" sz="1400" dirty="0">
                  <a:latin typeface="+mn-lt"/>
                </a:rPr>
                <a:t>Transfer to adult-centered care</a:t>
              </a:r>
            </a:p>
            <a:p>
              <a:pPr marL="60325" indent="-60325">
                <a:buFont typeface="Arial" panose="020B0604020202020204" pitchFamily="34" charset="0"/>
                <a:buChar char="•"/>
                <a:tabLst>
                  <a:tab pos="60325" algn="l"/>
                </a:tabLst>
              </a:pPr>
              <a:r>
                <a:rPr lang="en-US" sz="1400" dirty="0">
                  <a:latin typeface="+mn-lt"/>
                </a:rPr>
                <a:t>Integration into adult practice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60113" y="1403192"/>
              <a:ext cx="140690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0325" indent="-60325">
                <a:buFont typeface="Arial" panose="020B0604020202020204" pitchFamily="34" charset="0"/>
                <a:buChar char="•"/>
                <a:tabLst>
                  <a:tab pos="60325" algn="l"/>
                </a:tabLst>
              </a:pPr>
              <a:r>
                <a:rPr lang="en-US" sz="1400" dirty="0">
                  <a:latin typeface="+mn-lt"/>
                </a:rPr>
                <a:t>Confirm transfer completion</a:t>
              </a:r>
            </a:p>
            <a:p>
              <a:pPr marL="60325" indent="-60325">
                <a:buFont typeface="Arial" panose="020B0604020202020204" pitchFamily="34" charset="0"/>
                <a:buChar char="•"/>
                <a:tabLst>
                  <a:tab pos="60325" algn="l"/>
                </a:tabLst>
              </a:pPr>
              <a:r>
                <a:rPr lang="en-US" sz="1400" dirty="0">
                  <a:latin typeface="+mn-lt"/>
                </a:rPr>
                <a:t>Elicit consumer feedback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3167" y="1342865"/>
              <a:ext cx="1406902" cy="1208809"/>
            </a:xfrm>
            <a:prstGeom prst="roundRect">
              <a:avLst/>
            </a:prstGeom>
            <a:noFill/>
            <a:ln w="19050"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581729" y="1342865"/>
              <a:ext cx="1406902" cy="1208809"/>
            </a:xfrm>
            <a:prstGeom prst="roundRect">
              <a:avLst/>
            </a:prstGeom>
            <a:noFill/>
            <a:ln w="19050"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090291" y="1342865"/>
              <a:ext cx="1406902" cy="1208809"/>
            </a:xfrm>
            <a:prstGeom prst="roundRect">
              <a:avLst/>
            </a:prstGeom>
            <a:noFill/>
            <a:ln w="19050"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598853" y="1342865"/>
              <a:ext cx="1406902" cy="1208809"/>
            </a:xfrm>
            <a:prstGeom prst="roundRect">
              <a:avLst/>
            </a:prstGeom>
            <a:noFill/>
            <a:ln w="19050"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107415" y="1342865"/>
              <a:ext cx="1406902" cy="1208809"/>
            </a:xfrm>
            <a:prstGeom prst="roundRect">
              <a:avLst/>
            </a:prstGeom>
            <a:noFill/>
            <a:ln w="19050"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615979" y="1342865"/>
              <a:ext cx="1406902" cy="1208809"/>
            </a:xfrm>
            <a:prstGeom prst="roundRect">
              <a:avLst/>
            </a:prstGeom>
            <a:noFill/>
            <a:ln w="19050"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3630" y="1531770"/>
              <a:ext cx="10259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Discuss transition policy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83506" y="1610939"/>
              <a:ext cx="10259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Track progress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50013" y="1622535"/>
              <a:ext cx="10259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Assess skills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36256" y="1545591"/>
              <a:ext cx="152032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+mn-lt"/>
                </a:rPr>
                <a:t>Develop HCT plan, including medical summary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852812" y="1107913"/>
              <a:ext cx="1214203" cy="340519"/>
            </a:xfrm>
            <a:prstGeom prst="round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+mn-lt"/>
                </a:rPr>
                <a:t>Age 18 to 26</a:t>
              </a:r>
            </a:p>
          </p:txBody>
        </p:sp>
        <p:sp>
          <p:nvSpPr>
            <p:cNvPr id="26" name="Curved Up Arrow 25"/>
            <p:cNvSpPr/>
            <p:nvPr/>
          </p:nvSpPr>
          <p:spPr>
            <a:xfrm>
              <a:off x="702750" y="2532124"/>
              <a:ext cx="1625000" cy="524948"/>
            </a:xfrm>
            <a:prstGeom prst="curvedUpArrow">
              <a:avLst/>
            </a:prstGeom>
            <a:solidFill>
              <a:srgbClr val="B31F24"/>
            </a:solidFill>
            <a:ln>
              <a:solidFill>
                <a:srgbClr val="B31F2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8463" y="2444532"/>
              <a:ext cx="1214203" cy="340519"/>
            </a:xfrm>
            <a:prstGeom prst="round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+mn-lt"/>
                </a:rPr>
                <a:t>Age 12 to 14</a:t>
              </a:r>
            </a:p>
          </p:txBody>
        </p:sp>
        <p:sp>
          <p:nvSpPr>
            <p:cNvPr id="27" name="Curved Up Arrow 26"/>
            <p:cNvSpPr/>
            <p:nvPr/>
          </p:nvSpPr>
          <p:spPr>
            <a:xfrm>
              <a:off x="3837598" y="2543720"/>
              <a:ext cx="1625000" cy="524948"/>
            </a:xfrm>
            <a:prstGeom prst="curvedUpArrow">
              <a:avLst/>
            </a:prstGeom>
            <a:solidFill>
              <a:srgbClr val="B31F24"/>
            </a:solidFill>
            <a:ln>
              <a:solidFill>
                <a:srgbClr val="B31F2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Curved Up Arrow 27"/>
            <p:cNvSpPr/>
            <p:nvPr/>
          </p:nvSpPr>
          <p:spPr>
            <a:xfrm>
              <a:off x="6861951" y="2558430"/>
              <a:ext cx="1625000" cy="524948"/>
            </a:xfrm>
            <a:prstGeom prst="curvedUpArrow">
              <a:avLst/>
            </a:prstGeom>
            <a:solidFill>
              <a:srgbClr val="B31F24"/>
            </a:solidFill>
            <a:ln>
              <a:solidFill>
                <a:srgbClr val="B31F2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53351" y="2444531"/>
              <a:ext cx="1214203" cy="340519"/>
            </a:xfrm>
            <a:prstGeom prst="round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+mn-lt"/>
                </a:rPr>
                <a:t>Age 14 to 18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57642" y="2444532"/>
              <a:ext cx="1214203" cy="340519"/>
            </a:xfrm>
            <a:prstGeom prst="round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+mn-lt"/>
                </a:rPr>
                <a:t>Age 18 to 21</a:t>
              </a:r>
            </a:p>
          </p:txBody>
        </p:sp>
        <p:sp>
          <p:nvSpPr>
            <p:cNvPr id="29" name="Curved Down Arrow 28"/>
            <p:cNvSpPr/>
            <p:nvPr/>
          </p:nvSpPr>
          <p:spPr>
            <a:xfrm>
              <a:off x="2312817" y="844117"/>
              <a:ext cx="1656705" cy="483204"/>
            </a:xfrm>
            <a:prstGeom prst="curvedDownArrow">
              <a:avLst/>
            </a:prstGeom>
            <a:solidFill>
              <a:srgbClr val="B31F24"/>
            </a:solidFill>
            <a:ln>
              <a:solidFill>
                <a:srgbClr val="B31F2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94517" y="1111074"/>
              <a:ext cx="1214203" cy="340519"/>
            </a:xfrm>
            <a:prstGeom prst="round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+mn-lt"/>
                </a:rPr>
                <a:t>Age 14 to 18</a:t>
              </a:r>
            </a:p>
          </p:txBody>
        </p:sp>
        <p:sp>
          <p:nvSpPr>
            <p:cNvPr id="30" name="Curved Down Arrow 29"/>
            <p:cNvSpPr/>
            <p:nvPr/>
          </p:nvSpPr>
          <p:spPr>
            <a:xfrm>
              <a:off x="5238097" y="845185"/>
              <a:ext cx="1656705" cy="483204"/>
            </a:xfrm>
            <a:prstGeom prst="curvedDownArrow">
              <a:avLst/>
            </a:prstGeom>
            <a:solidFill>
              <a:srgbClr val="B31F24"/>
            </a:solidFill>
            <a:ln>
              <a:solidFill>
                <a:srgbClr val="B31F2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04944" y="1111074"/>
              <a:ext cx="1214203" cy="340519"/>
            </a:xfrm>
            <a:prstGeom prst="round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+mn-lt"/>
                </a:rPr>
                <a:t>Age 14 to 18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-13688" y="3175405"/>
            <a:ext cx="9194316" cy="1574103"/>
            <a:chOff x="-13688" y="3175405"/>
            <a:chExt cx="9194316" cy="157410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53B67C7-0F54-7B40-B03A-C32260AB4076}"/>
                </a:ext>
              </a:extLst>
            </p:cNvPr>
            <p:cNvSpPr txBox="1"/>
            <p:nvPr/>
          </p:nvSpPr>
          <p:spPr>
            <a:xfrm>
              <a:off x="-13688" y="4518676"/>
              <a:ext cx="167225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https://</a:t>
              </a:r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www.gottransition.org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</p:txBody>
        </p:sp>
        <p:sp>
          <p:nvSpPr>
            <p:cNvPr id="32" name="Round Same Side Corner Rectangle 31"/>
            <p:cNvSpPr/>
            <p:nvPr/>
          </p:nvSpPr>
          <p:spPr>
            <a:xfrm>
              <a:off x="66548" y="3175405"/>
              <a:ext cx="1333576" cy="1343085"/>
            </a:xfrm>
            <a:prstGeom prst="round2SameRect">
              <a:avLst/>
            </a:prstGeom>
            <a:solidFill>
              <a:srgbClr val="DCDCDC"/>
            </a:solidFill>
            <a:ln w="19050">
              <a:solidFill>
                <a:srgbClr val="B31F2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9983" y="3788886"/>
              <a:ext cx="12867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+mn-lt"/>
                </a:rPr>
                <a:t>Transition policy</a:t>
              </a:r>
            </a:p>
          </p:txBody>
        </p:sp>
        <p:sp>
          <p:nvSpPr>
            <p:cNvPr id="34" name="Round Same Side Corner Rectangle 33"/>
            <p:cNvSpPr/>
            <p:nvPr/>
          </p:nvSpPr>
          <p:spPr>
            <a:xfrm>
              <a:off x="7759342" y="3175405"/>
              <a:ext cx="1333576" cy="1343085"/>
            </a:xfrm>
            <a:prstGeom prst="round2SameRect">
              <a:avLst/>
            </a:prstGeom>
            <a:solidFill>
              <a:srgbClr val="DCDCDC"/>
            </a:solidFill>
            <a:ln w="19050">
              <a:solidFill>
                <a:srgbClr val="B31F2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60113" y="3573443"/>
              <a:ext cx="15205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+mn-lt"/>
                </a:rPr>
                <a:t>Transition completion and ongoing care with adult clinician</a:t>
              </a:r>
            </a:p>
          </p:txBody>
        </p:sp>
        <p:sp>
          <p:nvSpPr>
            <p:cNvPr id="36" name="Round Same Side Corner Rectangle 35"/>
            <p:cNvSpPr/>
            <p:nvPr/>
          </p:nvSpPr>
          <p:spPr>
            <a:xfrm>
              <a:off x="6220784" y="3175405"/>
              <a:ext cx="1333576" cy="1343085"/>
            </a:xfrm>
            <a:prstGeom prst="round2SameRect">
              <a:avLst/>
            </a:prstGeom>
            <a:solidFill>
              <a:srgbClr val="DCDCDC"/>
            </a:solidFill>
            <a:ln w="19050">
              <a:solidFill>
                <a:srgbClr val="B31F2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146106" y="3627686"/>
              <a:ext cx="14973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+mn-lt"/>
                </a:rPr>
                <a:t>Transfer and/or integration into adult-centered care</a:t>
              </a:r>
            </a:p>
          </p:txBody>
        </p:sp>
        <p:sp>
          <p:nvSpPr>
            <p:cNvPr id="38" name="Round Same Side Corner Rectangle 37"/>
            <p:cNvSpPr/>
            <p:nvPr/>
          </p:nvSpPr>
          <p:spPr>
            <a:xfrm>
              <a:off x="4682225" y="3175405"/>
              <a:ext cx="1333576" cy="1343085"/>
            </a:xfrm>
            <a:prstGeom prst="round2SameRect">
              <a:avLst/>
            </a:prstGeom>
            <a:solidFill>
              <a:srgbClr val="DCDCDC"/>
            </a:solidFill>
            <a:ln w="19050">
              <a:solidFill>
                <a:srgbClr val="B31F2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654146" y="3737195"/>
              <a:ext cx="13250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+mn-lt"/>
                </a:rPr>
                <a:t>Transition planning</a:t>
              </a:r>
            </a:p>
          </p:txBody>
        </p:sp>
        <p:sp>
          <p:nvSpPr>
            <p:cNvPr id="40" name="Round Same Side Corner Rectangle 39"/>
            <p:cNvSpPr/>
            <p:nvPr/>
          </p:nvSpPr>
          <p:spPr>
            <a:xfrm>
              <a:off x="3143666" y="3175405"/>
              <a:ext cx="1333576" cy="1343085"/>
            </a:xfrm>
            <a:prstGeom prst="round2SameRect">
              <a:avLst/>
            </a:prstGeom>
            <a:solidFill>
              <a:srgbClr val="DCDCDC"/>
            </a:solidFill>
            <a:ln w="19050">
              <a:solidFill>
                <a:srgbClr val="B31F2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143666" y="3755795"/>
              <a:ext cx="1274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+mn-lt"/>
                </a:rPr>
                <a:t>Transition readiness</a:t>
              </a:r>
            </a:p>
          </p:txBody>
        </p:sp>
        <p:sp>
          <p:nvSpPr>
            <p:cNvPr id="42" name="Round Same Side Corner Rectangle 41"/>
            <p:cNvSpPr/>
            <p:nvPr/>
          </p:nvSpPr>
          <p:spPr>
            <a:xfrm>
              <a:off x="1605107" y="3175405"/>
              <a:ext cx="1333576" cy="1343085"/>
            </a:xfrm>
            <a:prstGeom prst="round2SameRect">
              <a:avLst/>
            </a:prstGeom>
            <a:solidFill>
              <a:srgbClr val="DCDCDC"/>
            </a:solidFill>
            <a:ln w="19050">
              <a:solidFill>
                <a:srgbClr val="B31F2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23627" y="3681320"/>
              <a:ext cx="128919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+mn-lt"/>
                </a:rPr>
                <a:t>Transition tracking and monitoring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47655" y="3217730"/>
              <a:ext cx="371362" cy="374904"/>
            </a:xfrm>
            <a:prstGeom prst="ellipse">
              <a:avLst/>
            </a:prstGeom>
            <a:solidFill>
              <a:srgbClr val="B31F2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082542" y="3225518"/>
              <a:ext cx="371362" cy="374904"/>
            </a:xfrm>
            <a:prstGeom prst="ellipse">
              <a:avLst/>
            </a:prstGeom>
            <a:solidFill>
              <a:srgbClr val="B31F2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624773" y="3217730"/>
              <a:ext cx="371362" cy="374904"/>
            </a:xfrm>
            <a:prstGeom prst="ellipse">
              <a:avLst/>
            </a:prstGeom>
            <a:solidFill>
              <a:srgbClr val="B31F2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163332" y="3217730"/>
              <a:ext cx="371362" cy="374904"/>
            </a:xfrm>
            <a:prstGeom prst="ellipse">
              <a:avLst/>
            </a:prstGeom>
            <a:solidFill>
              <a:srgbClr val="B31F2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701891" y="3213524"/>
              <a:ext cx="371362" cy="374904"/>
            </a:xfrm>
            <a:prstGeom prst="ellipse">
              <a:avLst/>
            </a:prstGeom>
            <a:solidFill>
              <a:srgbClr val="B31F2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234689" y="3217730"/>
              <a:ext cx="371362" cy="374904"/>
            </a:xfrm>
            <a:prstGeom prst="ellipse">
              <a:avLst/>
            </a:prstGeom>
            <a:solidFill>
              <a:srgbClr val="B31F2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6548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19AC2-FF17-60DD-FC4C-4D0565B4C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Principles of Transition-Adult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ECB66F-F578-9C78-9FFD-215A3D5832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17" r="2220"/>
          <a:stretch/>
        </p:blipFill>
        <p:spPr>
          <a:xfrm>
            <a:off x="95693" y="1403498"/>
            <a:ext cx="8963247" cy="18878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FE0299-297C-9C2D-FA78-F931BA037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08" y="4227757"/>
            <a:ext cx="2691080" cy="5463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www.gottransition.org</a:t>
            </a:r>
          </a:p>
        </p:txBody>
      </p:sp>
    </p:spTree>
    <p:extLst>
      <p:ext uri="{BB962C8B-B14F-4D97-AF65-F5344CB8AC3E}">
        <p14:creationId xmlns:p14="http://schemas.microsoft.com/office/powerpoint/2010/main" val="3251351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5909FC0-251D-AC42-B745-23630E7BB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Disclosures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81795-57D8-A642-8C28-D5DD90566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0" y="1717964"/>
            <a:ext cx="7366000" cy="1052945"/>
          </a:xfrm>
        </p:spPr>
        <p:txBody>
          <a:bodyPr/>
          <a:lstStyle/>
          <a:p>
            <a:pPr marL="457200" marR="0" lvl="1" indent="0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Geneva" pitchFamily="37" charset="-128"/>
                <a:cs typeface="Geneva"/>
              </a:rPr>
              <a:t>Dr. Wally Smith- </a:t>
            </a:r>
          </a:p>
          <a:p>
            <a:pPr marL="457200" marR="0" lvl="1" indent="0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Dr. India Sisler-</a:t>
            </a:r>
          </a:p>
          <a:p>
            <a:pPr marL="457200" marR="0" lvl="1" indent="0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Geneva" pitchFamily="37" charset="-128"/>
                <a:cs typeface="Geneva"/>
              </a:rPr>
              <a:t>Shirley Johnson- NASCC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8FF7A-67A9-EE4B-29ED-49A5E4A3D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7929"/>
            <a:ext cx="8229600" cy="535154"/>
          </a:xfrm>
        </p:spPr>
        <p:txBody>
          <a:bodyPr/>
          <a:lstStyle/>
          <a:p>
            <a:r>
              <a:rPr lang="en-US" dirty="0"/>
              <a:t>SICKLE Recommendations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27094-04C7-FD43-0FDB-25FF2082A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2218"/>
            <a:ext cx="8229600" cy="371092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/>
              <a:t>Task force of experts from across the world used literature and expert opinion/experience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C00000"/>
                </a:solidFill>
              </a:rPr>
              <a:t>S</a:t>
            </a:r>
            <a:r>
              <a:rPr lang="en-US" sz="2000" dirty="0"/>
              <a:t>: Skills Transfer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C00000"/>
                </a:solidFill>
              </a:rPr>
              <a:t>I</a:t>
            </a:r>
            <a:r>
              <a:rPr lang="en-US" sz="2000" dirty="0"/>
              <a:t>: Increasing Self Efficacy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C00000"/>
                </a:solidFill>
              </a:rPr>
              <a:t>C</a:t>
            </a:r>
            <a:r>
              <a:rPr lang="en-US" sz="2000" dirty="0"/>
              <a:t>: Coordination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C00000"/>
                </a:solidFill>
              </a:rPr>
              <a:t>K</a:t>
            </a:r>
            <a:r>
              <a:rPr lang="en-US" sz="2000" dirty="0"/>
              <a:t>: Knowledge Transfer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C00000"/>
                </a:solidFill>
              </a:rPr>
              <a:t>L</a:t>
            </a:r>
            <a:r>
              <a:rPr lang="en-US" sz="2000" dirty="0"/>
              <a:t>: Linking to Adult Service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C00000"/>
                </a:solidFill>
              </a:rPr>
              <a:t>E</a:t>
            </a:r>
            <a:r>
              <a:rPr lang="en-US" sz="2000" dirty="0"/>
              <a:t>: Evaluating Readiness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F4E00D-9C63-A92C-EA1B-037D4FDCA7DC}"/>
              </a:ext>
            </a:extLst>
          </p:cNvPr>
          <p:cNvSpPr txBox="1"/>
          <p:nvPr/>
        </p:nvSpPr>
        <p:spPr>
          <a:xfrm>
            <a:off x="180753" y="4471773"/>
            <a:ext cx="43912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+mn-lt"/>
              </a:rPr>
              <a:t>Inusa</a:t>
            </a:r>
            <a:r>
              <a:rPr lang="en-US" sz="1000" dirty="0">
                <a:latin typeface="+mn-lt"/>
              </a:rPr>
              <a:t> BPD et al. </a:t>
            </a:r>
            <a:r>
              <a:rPr lang="en-US" sz="1000" i="1" dirty="0">
                <a:latin typeface="+mn-lt"/>
              </a:rPr>
              <a:t>Lancet </a:t>
            </a:r>
            <a:r>
              <a:rPr lang="en-US" sz="1000" i="1" dirty="0" err="1">
                <a:latin typeface="+mn-lt"/>
              </a:rPr>
              <a:t>Haematol</a:t>
            </a:r>
            <a:r>
              <a:rPr lang="en-US" sz="1000" dirty="0">
                <a:latin typeface="+mn-lt"/>
              </a:rPr>
              <a:t>. 2020; 7(4):e329-e341.</a:t>
            </a:r>
          </a:p>
        </p:txBody>
      </p:sp>
    </p:spTree>
    <p:extLst>
      <p:ext uri="{BB962C8B-B14F-4D97-AF65-F5344CB8AC3E}">
        <p14:creationId xmlns:p14="http://schemas.microsoft.com/office/powerpoint/2010/main" val="1638809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takes a TEAM</a:t>
            </a:r>
            <a:br>
              <a:rPr lang="en-US" dirty="0"/>
            </a:br>
            <a:r>
              <a:rPr lang="en-US" dirty="0"/>
              <a:t>	 </a:t>
            </a:r>
            <a:r>
              <a:rPr lang="en-US" sz="2400" dirty="0"/>
              <a:t>NOT two separate kingdoms </a:t>
            </a:r>
            <a:endParaRPr lang="en-US" dirty="0"/>
          </a:p>
        </p:txBody>
      </p:sp>
      <p:pic>
        <p:nvPicPr>
          <p:cNvPr id="4" name="Content Placeholder 3" descr="Children's Hospital of Richmond Pavilion at VCU">
            <a:extLst>
              <a:ext uri="{FF2B5EF4-FFF2-40B4-BE49-F238E27FC236}">
                <a16:creationId xmlns:a16="http://schemas.microsoft.com/office/drawing/2014/main" id="{42E1F35E-A619-449C-9987-B22C26A6A1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46" y="1741018"/>
            <a:ext cx="3887742" cy="260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CU Health System celebrates opening of new adult outpatient ...">
            <a:extLst>
              <a:ext uri="{FF2B5EF4-FFF2-40B4-BE49-F238E27FC236}">
                <a16:creationId xmlns:a16="http://schemas.microsoft.com/office/drawing/2014/main" id="{8EC3D370-880D-41FF-A3E7-C86BC8677D5F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282" y="1741018"/>
            <a:ext cx="3619738" cy="26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423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09" y="166007"/>
            <a:ext cx="8229600" cy="535154"/>
          </a:xfrm>
        </p:spPr>
        <p:txBody>
          <a:bodyPr>
            <a:normAutofit/>
          </a:bodyPr>
          <a:lstStyle/>
          <a:p>
            <a:r>
              <a:rPr lang="en-US" sz="2800" dirty="0"/>
              <a:t>Typical Transition Team Members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21"/>
          <a:stretch/>
        </p:blipFill>
        <p:spPr>
          <a:xfrm>
            <a:off x="4476307" y="1025085"/>
            <a:ext cx="4210493" cy="329987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329609" y="948198"/>
            <a:ext cx="4341813" cy="36238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C00000"/>
                </a:solidFill>
              </a:rPr>
              <a:t>Pediatrics: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Physicians and Advanced Practice Providers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Clinical Social Worker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Educational Coordinator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Clinical Psychologists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Nurse Navigator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Transition Coordinator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0" indent="0">
              <a:buNone/>
            </a:pPr>
            <a:r>
              <a:rPr lang="en-US" sz="1800" dirty="0">
                <a:solidFill>
                  <a:srgbClr val="C00000"/>
                </a:solidFill>
              </a:rPr>
              <a:t>Adults: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Physicians and Advanced Practice Providers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Clinical Social Worker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Patient Navigators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Inpatient Nurse Practitioner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Transition Coordinator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77571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815F0-DBA3-47B4-08F3-CE4CB1323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TEAM	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6380C383-F47D-5692-07BF-DB5C54591C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6" r="2223"/>
          <a:stretch/>
        </p:blipFill>
        <p:spPr>
          <a:xfrm>
            <a:off x="159488" y="2746577"/>
            <a:ext cx="8984512" cy="1898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717A3C-09BE-8B90-3CE1-B024F1284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488" y="4334083"/>
            <a:ext cx="2691080" cy="5463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www.gottransition.org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259FF9-AADD-BF7F-733A-1A6D1AB12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112" y="329427"/>
            <a:ext cx="5885817" cy="256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35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0BCCD9-9590-B743-8CA8-88765B7A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kern="1200" dirty="0">
                <a:solidFill>
                  <a:srgbClr val="CD113B"/>
                </a:solidFill>
                <a:effectLst/>
                <a:latin typeface="Arial"/>
                <a:ea typeface="Geneva" pitchFamily="37" charset="-128"/>
                <a:cs typeface="Arial"/>
              </a:rPr>
              <a:t>Typical Assessments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35C5A9-564F-AC42-AE26-8A37CEFCD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Feelings and Attitudes</a:t>
            </a:r>
          </a:p>
          <a:p>
            <a:r>
              <a:rPr lang="en-US" sz="2400" dirty="0"/>
              <a:t>Readiness</a:t>
            </a:r>
          </a:p>
          <a:p>
            <a:r>
              <a:rPr lang="en-US" sz="2400" dirty="0"/>
              <a:t>Transfer Success Rate</a:t>
            </a:r>
          </a:p>
          <a:p>
            <a:r>
              <a:rPr lang="en-US" sz="2400" dirty="0"/>
              <a:t>Satisfaction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14AF2B-DD23-F176-46DD-805BD96EB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08" y="4227757"/>
            <a:ext cx="2691080" cy="5463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74A7C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www.gottransition.org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1267C4-836A-84FC-187D-121B1CE7AA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97" r="49947"/>
          <a:stretch/>
        </p:blipFill>
        <p:spPr>
          <a:xfrm>
            <a:off x="5314950" y="795459"/>
            <a:ext cx="2357438" cy="309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5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FB658-9BFE-F14D-BDD4-FC4914F69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64" y="248221"/>
            <a:ext cx="8670472" cy="775162"/>
          </a:xfrm>
        </p:spPr>
        <p:txBody>
          <a:bodyPr>
            <a:normAutofit/>
          </a:bodyPr>
          <a:lstStyle/>
          <a:p>
            <a:r>
              <a:rPr lang="en-US" dirty="0"/>
              <a:t>Readiness Assessments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24CAB5-EC5E-0B4C-9402-5BB145502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2445" y="836387"/>
            <a:ext cx="4234423" cy="3751521"/>
          </a:xfrm>
        </p:spPr>
        <p:txBody>
          <a:bodyPr>
            <a:normAutofit/>
          </a:bodyPr>
          <a:lstStyle/>
          <a:p>
            <a:r>
              <a:rPr lang="en-US" sz="2000" dirty="0"/>
              <a:t>ASH </a:t>
            </a:r>
          </a:p>
          <a:p>
            <a:r>
              <a:rPr lang="en-US" sz="2000" dirty="0"/>
              <a:t>Transition Intervention Program-Readiness For Transition (TIP-RFT) </a:t>
            </a:r>
          </a:p>
          <a:p>
            <a:pPr lvl="1"/>
            <a:r>
              <a:rPr lang="en-US" sz="1800" dirty="0"/>
              <a:t>SCD-specific</a:t>
            </a:r>
          </a:p>
          <a:p>
            <a:pPr lvl="1"/>
            <a:r>
              <a:rPr lang="en-US" sz="1800" dirty="0"/>
              <a:t>22 items</a:t>
            </a:r>
          </a:p>
          <a:p>
            <a:pPr lvl="1"/>
            <a:r>
              <a:rPr lang="en-US" sz="1800" dirty="0"/>
              <a:t>Four subscales (clinical, not psychometric)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Independent Living Skills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Healthcare Knowledge and Skills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Education and Vocation Planning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Social Support Skill Set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EB7B45-67DF-1EE5-990A-C26105709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486" y="1279437"/>
            <a:ext cx="4687132" cy="232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44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E5EC67-4C8F-A8C6-75AF-2E07541AD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398" y="127301"/>
            <a:ext cx="8229600" cy="535154"/>
          </a:xfrm>
        </p:spPr>
        <p:txBody>
          <a:bodyPr/>
          <a:lstStyle/>
          <a:p>
            <a:r>
              <a:rPr lang="en-US" dirty="0"/>
              <a:t>Transfer of Skills and Knowledge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983063-3405-7089-F384-BCD710ABA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36" y="798292"/>
            <a:ext cx="5057264" cy="384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15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C4E7C7-CC1B-8B1C-D3B0-18A2A4F19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26691"/>
            <a:ext cx="8229600" cy="332408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Adult and pediatric teams agree on information transferred, how, when, and where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VCU–annual meeting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42C60C-1159-9EB2-2079-D606520C5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of Care</a:t>
            </a:r>
          </a:p>
        </p:txBody>
      </p:sp>
    </p:spTree>
    <p:extLst>
      <p:ext uri="{BB962C8B-B14F-4D97-AF65-F5344CB8AC3E}">
        <p14:creationId xmlns:p14="http://schemas.microsoft.com/office/powerpoint/2010/main" val="642040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E6C5399-6BA1-3E4C-9A47-5BBEC00F6C43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743261737"/>
              </p:ext>
            </p:extLst>
          </p:nvPr>
        </p:nvGraphicFramePr>
        <p:xfrm>
          <a:off x="-1082060" y="1014183"/>
          <a:ext cx="7718612" cy="3544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AE3499DF-6547-6247-9E3D-43066AFA2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3534"/>
            <a:ext cx="8229600" cy="535154"/>
          </a:xfrm>
        </p:spPr>
        <p:txBody>
          <a:bodyPr/>
          <a:lstStyle/>
          <a:p>
            <a:r>
              <a:rPr lang="en-US" dirty="0"/>
              <a:t>Integration Into Adult Care</a:t>
            </a:r>
          </a:p>
        </p:txBody>
      </p:sp>
    </p:spTree>
    <p:extLst>
      <p:ext uri="{BB962C8B-B14F-4D97-AF65-F5344CB8AC3E}">
        <p14:creationId xmlns:p14="http://schemas.microsoft.com/office/powerpoint/2010/main" val="19425182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D181C6-1F83-4247-8197-8C607980C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Phases of Transfer–Risks</a:t>
            </a:r>
          </a:p>
        </p:txBody>
      </p:sp>
      <p:graphicFrame>
        <p:nvGraphicFramePr>
          <p:cNvPr id="7" name="Picture Placeholder 6">
            <a:extLst>
              <a:ext uri="{FF2B5EF4-FFF2-40B4-BE49-F238E27FC236}">
                <a16:creationId xmlns:a16="http://schemas.microsoft.com/office/drawing/2014/main" id="{598B0375-3642-4149-940E-A422E4484A5C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597446287"/>
              </p:ext>
            </p:extLst>
          </p:nvPr>
        </p:nvGraphicFramePr>
        <p:xfrm>
          <a:off x="1828800" y="782516"/>
          <a:ext cx="5486400" cy="1544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E48BF01-3D19-C542-A4B7-FD941339863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5" t="62954" r="46703" b="18312"/>
          <a:stretch/>
        </p:blipFill>
        <p:spPr>
          <a:xfrm>
            <a:off x="5127812" y="2327153"/>
            <a:ext cx="3562142" cy="2160637"/>
          </a:xfrm>
          <a:prstGeom prst="rect">
            <a:avLst/>
          </a:prstGeom>
        </p:spPr>
      </p:pic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92E0E736-1048-9D44-9FE5-EB33E59881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0583094"/>
              </p:ext>
            </p:extLst>
          </p:nvPr>
        </p:nvGraphicFramePr>
        <p:xfrm>
          <a:off x="454046" y="2211814"/>
          <a:ext cx="4293799" cy="2363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AE009C1B-2CD2-B8CB-4450-7F9541510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022" y="2145609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CB7C52-8A70-6016-B1F7-5DF8751275B0}"/>
              </a:ext>
            </a:extLst>
          </p:cNvPr>
          <p:cNvSpPr txBox="1"/>
          <p:nvPr/>
        </p:nvSpPr>
        <p:spPr>
          <a:xfrm>
            <a:off x="4355615" y="4565928"/>
            <a:ext cx="478838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https://www.esa.int/ESA_Multimedia/Images/2011/08/Soyuz-U_launch_sequence#.ZEAwYAthfxQ.link</a:t>
            </a:r>
          </a:p>
        </p:txBody>
      </p:sp>
    </p:spTree>
    <p:extLst>
      <p:ext uri="{BB962C8B-B14F-4D97-AF65-F5344CB8AC3E}">
        <p14:creationId xmlns:p14="http://schemas.microsoft.com/office/powerpoint/2010/main" val="1922768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DC422-94D9-6348-A69D-F4CD91C6D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392" y="3354037"/>
            <a:ext cx="7772400" cy="1021556"/>
          </a:xfrm>
        </p:spPr>
        <p:txBody>
          <a:bodyPr/>
          <a:lstStyle/>
          <a:p>
            <a:pPr algn="ctr"/>
            <a:r>
              <a:rPr lang="en-US" dirty="0"/>
              <a:t>WHY Do we need Transition???</a:t>
            </a:r>
          </a:p>
        </p:txBody>
      </p:sp>
      <p:pic>
        <p:nvPicPr>
          <p:cNvPr id="2050" name="Picture 2" descr="Why Clipart and Stock Illustrations. 10,418 Why vector EPS illustrations  and drawings available to search from thousands of royalty free clip art  graphic designers.">
            <a:extLst>
              <a:ext uri="{FF2B5EF4-FFF2-40B4-BE49-F238E27FC236}">
                <a16:creationId xmlns:a16="http://schemas.microsoft.com/office/drawing/2014/main" id="{0432E1F6-F007-4295-811B-290761F91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880" y="628649"/>
            <a:ext cx="3019425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520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08259B-D286-29BB-BDE7-30DF6C08A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Transition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565DCC-D595-401A-5090-C750A0172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</a:t>
            </a:r>
          </a:p>
          <a:p>
            <a:r>
              <a:rPr lang="en-US" dirty="0"/>
              <a:t>Money</a:t>
            </a:r>
          </a:p>
          <a:p>
            <a:r>
              <a:rPr lang="en-US" dirty="0"/>
              <a:t>People</a:t>
            </a:r>
          </a:p>
          <a:p>
            <a:r>
              <a:rPr lang="en-US" dirty="0"/>
              <a:t>Lack of adult (or pediatric) teams/providers</a:t>
            </a:r>
          </a:p>
          <a:p>
            <a:r>
              <a:rPr lang="en-US" dirty="0"/>
              <a:t>The whole system has to be involved</a:t>
            </a:r>
          </a:p>
        </p:txBody>
      </p:sp>
    </p:spTree>
    <p:extLst>
      <p:ext uri="{BB962C8B-B14F-4D97-AF65-F5344CB8AC3E}">
        <p14:creationId xmlns:p14="http://schemas.microsoft.com/office/powerpoint/2010/main" val="10254262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C2EF28-4019-5543-89C8-85371CD64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</a:t>
            </a:r>
            <a:r>
              <a:rPr lang="en-US" dirty="0" err="1"/>
              <a:t>vcu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8972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57067"/>
            <a:ext cx="8215403" cy="634406"/>
          </a:xfrm>
        </p:spPr>
        <p:txBody>
          <a:bodyPr/>
          <a:lstStyle/>
          <a:p>
            <a:r>
              <a:rPr lang="en-US" dirty="0"/>
              <a:t>Program Structure and Environment at VCU ca. 2009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456824"/>
            <a:ext cx="7565484" cy="2229852"/>
          </a:xfrm>
        </p:spPr>
        <p:txBody>
          <a:bodyPr>
            <a:normAutofit/>
          </a:bodyPr>
          <a:lstStyle/>
          <a:p>
            <a:r>
              <a:rPr lang="en-US" sz="2000" dirty="0"/>
              <a:t>Shared governance under one medical center</a:t>
            </a:r>
          </a:p>
          <a:p>
            <a:r>
              <a:rPr lang="en-US" sz="2000" dirty="0"/>
              <a:t>Two silos of care: MDs and teams (peds &gt; adult)</a:t>
            </a:r>
          </a:p>
          <a:p>
            <a:r>
              <a:rPr lang="en-US" sz="2000" dirty="0"/>
              <a:t>Ten years to build</a:t>
            </a:r>
          </a:p>
          <a:p>
            <a:r>
              <a:rPr lang="en-US" sz="2000" dirty="0"/>
              <a:t>Supported by three grants, state, and hospital</a:t>
            </a:r>
          </a:p>
        </p:txBody>
      </p:sp>
    </p:spTree>
    <p:extLst>
      <p:ext uri="{BB962C8B-B14F-4D97-AF65-F5344CB8AC3E}">
        <p14:creationId xmlns:p14="http://schemas.microsoft.com/office/powerpoint/2010/main" val="37441175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46B4C-FA49-8346-8584-F5E1FC5B5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0969"/>
            <a:ext cx="8229600" cy="535154"/>
          </a:xfrm>
        </p:spPr>
        <p:txBody>
          <a:bodyPr/>
          <a:lstStyle/>
          <a:p>
            <a:r>
              <a:rPr lang="en-US" dirty="0"/>
              <a:t>Skeleton: 2009-2012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7501B-5E0F-0E40-9321-09E3A01A5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16286"/>
            <a:ext cx="8229600" cy="3710927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Pilot Grant $50,000 over 3 years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One part-time coordinator hired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Collaborative quarterly meeting, peds, adult providers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u="sng" dirty="0">
                <a:solidFill>
                  <a:srgbClr val="C00000"/>
                </a:solidFill>
              </a:rPr>
              <a:t>Focus</a:t>
            </a:r>
            <a:r>
              <a:rPr lang="en-US" dirty="0"/>
              <a:t>: Readiness assessment (developed scales from scratch, used Telfair and existing scales including ASH)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solidFill>
                  <a:srgbClr val="C00000"/>
                </a:solidFill>
              </a:rPr>
              <a:t>Focus</a:t>
            </a:r>
            <a:r>
              <a:rPr lang="en-US" dirty="0"/>
              <a:t>:</a:t>
            </a:r>
            <a:r>
              <a:rPr lang="en-US" baseline="0" dirty="0"/>
              <a:t> T</a:t>
            </a:r>
            <a:r>
              <a:rPr lang="en-US" dirty="0"/>
              <a:t>ransfer “landing rate” (&gt; 1 adult visit)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Rose to 92% from 50% at the start of the grant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solidFill>
                  <a:srgbClr val="C00000"/>
                </a:solidFill>
              </a:rPr>
              <a:t>Focus</a:t>
            </a:r>
            <a:r>
              <a:rPr lang="en-US" dirty="0"/>
              <a:t>:</a:t>
            </a:r>
            <a:r>
              <a:rPr lang="en-US" baseline="0" dirty="0"/>
              <a:t> E</a:t>
            </a:r>
            <a:r>
              <a:rPr lang="en-US" dirty="0"/>
              <a:t>ducation, daily living skills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Didactics,</a:t>
            </a:r>
            <a:r>
              <a:rPr lang="en-US" baseline="0" dirty="0"/>
              <a:t> </a:t>
            </a:r>
            <a:r>
              <a:rPr lang="en-US" kern="1200" dirty="0">
                <a:solidFill>
                  <a:schemeClr val="tx1"/>
                </a:solidFill>
                <a:effectLst/>
              </a:rPr>
              <a:t>games</a:t>
            </a:r>
            <a:r>
              <a:rPr lang="en-US" dirty="0"/>
              <a:t> featuring adult, pediatric</a:t>
            </a:r>
            <a:r>
              <a:rPr lang="en-US" baseline="0" dirty="0"/>
              <a:t> providers 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baseline="0" dirty="0"/>
              <a:t>In pediatric clinic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chemeClr val="tx1"/>
                </a:solidFill>
                <a:effectLst/>
              </a:rPr>
              <a:t>Pediatri</a:t>
            </a:r>
            <a:r>
              <a:rPr lang="en-US" kern="1200" baseline="0" dirty="0">
                <a:solidFill>
                  <a:schemeClr val="tx1"/>
                </a:solidFill>
                <a:effectLst/>
              </a:rPr>
              <a:t>c s</a:t>
            </a:r>
            <a:r>
              <a:rPr lang="en-US" kern="1200" dirty="0">
                <a:solidFill>
                  <a:schemeClr val="tx1"/>
                </a:solidFill>
                <a:effectLst/>
              </a:rPr>
              <a:t>upport groups, retreat</a:t>
            </a:r>
          </a:p>
        </p:txBody>
      </p:sp>
    </p:spTree>
    <p:extLst>
      <p:ext uri="{BB962C8B-B14F-4D97-AF65-F5344CB8AC3E}">
        <p14:creationId xmlns:p14="http://schemas.microsoft.com/office/powerpoint/2010/main" val="27347847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75B2-E08A-CD4F-BB5B-30F531612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Between Grants: 2013-2018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2DCC6-465D-AD42-A02D-DE9DEF932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Grant ran out 2012</a:t>
            </a:r>
          </a:p>
          <a:p>
            <a:r>
              <a:rPr lang="en-US" dirty="0"/>
              <a:t>No more cross-disciplinary didactics, less team meetings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annual</a:t>
            </a:r>
          </a:p>
          <a:p>
            <a:r>
              <a:rPr lang="en-US" dirty="0"/>
              <a:t>Adults</a:t>
            </a:r>
          </a:p>
          <a:p>
            <a:pPr lvl="1"/>
            <a:r>
              <a:rPr lang="en-US" dirty="0"/>
              <a:t>Director went to hospital for full-time program coordinator</a:t>
            </a:r>
          </a:p>
          <a:p>
            <a:pPr lvl="1"/>
            <a:r>
              <a:rPr lang="en-US" dirty="0"/>
              <a:t>Publications: transition readiness scale (TIP-RFT), program experience</a:t>
            </a:r>
          </a:p>
          <a:p>
            <a:r>
              <a:rPr lang="en-US" dirty="0"/>
              <a:t>Pediatrics–state mandate for education </a:t>
            </a:r>
          </a:p>
          <a:p>
            <a:pPr lvl="1"/>
            <a:r>
              <a:rPr lang="en-US" dirty="0"/>
              <a:t>Clinic appointments </a:t>
            </a:r>
          </a:p>
          <a:p>
            <a:pPr lvl="1"/>
            <a:r>
              <a:rPr lang="en-US" dirty="0"/>
              <a:t>Social worker shared with cancer </a:t>
            </a:r>
          </a:p>
          <a:p>
            <a:pPr lvl="1"/>
            <a:r>
              <a:rPr lang="en-US" dirty="0"/>
              <a:t>Educational specialist shared with cancer</a:t>
            </a:r>
          </a:p>
          <a:p>
            <a:pPr lvl="1"/>
            <a:r>
              <a:rPr lang="en-US" dirty="0"/>
              <a:t>Bi-annual camp retreats</a:t>
            </a:r>
          </a:p>
        </p:txBody>
      </p:sp>
    </p:spTree>
    <p:extLst>
      <p:ext uri="{BB962C8B-B14F-4D97-AF65-F5344CB8AC3E}">
        <p14:creationId xmlns:p14="http://schemas.microsoft.com/office/powerpoint/2010/main" val="41905855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95BE7-2CFB-7144-A9C7-AE9A34376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305"/>
            <a:ext cx="8229600" cy="535154"/>
          </a:xfrm>
        </p:spPr>
        <p:txBody>
          <a:bodyPr/>
          <a:lstStyle/>
          <a:p>
            <a:r>
              <a:rPr lang="en-US" dirty="0"/>
              <a:t>Second, Third Grants, Hospital Funding: 2019–Present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C7512-05CC-464E-9EFE-4B2C022DE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366018"/>
          </a:xfrm>
        </p:spPr>
        <p:txBody>
          <a:bodyPr/>
          <a:lstStyle/>
          <a:p>
            <a:r>
              <a:rPr lang="en-US" dirty="0"/>
              <a:t>PCORI: ST3P-UP (cluster randomized control trial of peer navigation)</a:t>
            </a:r>
          </a:p>
          <a:p>
            <a:r>
              <a:rPr lang="en-US" dirty="0"/>
              <a:t>NIH: randomized controlled trial of Case Managers </a:t>
            </a:r>
          </a:p>
          <a:p>
            <a:r>
              <a:rPr lang="en-US" dirty="0"/>
              <a:t>More hospital funding for pediatric and adult behavioral health team to begin a more collaborative effort of program development</a:t>
            </a:r>
          </a:p>
          <a:p>
            <a:r>
              <a:rPr lang="en-US" dirty="0"/>
              <a:t>TIP-RFT widely adopted as tool to assess transition readiness</a:t>
            </a:r>
          </a:p>
          <a:p>
            <a:r>
              <a:rPr lang="en-US" dirty="0"/>
              <a:t>Monthly meetings with both teams to address pediatric and adult policy</a:t>
            </a:r>
          </a:p>
          <a:p>
            <a:r>
              <a:rPr lang="en-US" dirty="0"/>
              <a:t>Gradually enlarged clinical and behavioral health teams</a:t>
            </a:r>
          </a:p>
        </p:txBody>
      </p:sp>
    </p:spTree>
    <p:extLst>
      <p:ext uri="{BB962C8B-B14F-4D97-AF65-F5344CB8AC3E}">
        <p14:creationId xmlns:p14="http://schemas.microsoft.com/office/powerpoint/2010/main" val="15025726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367839"/>
            <a:ext cx="8229600" cy="658851"/>
          </a:xfrm>
        </p:spPr>
        <p:txBody>
          <a:bodyPr>
            <a:normAutofit/>
          </a:bodyPr>
          <a:lstStyle/>
          <a:p>
            <a:r>
              <a:rPr lang="en-US" altLang="en-US" dirty="0"/>
              <a:t>Transition at VCU ca. 2023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Transition services start in pediatrics and continue into the adult clinic environment for patients to age 25 (</a:t>
            </a:r>
            <a:r>
              <a:rPr lang="en-US" altLang="en-US" dirty="0" err="1"/>
              <a:t>ish</a:t>
            </a:r>
            <a:r>
              <a:rPr lang="en-US" altLang="en-US" dirty="0"/>
              <a:t>)</a:t>
            </a:r>
          </a:p>
          <a:p>
            <a:pPr lvl="1">
              <a:defRPr/>
            </a:pPr>
            <a:r>
              <a:rPr lang="en-US" altLang="en-US" dirty="0"/>
              <a:t>Young Adult Support Group</a:t>
            </a:r>
          </a:p>
          <a:p>
            <a:pPr>
              <a:defRPr/>
            </a:pPr>
            <a:r>
              <a:rPr lang="en-US" altLang="en-US" dirty="0"/>
              <a:t>High school seniors invited to make early introductions to adult staff</a:t>
            </a:r>
          </a:p>
          <a:p>
            <a:pPr>
              <a:defRPr/>
            </a:pPr>
            <a:r>
              <a:rPr lang="en-US" altLang="en-US" dirty="0"/>
              <a:t>Adult Patient Navigator/SW assigned to every transition patient</a:t>
            </a:r>
          </a:p>
          <a:p>
            <a:pPr>
              <a:defRPr/>
            </a:pPr>
            <a:r>
              <a:rPr lang="en-US" altLang="en-US" dirty="0"/>
              <a:t>Continued access to appropriate pediatric psychosocial services (some after transfer)</a:t>
            </a:r>
          </a:p>
          <a:p>
            <a:pPr>
              <a:defRPr/>
            </a:pPr>
            <a:r>
              <a:rPr lang="en-US" altLang="en-US" dirty="0"/>
              <a:t>Orientation to adult services and assessment at transfer</a:t>
            </a:r>
          </a:p>
          <a:p>
            <a:pPr>
              <a:defRPr/>
            </a:pPr>
            <a:r>
              <a:rPr lang="en-US" altLang="en-US" dirty="0"/>
              <a:t>Full-time coordinator rebuilding bridges to connect services</a:t>
            </a:r>
          </a:p>
          <a:p>
            <a:pPr marL="0" indent="0">
              <a:buNone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70877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271" y="78439"/>
            <a:ext cx="7340885" cy="1271014"/>
          </a:xfrm>
        </p:spPr>
        <p:txBody>
          <a:bodyPr>
            <a:normAutofit/>
          </a:bodyPr>
          <a:lstStyle/>
          <a:p>
            <a:r>
              <a:rPr lang="en-US" dirty="0"/>
              <a:t>Transfer of Care at VCU:</a:t>
            </a:r>
            <a:br>
              <a:rPr lang="en-US" dirty="0"/>
            </a:br>
            <a:r>
              <a:rPr lang="en-US" dirty="0"/>
              <a:t>How We Hand Off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9" y="1167493"/>
            <a:ext cx="8491090" cy="3477200"/>
          </a:xfrm>
        </p:spPr>
        <p:txBody>
          <a:bodyPr>
            <a:noAutofit/>
          </a:bodyPr>
          <a:lstStyle/>
          <a:p>
            <a:r>
              <a:rPr lang="en-US" sz="2000" dirty="0"/>
              <a:t>Annual Transfer Meeting between Pediatric and Adult teams</a:t>
            </a:r>
          </a:p>
          <a:p>
            <a:pPr lvl="1"/>
            <a:r>
              <a:rPr lang="en-US" sz="1800" dirty="0"/>
              <a:t>Also attended by dedicated Inpatient Hospitalists (new in 2018)</a:t>
            </a:r>
          </a:p>
          <a:p>
            <a:pPr lvl="1"/>
            <a:r>
              <a:rPr lang="en-US" sz="1800" dirty="0"/>
              <a:t>Patient medical, psychosocial, and educational goals reviewed with adult team</a:t>
            </a:r>
          </a:p>
          <a:p>
            <a:pPr lvl="1"/>
            <a:r>
              <a:rPr lang="en-US" sz="1800" dirty="0"/>
              <a:t>Outpatient Nurse Practitioner meets with pediatric clinical team for complete medical demographic form on patients' history (new in 2019)</a:t>
            </a:r>
          </a:p>
          <a:p>
            <a:pPr lvl="1"/>
            <a:r>
              <a:rPr lang="en-US" sz="1800" dirty="0"/>
              <a:t>Appointments scheduled in adult clinic and provided to pediatrics for patient notification </a:t>
            </a:r>
          </a:p>
          <a:p>
            <a:pPr lvl="1"/>
            <a:r>
              <a:rPr lang="en-US" sz="1800" dirty="0"/>
              <a:t>Patient Navigator assigned to each transfer patient to “reach out” during initial transition process </a:t>
            </a:r>
          </a:p>
          <a:p>
            <a:pPr lvl="1"/>
            <a:r>
              <a:rPr lang="en-US" sz="1800" dirty="0"/>
              <a:t>Clinical Social Worker assigned to all patients for complete behavioral health assessment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883905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6691"/>
            <a:ext cx="5594592" cy="315982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Process 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The adult team’s social worker, + transition coordinator practitioner will attend the patient’s last pediatric clinic appointment(s)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Purpose of visits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Build rapport with patient and family (if present)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Collect information about patient’s care and concerns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Answer any questions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Important notes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Transition process involves the patient and the patient’s family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Phase I @ VCU: Taking Off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96504BD-F3E2-8D4A-BE75-B520DCA613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" t="46920" r="68473" b="24557"/>
          <a:stretch/>
        </p:blipFill>
        <p:spPr>
          <a:xfrm>
            <a:off x="6278854" y="1383596"/>
            <a:ext cx="1838273" cy="237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055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49" y="955978"/>
            <a:ext cx="6450492" cy="3231544"/>
          </a:xfrm>
        </p:spPr>
        <p:txBody>
          <a:bodyPr>
            <a:noAutofit/>
          </a:bodyPr>
          <a:lstStyle/>
          <a:p>
            <a:r>
              <a:rPr lang="en-US" sz="2000" dirty="0"/>
              <a:t>Process</a:t>
            </a:r>
          </a:p>
          <a:p>
            <a:pPr lvl="1"/>
            <a:r>
              <a:rPr lang="en-US" sz="1800" dirty="0"/>
              <a:t>Patient assigned a navigator/community health worker or social worker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Schedule first adult clinic appointment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Discuss plan to meet with patient, before clinic appointment, and orient patient to adult program</a:t>
            </a:r>
            <a:endParaRPr lang="en-US" sz="1400" dirty="0"/>
          </a:p>
          <a:p>
            <a:r>
              <a:rPr lang="en-US" sz="2000" dirty="0"/>
              <a:t>Important notes</a:t>
            </a:r>
          </a:p>
          <a:p>
            <a:pPr lvl="1"/>
            <a:r>
              <a:rPr lang="en-US" sz="1800" dirty="0"/>
              <a:t>During this period, some patients visit the ED in-between the last pediatric and first adult appointment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400" dirty="0"/>
              <a:t>ED visit sometimes serves as a “rude awakening” to the “adult world”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400" dirty="0"/>
              <a:t>Heavy coordination on the spot during VOCs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400" dirty="0"/>
              <a:t>CRASHES OCCUR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/>
              <a:t>Phase II @ VCU: Limbo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BF33301-F1FE-B548-8D10-D093F4CDF4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8" t="47111" r="38156" b="24366"/>
          <a:stretch/>
        </p:blipFill>
        <p:spPr>
          <a:xfrm>
            <a:off x="6736241" y="1454309"/>
            <a:ext cx="1838273" cy="237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87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g419b59c0cd_0_9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Geneva" panose="020B0503030404040204" pitchFamily="34" charset="0"/>
                <a:sym typeface="Roboto"/>
              </a:rPr>
              <a:t>Mortality</a:t>
            </a:r>
            <a:endParaRPr dirty="0">
              <a:solidFill>
                <a:srgbClr val="C00000"/>
              </a:solidFill>
              <a:latin typeface="Arial" panose="020B0604020202020204" pitchFamily="34" charset="0"/>
              <a:ea typeface="Geneva" panose="020B0503030404040204" pitchFamily="34" charset="0"/>
              <a:sym typeface="Roboto"/>
            </a:endParaRPr>
          </a:p>
        </p:txBody>
      </p:sp>
      <p:sp>
        <p:nvSpPr>
          <p:cNvPr id="1674" name="Google Shape;1674;g419b59c0cd_0_913"/>
          <p:cNvSpPr txBox="1">
            <a:spLocks noGrp="1"/>
          </p:cNvSpPr>
          <p:nvPr>
            <p:ph idx="1"/>
          </p:nvPr>
        </p:nvSpPr>
        <p:spPr>
          <a:xfrm>
            <a:off x="457200" y="1081924"/>
            <a:ext cx="8229600" cy="3474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000"/>
            </a:pPr>
            <a:r>
              <a:rPr lang="en-US" i="1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In just one generation, the average survival of patients with sickle cell anemia has increased from 14 years to nearly 50 years</a:t>
            </a:r>
            <a:r>
              <a:rPr lang="en-US" i="1" baseline="30000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1</a:t>
            </a:r>
            <a:endParaRPr sz="3600" dirty="0">
              <a:ea typeface="Roboto"/>
              <a:cs typeface="Roboto"/>
              <a:sym typeface="Roboto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en-US" dirty="0">
                <a:ea typeface="Roboto"/>
                <a:cs typeface="Roboto"/>
                <a:sym typeface="Roboto"/>
              </a:rPr>
              <a:t>Adult patients &gt; Pediatric patients in the US</a:t>
            </a:r>
            <a:endParaRPr dirty="0">
              <a:ea typeface="Roboto"/>
              <a:cs typeface="Roboto"/>
              <a:sym typeface="Roboto"/>
            </a:endParaRPr>
          </a:p>
          <a:p>
            <a:pPr marL="628650" lvl="1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Calibri" panose="020F0502020204030204" pitchFamily="34" charset="0"/>
              <a:buChar char="–"/>
            </a:pPr>
            <a:r>
              <a:rPr lang="en-US" dirty="0">
                <a:ea typeface="Roboto"/>
                <a:cs typeface="Roboto"/>
                <a:sym typeface="Roboto"/>
              </a:rPr>
              <a:t>The percent will grow</a:t>
            </a:r>
            <a:endParaRPr sz="2000" dirty="0">
              <a:solidFill>
                <a:srgbClr val="FF0000"/>
              </a:solidFill>
              <a:ea typeface="Roboto"/>
              <a:cs typeface="Roboto"/>
              <a:sym typeface="Roboto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en-US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At the same time, mortality in SCD adults rising</a:t>
            </a:r>
            <a:endParaRPr sz="3600" dirty="0">
              <a:ea typeface="Roboto"/>
              <a:cs typeface="Roboto"/>
              <a:sym typeface="Roboto"/>
            </a:endParaRPr>
          </a:p>
          <a:p>
            <a:pPr marL="628650"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 panose="020F0502020204030204" pitchFamily="34" charset="0"/>
              <a:buChar char="–"/>
            </a:pPr>
            <a:r>
              <a:rPr lang="en-US" dirty="0">
                <a:ea typeface="Roboto"/>
                <a:cs typeface="Roboto"/>
                <a:sym typeface="Roboto"/>
              </a:rPr>
              <a:t>US mortality rate </a:t>
            </a:r>
            <a:endParaRPr sz="2800" dirty="0">
              <a:ea typeface="Roboto"/>
              <a:cs typeface="Roboto"/>
              <a:sym typeface="Roboto"/>
            </a:endParaRPr>
          </a:p>
          <a:p>
            <a:pPr marL="971550" lvl="2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ea typeface="Roboto"/>
                <a:cs typeface="Roboto"/>
                <a:sym typeface="Roboto"/>
              </a:rPr>
              <a:t>Increased by 0.7% each year for all SCD patients</a:t>
            </a:r>
            <a:endParaRPr sz="2400" dirty="0">
              <a:ea typeface="Roboto"/>
              <a:cs typeface="Roboto"/>
              <a:sym typeface="Roboto"/>
            </a:endParaRPr>
          </a:p>
          <a:p>
            <a:pPr marL="971550" lvl="2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ea typeface="Roboto"/>
                <a:cs typeface="Roboto"/>
                <a:sym typeface="Roboto"/>
              </a:rPr>
              <a:t>Increased by 1% each year for adults (&gt; 19 </a:t>
            </a:r>
            <a:r>
              <a:rPr lang="en-US" dirty="0" err="1">
                <a:ea typeface="Roboto"/>
                <a:cs typeface="Roboto"/>
                <a:sym typeface="Roboto"/>
              </a:rPr>
              <a:t>yrs</a:t>
            </a:r>
            <a:r>
              <a:rPr lang="en-US" dirty="0">
                <a:ea typeface="Roboto"/>
                <a:cs typeface="Roboto"/>
                <a:sym typeface="Roboto"/>
              </a:rPr>
              <a:t>)</a:t>
            </a:r>
            <a:endParaRPr sz="2400" dirty="0">
              <a:ea typeface="Roboto"/>
              <a:cs typeface="Roboto"/>
              <a:sym typeface="Robo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304B4C-022C-26A4-9BF2-918FECE9A0F7}"/>
              </a:ext>
            </a:extLst>
          </p:cNvPr>
          <p:cNvSpPr txBox="1"/>
          <p:nvPr/>
        </p:nvSpPr>
        <p:spPr>
          <a:xfrm>
            <a:off x="0" y="4498661"/>
            <a:ext cx="34339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+mn-lt"/>
              </a:rPr>
              <a:t>1. Mehta SR et al. </a:t>
            </a:r>
            <a:r>
              <a:rPr lang="en-US" sz="1100" i="1" dirty="0">
                <a:latin typeface="+mn-lt"/>
              </a:rPr>
              <a:t>Am Fam Physician</a:t>
            </a:r>
            <a:r>
              <a:rPr lang="en-US" sz="1100" dirty="0">
                <a:latin typeface="+mn-lt"/>
              </a:rPr>
              <a:t>. 2006;74(2):303-10.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696" y="635417"/>
            <a:ext cx="8787894" cy="354556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Process (sometimes between May and December after high school graduation)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A FAMILY AFFAIR-Transfer the mom and dad!!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Assigned patient navigator/community health worker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Social worker evaluates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Assigned adult Sickle Cell provider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If assigned patient navigator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/>
              <a:t>Navigators will introduce themselves, discuss the                                                                                                   adult program, and review transition policy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Appointment with social worker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/>
              <a:t>Conduct the TIP-RFT assessment with the patient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Appointment with medical provider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/>
              <a:t>Start building provider-patient relationship and help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sz="1400" dirty="0"/>
              <a:t>      patient establish care (parents come too!!!)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Important notes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During this time period, patients typically drop off 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Adult team must reach out multiple times to encourage care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EA587D8-FFC3-BB55-980E-0613B5B4F1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1" b="3746"/>
          <a:stretch/>
        </p:blipFill>
        <p:spPr bwMode="auto">
          <a:xfrm>
            <a:off x="5315654" y="1772157"/>
            <a:ext cx="3860714" cy="240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263"/>
            <a:ext cx="8229600" cy="535154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Phase III @ VCU: Landing</a:t>
            </a:r>
          </a:p>
        </p:txBody>
      </p:sp>
    </p:spTree>
    <p:extLst>
      <p:ext uri="{BB962C8B-B14F-4D97-AF65-F5344CB8AC3E}">
        <p14:creationId xmlns:p14="http://schemas.microsoft.com/office/powerpoint/2010/main" val="33557885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78E3C9-D95A-2F4D-95AE-8101516FD0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" t="55673" r="75688" b="30958"/>
          <a:stretch/>
        </p:blipFill>
        <p:spPr>
          <a:xfrm>
            <a:off x="5438197" y="1347631"/>
            <a:ext cx="3534354" cy="27753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99" y="784440"/>
            <a:ext cx="6482443" cy="333912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Process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Follow-up appointment with social worker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Conduct additional assessments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Triage patient care into one of the following: </a:t>
            </a:r>
          </a:p>
          <a:p>
            <a:pPr marL="1371600" lvl="3" indent="0">
              <a:spcBef>
                <a:spcPts val="0"/>
              </a:spcBef>
              <a:buNone/>
            </a:pPr>
            <a:r>
              <a:rPr lang="en-US" sz="1400" dirty="0"/>
              <a:t>“empty nest” care, case management care, </a:t>
            </a:r>
          </a:p>
          <a:p>
            <a:pPr marL="1371600" lvl="3" indent="0">
              <a:spcBef>
                <a:spcPts val="0"/>
              </a:spcBef>
              <a:buNone/>
            </a:pPr>
            <a:r>
              <a:rPr lang="en-US" sz="1400" dirty="0"/>
              <a:t>therapeutic care, or a combination care with</a:t>
            </a:r>
          </a:p>
          <a:p>
            <a:pPr marL="1371600" lvl="3" indent="0">
              <a:spcBef>
                <a:spcPts val="0"/>
              </a:spcBef>
              <a:buNone/>
            </a:pPr>
            <a:r>
              <a:rPr lang="en-US" sz="1400" dirty="0"/>
              <a:t>case management and therapy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Follow-up appointments with medical provider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Continue establishing care and building 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sz="1600" dirty="0"/>
              <a:t>patient-provider relationship (parents come too!!!)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Typical questions/comments: 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―"/>
            </a:pPr>
            <a:r>
              <a:rPr lang="en-US" sz="1600" dirty="0"/>
              <a:t>“Why don’t you do it like pediatrics does it?”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―"/>
            </a:pPr>
            <a:r>
              <a:rPr lang="en-US" sz="1600" dirty="0"/>
              <a:t>“You didn’t come see me in the hospital!”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―"/>
            </a:pPr>
            <a:r>
              <a:rPr lang="en-US" sz="1600" dirty="0"/>
              <a:t>“Can I still call my pediatrician (specialist)?”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―"/>
            </a:pPr>
            <a:r>
              <a:rPr lang="en-US" sz="1600" dirty="0"/>
              <a:t>“Can you make adult Dr. (outside hospital) take better care of me?”</a:t>
            </a:r>
          </a:p>
          <a:p>
            <a:pPr lvl="1">
              <a:spcBef>
                <a:spcPts val="0"/>
              </a:spcBef>
            </a:pP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/>
              <a:t>Phase IV @ VCU: Settling</a:t>
            </a:r>
          </a:p>
        </p:txBody>
      </p:sp>
    </p:spTree>
    <p:extLst>
      <p:ext uri="{BB962C8B-B14F-4D97-AF65-F5344CB8AC3E}">
        <p14:creationId xmlns:p14="http://schemas.microsoft.com/office/powerpoint/2010/main" val="34818218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Questions/discussion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Panel discussion</a:t>
            </a:r>
          </a:p>
        </p:txBody>
      </p:sp>
    </p:spTree>
    <p:extLst>
      <p:ext uri="{BB962C8B-B14F-4D97-AF65-F5344CB8AC3E}">
        <p14:creationId xmlns:p14="http://schemas.microsoft.com/office/powerpoint/2010/main" val="356343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303196-1845-1649-BF00-F03EFFAEC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2330"/>
            <a:ext cx="8229600" cy="53515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Geneva" panose="020B0503030404040204" pitchFamily="34" charset="0"/>
              </a:rPr>
              <a:t>SCD Is Now an Adult Disease in the US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B66BFD-4A1B-224F-9D84-BB2380B4403A}"/>
              </a:ext>
            </a:extLst>
          </p:cNvPr>
          <p:cNvSpPr/>
          <p:nvPr/>
        </p:nvSpPr>
        <p:spPr>
          <a:xfrm>
            <a:off x="240489" y="1109011"/>
            <a:ext cx="39600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spcAft>
                <a:spcPts val="1200"/>
              </a:spcAft>
              <a:buFont typeface="Arial" charset="0"/>
              <a:buChar char="•"/>
            </a:pPr>
            <a:r>
              <a:rPr lang="en-US" sz="2000" dirty="0">
                <a:latin typeface="+mn-lt"/>
              </a:rPr>
              <a:t>Childhood survival 96%-98% for all genotypes</a:t>
            </a:r>
          </a:p>
          <a:p>
            <a:pPr marL="257175" indent="-257175">
              <a:spcAft>
                <a:spcPts val="1200"/>
              </a:spcAft>
              <a:buFont typeface="Arial" charset="0"/>
              <a:buChar char="•"/>
            </a:pPr>
            <a:r>
              <a:rPr lang="en-US" sz="2000" dirty="0">
                <a:latin typeface="+mn-lt"/>
              </a:rPr>
              <a:t>In 2014, most deaths (66%) occurred at ages 25–54 years</a:t>
            </a:r>
          </a:p>
          <a:p>
            <a:pPr marL="257175" indent="-257175">
              <a:spcAft>
                <a:spcPts val="1200"/>
              </a:spcAft>
              <a:buFont typeface="Arial" charset="0"/>
              <a:buChar char="•"/>
            </a:pPr>
            <a:r>
              <a:rPr lang="en-US" sz="2000" dirty="0">
                <a:latin typeface="+mn-lt"/>
              </a:rPr>
              <a:t>More recent surveillance data from Georgia and California show mean age at death 43 years for women, 41 years for men 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54494EA9-A1E8-584F-98C0-F9553C3DB9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861783"/>
              </p:ext>
            </p:extLst>
          </p:nvPr>
        </p:nvGraphicFramePr>
        <p:xfrm>
          <a:off x="4004977" y="1246529"/>
          <a:ext cx="7178454" cy="4321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7286815" imgH="4386150" progId="MSGraph.Chart.8">
                  <p:embed/>
                </p:oleObj>
              </mc:Choice>
              <mc:Fallback>
                <p:oleObj name="Chart" r:id="rId3" imgW="7286815" imgH="4386150" progId="MSGraph.Chart.8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54494EA9-A1E8-584F-98C0-F9553C3DB9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4977" y="1246529"/>
                        <a:ext cx="7178454" cy="43211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AB96757-5BFC-8245-ABE7-081FAF461259}"/>
              </a:ext>
            </a:extLst>
          </p:cNvPr>
          <p:cNvSpPr txBox="1"/>
          <p:nvPr/>
        </p:nvSpPr>
        <p:spPr>
          <a:xfrm>
            <a:off x="71438" y="4203775"/>
            <a:ext cx="4746692" cy="4732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25" dirty="0"/>
              <a:t>Quinn CT et al. </a:t>
            </a:r>
            <a:r>
              <a:rPr lang="en-US" sz="825" i="1" dirty="0"/>
              <a:t>Blood. 2010;</a:t>
            </a:r>
            <a:r>
              <a:rPr lang="en-US" sz="825" dirty="0"/>
              <a:t>115:3447; </a:t>
            </a:r>
          </a:p>
          <a:p>
            <a:r>
              <a:rPr lang="en-US" sz="825" dirty="0"/>
              <a:t>Paulukonis ST et al. </a:t>
            </a:r>
            <a:r>
              <a:rPr lang="en-US" sz="825" i="1" dirty="0"/>
              <a:t>Public Health Reports. </a:t>
            </a:r>
            <a:r>
              <a:rPr lang="en-US" sz="825" dirty="0"/>
              <a:t>2016;131:367-375.</a:t>
            </a:r>
          </a:p>
          <a:p>
            <a:r>
              <a:rPr lang="en-US" sz="825" dirty="0"/>
              <a:t>Slide courtesy Sophie </a:t>
            </a:r>
            <a:r>
              <a:rPr lang="en-US" sz="825" dirty="0" err="1"/>
              <a:t>Lanzkron</a:t>
            </a:r>
            <a:r>
              <a:rPr lang="en-US" sz="825" dirty="0"/>
              <a:t>, MD, Johns Hopkins U.</a:t>
            </a:r>
          </a:p>
        </p:txBody>
      </p:sp>
    </p:spTree>
    <p:extLst>
      <p:ext uri="{BB962C8B-B14F-4D97-AF65-F5344CB8AC3E}">
        <p14:creationId xmlns:p14="http://schemas.microsoft.com/office/powerpoint/2010/main" val="919262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06AE-5EF3-2026-C675-A4AF9FF6B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EC5FB-78E9-9D42-952B-A10655A8B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6691"/>
            <a:ext cx="4336026" cy="3710927"/>
          </a:xfrm>
        </p:spPr>
        <p:txBody>
          <a:bodyPr/>
          <a:lstStyle/>
          <a:p>
            <a:r>
              <a:rPr lang="en-US" dirty="0"/>
              <a:t>Increases around the time of transition</a:t>
            </a:r>
          </a:p>
          <a:p>
            <a:r>
              <a:rPr lang="en-US" dirty="0"/>
              <a:t>Acute Care Utilization can be impacted by the availability of Preventative Outpatient Care</a:t>
            </a:r>
          </a:p>
          <a:p>
            <a:pPr lvl="1"/>
            <a:r>
              <a:rPr lang="en-US" dirty="0"/>
              <a:t>Provider Shortage</a:t>
            </a:r>
          </a:p>
          <a:p>
            <a:pPr lvl="1"/>
            <a:r>
              <a:rPr lang="en-US" dirty="0"/>
              <a:t>Insurance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1AD5F3-4A55-C06D-052A-70BD86065D4A}"/>
              </a:ext>
            </a:extLst>
          </p:cNvPr>
          <p:cNvSpPr txBox="1"/>
          <p:nvPr/>
        </p:nvSpPr>
        <p:spPr>
          <a:xfrm>
            <a:off x="911" y="4529439"/>
            <a:ext cx="41809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+mn-lt"/>
              </a:rPr>
              <a:t>https://www.cdc.gov/ncbddd/hemoglobinopathies/scdc-voe-data-brief.html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A78177-1110-C623-6A1D-25268B6A37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820"/>
          <a:stretch/>
        </p:blipFill>
        <p:spPr>
          <a:xfrm>
            <a:off x="104702" y="3622377"/>
            <a:ext cx="4236042" cy="7815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A1A1C7-48FB-40B5-D51C-34502F3A1FA4}"/>
              </a:ext>
            </a:extLst>
          </p:cNvPr>
          <p:cNvSpPr txBox="1"/>
          <p:nvPr/>
        </p:nvSpPr>
        <p:spPr>
          <a:xfrm>
            <a:off x="911" y="4364344"/>
            <a:ext cx="137730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CS 316407-A    April 29, 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A94D5F-2D48-3BA2-BA34-D148CBD95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421" y="-16184"/>
            <a:ext cx="4420580" cy="473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32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1A4D-8E9C-4C01-AC16-4512F8B8D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95" y="247069"/>
            <a:ext cx="8229600" cy="535154"/>
          </a:xfrm>
        </p:spPr>
        <p:txBody>
          <a:bodyPr/>
          <a:lstStyle/>
          <a:p>
            <a:r>
              <a:rPr lang="en-US" dirty="0"/>
              <a:t>     An Evolving Phenotype</a:t>
            </a:r>
          </a:p>
        </p:txBody>
      </p:sp>
      <p:pic>
        <p:nvPicPr>
          <p:cNvPr id="3074" name="Picture 2" descr="Pain in Sickle Cell Disease — Rates and Risk Factors | NEJM">
            <a:extLst>
              <a:ext uri="{FF2B5EF4-FFF2-40B4-BE49-F238E27FC236}">
                <a16:creationId xmlns:a16="http://schemas.microsoft.com/office/drawing/2014/main" id="{825B6334-6E20-4ED6-9406-694E5C5EB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632" y="1326248"/>
            <a:ext cx="4166981" cy="231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ickle cell disease | Nature Reviews Disease Primers">
            <a:extLst>
              <a:ext uri="{FF2B5EF4-FFF2-40B4-BE49-F238E27FC236}">
                <a16:creationId xmlns:a16="http://schemas.microsoft.com/office/drawing/2014/main" id="{BE126447-98FB-4186-9C69-E6D122449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22" y="1326248"/>
            <a:ext cx="4009247" cy="264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E525D3-BF59-8FF3-0A25-CA4890F6CB99}"/>
              </a:ext>
            </a:extLst>
          </p:cNvPr>
          <p:cNvSpPr txBox="1"/>
          <p:nvPr/>
        </p:nvSpPr>
        <p:spPr>
          <a:xfrm>
            <a:off x="0" y="4323777"/>
            <a:ext cx="4203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+mn-lt"/>
              </a:rPr>
              <a:t>Kato GJ et al. </a:t>
            </a:r>
            <a:r>
              <a:rPr lang="en-US" sz="1000" i="1" dirty="0">
                <a:latin typeface="+mn-lt"/>
              </a:rPr>
              <a:t>Nat Rev Dis Primers</a:t>
            </a:r>
            <a:r>
              <a:rPr lang="en-US" sz="1000" dirty="0">
                <a:latin typeface="+mn-lt"/>
              </a:rPr>
              <a:t>. 2018;4:18010.</a:t>
            </a:r>
          </a:p>
          <a:p>
            <a:r>
              <a:rPr lang="en-US" sz="1000" dirty="0">
                <a:latin typeface="+mn-lt"/>
              </a:rPr>
              <a:t>Platt OS, </a:t>
            </a:r>
            <a:r>
              <a:rPr lang="en-US" sz="1000" dirty="0" err="1">
                <a:latin typeface="+mn-lt"/>
              </a:rPr>
              <a:t>Thorington</a:t>
            </a:r>
            <a:r>
              <a:rPr lang="en-US" sz="1000" dirty="0">
                <a:latin typeface="+mn-lt"/>
              </a:rPr>
              <a:t> BD, Brambilla DJ, et al</a:t>
            </a:r>
            <a:r>
              <a:rPr lang="en-US" sz="1000" i="1" dirty="0">
                <a:latin typeface="+mn-lt"/>
              </a:rPr>
              <a:t>. N </a:t>
            </a:r>
            <a:r>
              <a:rPr lang="en-US" sz="1000" i="1" dirty="0" err="1">
                <a:latin typeface="+mn-lt"/>
              </a:rPr>
              <a:t>Engl</a:t>
            </a:r>
            <a:r>
              <a:rPr lang="en-US" sz="1000" i="1" dirty="0">
                <a:latin typeface="+mn-lt"/>
              </a:rPr>
              <a:t> J Med</a:t>
            </a:r>
            <a:r>
              <a:rPr lang="en-US" sz="1000" dirty="0">
                <a:latin typeface="+mn-lt"/>
              </a:rPr>
              <a:t>. 1991;325(1):11-16.</a:t>
            </a:r>
          </a:p>
        </p:txBody>
      </p:sp>
    </p:spTree>
    <p:extLst>
      <p:ext uri="{BB962C8B-B14F-4D97-AF65-F5344CB8AC3E}">
        <p14:creationId xmlns:p14="http://schemas.microsoft.com/office/powerpoint/2010/main" val="1508136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3A33D-4AB8-1739-147B-606AA999B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Rising Healthcare Costs</a:t>
            </a:r>
            <a:br>
              <a:rPr lang="en-US" sz="3200" dirty="0">
                <a:solidFill>
                  <a:srgbClr val="C00000"/>
                </a:solidFill>
              </a:rPr>
            </a:br>
            <a:endParaRPr lang="en-US" dirty="0"/>
          </a:p>
        </p:txBody>
      </p:sp>
      <p:pic>
        <p:nvPicPr>
          <p:cNvPr id="2050" name="Picture 2" descr="Characteristics of Inpatient Hospital Stays Involving Sickle Cell Disease,  2000-2016 #251">
            <a:extLst>
              <a:ext uri="{FF2B5EF4-FFF2-40B4-BE49-F238E27FC236}">
                <a16:creationId xmlns:a16="http://schemas.microsoft.com/office/drawing/2014/main" id="{3BE67D16-2293-4E6C-BF75-050652CB6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79" y="1171756"/>
            <a:ext cx="4865889" cy="246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gure 1 is a line graph that illustrates the number of hospital stays with any sickle cell disease diagnosis from 2000 to 2016 by age group. Data are provided in Supplemental Table 1.">
            <a:extLst>
              <a:ext uri="{FF2B5EF4-FFF2-40B4-BE49-F238E27FC236}">
                <a16:creationId xmlns:a16="http://schemas.microsoft.com/office/drawing/2014/main" id="{B0EA4F30-A8A7-4174-A49B-E080C1AC9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946" y="1420120"/>
            <a:ext cx="3689891" cy="177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C84C6A-3EF8-ACC8-655F-1E78F0CE23DE}"/>
              </a:ext>
            </a:extLst>
          </p:cNvPr>
          <p:cNvSpPr txBox="1"/>
          <p:nvPr/>
        </p:nvSpPr>
        <p:spPr>
          <a:xfrm>
            <a:off x="704412" y="3848088"/>
            <a:ext cx="7564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solidFill>
                  <a:srgbClr val="1B1B1B"/>
                </a:solidFill>
                <a:effectLst/>
                <a:latin typeface="+mn-lt"/>
              </a:rPr>
              <a:t>Healthcare Costs and Utilization Project (HCUP) </a:t>
            </a:r>
            <a:r>
              <a:rPr lang="fr-FR" b="0" i="0" dirty="0">
                <a:solidFill>
                  <a:srgbClr val="1B1B1B"/>
                </a:solidFill>
                <a:effectLst/>
                <a:latin typeface="+mn-lt"/>
              </a:rPr>
              <a:t>National </a:t>
            </a:r>
            <a:r>
              <a:rPr lang="fr-FR" b="0" i="0" dirty="0" err="1">
                <a:solidFill>
                  <a:srgbClr val="1B1B1B"/>
                </a:solidFill>
                <a:effectLst/>
                <a:latin typeface="+mn-lt"/>
              </a:rPr>
              <a:t>Inpatient</a:t>
            </a:r>
            <a:r>
              <a:rPr lang="fr-FR" b="0" i="0" dirty="0">
                <a:solidFill>
                  <a:srgbClr val="1B1B1B"/>
                </a:solidFill>
                <a:effectLst/>
                <a:latin typeface="+mn-lt"/>
              </a:rPr>
              <a:t> </a:t>
            </a:r>
            <a:r>
              <a:rPr lang="fr-FR" b="0" i="0" dirty="0" err="1">
                <a:solidFill>
                  <a:srgbClr val="1B1B1B"/>
                </a:solidFill>
                <a:effectLst/>
                <a:latin typeface="+mn-lt"/>
              </a:rPr>
              <a:t>Sample</a:t>
            </a:r>
            <a:r>
              <a:rPr lang="fr-FR" b="0" i="0" dirty="0">
                <a:solidFill>
                  <a:srgbClr val="1B1B1B"/>
                </a:solidFill>
                <a:effectLst/>
                <a:latin typeface="+mn-lt"/>
              </a:rPr>
              <a:t> (NIS)</a:t>
            </a:r>
            <a:endParaRPr lang="en-US" dirty="0">
              <a:latin typeface="+mn-lt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1CC1663-C5F5-569B-EA50-FED697D8D338}"/>
              </a:ext>
            </a:extLst>
          </p:cNvPr>
          <p:cNvSpPr txBox="1">
            <a:spLocks/>
          </p:cNvSpPr>
          <p:nvPr/>
        </p:nvSpPr>
        <p:spPr>
          <a:xfrm>
            <a:off x="-1962150" y="0"/>
            <a:ext cx="0" cy="0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pitchFamily="37" charset="-128"/>
                <a:cs typeface="Geneva" pitchFamily="37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pitchFamily="37" charset="-128"/>
                <a:cs typeface="Genev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Geneva" pitchFamily="37" charset="-128"/>
                <a:cs typeface="Genev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Geneva" pitchFamily="37" charset="-128"/>
                <a:cs typeface="Genev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Geneva" pitchFamily="37" charset="-128"/>
                <a:cs typeface="Genev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96BB7-2EBF-21ED-7630-D613E0E77F7A}"/>
              </a:ext>
            </a:extLst>
          </p:cNvPr>
          <p:cNvSpPr txBox="1"/>
          <p:nvPr/>
        </p:nvSpPr>
        <p:spPr>
          <a:xfrm>
            <a:off x="0" y="4486182"/>
            <a:ext cx="86868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 err="1"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Fingar</a:t>
            </a:r>
            <a:r>
              <a:rPr lang="en-US" sz="800" b="0" i="0" dirty="0"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 KR., et al. </a:t>
            </a:r>
            <a:r>
              <a:rPr lang="en-US" sz="800" b="0" i="1" dirty="0"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Healthcare Cost and Utilization Project (HCUP) Statistical Briefs</a:t>
            </a:r>
            <a:r>
              <a:rPr lang="en-US" sz="800" b="0" i="0" dirty="0"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, Agency for Healthcare Research and Quality (US), 3 September 2019.</a:t>
            </a:r>
            <a:endParaRPr lang="en-US" sz="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866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DC422-94D9-6348-A69D-F4CD91C6D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Transition???</a:t>
            </a:r>
          </a:p>
        </p:txBody>
      </p:sp>
      <p:pic>
        <p:nvPicPr>
          <p:cNvPr id="3078" name="Picture 6" descr="What word bubble cartoon signs more signs what word bubble html clip art  image #21627">
            <a:extLst>
              <a:ext uri="{FF2B5EF4-FFF2-40B4-BE49-F238E27FC236}">
                <a16:creationId xmlns:a16="http://schemas.microsoft.com/office/drawing/2014/main" id="{A4FAD384-A6B9-43FF-9FDD-4943248C6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141" y="871536"/>
            <a:ext cx="2910748" cy="238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872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B948A12B80E84F872D9EC18BBECBF1" ma:contentTypeVersion="84" ma:contentTypeDescription="Create a new document." ma:contentTypeScope="" ma:versionID="c8cb74ef75c6d20eb6a4124cc2f02eb0">
  <xsd:schema xmlns:xsd="http://www.w3.org/2001/XMLSchema" xmlns:xs="http://www.w3.org/2001/XMLSchema" xmlns:p="http://schemas.microsoft.com/office/2006/metadata/properties" xmlns:ns2="f428f131-8437-48c9-9cdf-8fab9dca4571" xmlns:ns3="dffab4cf-5f92-475c-a706-d38d82977b74" targetNamespace="http://schemas.microsoft.com/office/2006/metadata/properties" ma:root="true" ma:fieldsID="8547cea07041ff84b2da9a3862b8b92a" ns2:_="" ns3:_="">
    <xsd:import namespace="f428f131-8437-48c9-9cdf-8fab9dca4571"/>
    <xsd:import namespace="dffab4cf-5f92-475c-a706-d38d82977b74"/>
    <xsd:element name="properties">
      <xsd:complexType>
        <xsd:sequence>
          <xsd:element name="documentManagement">
            <xsd:complexType>
              <xsd:all>
                <xsd:element ref="ns2:Awards" minOccurs="0"/>
                <xsd:element ref="ns2:Year_x0020_Awarded" minOccurs="0"/>
                <xsd:element ref="ns2:Doc_x0020_Status" minOccurs="0"/>
                <xsd:element ref="ns2:Doc_x0020_Type"/>
                <xsd:element ref="ns2:Year" minOccurs="0"/>
                <xsd:element ref="ns2:ASH_x0020_Dept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28f131-8437-48c9-9cdf-8fab9dca4571" elementFormDefault="qualified">
    <xsd:import namespace="http://schemas.microsoft.com/office/2006/documentManagement/types"/>
    <xsd:import namespace="http://schemas.microsoft.com/office/infopath/2007/PartnerControls"/>
    <xsd:element name="Awards" ma:index="2" nillable="true" ma:displayName="Award" ma:format="Dropdown" ma:indexed="true" ma:internalName="Awards" ma:readOnly="false">
      <xsd:simpleType>
        <xsd:restriction base="dms:Choice">
          <xsd:enumeration value="Abstract Achievement Award"/>
          <xsd:enumeration value="Advocacy Awards"/>
          <xsd:enumeration value="Alternative Training Pathway Grant"/>
          <xsd:enumeration value="ASH Ambassador"/>
          <xsd:enumeration value="ASH-AMFDP"/>
          <xsd:enumeration value="Bridge Grant Award"/>
          <xsd:enumeration value="Clinical Research Training Institute"/>
          <xsd:enumeration value="CRTI in Latin America"/>
          <xsd:enumeration value="Clinical Research Trainee Day- APAC"/>
          <xsd:enumeration value="EHA-ASH Research Exchange Award"/>
          <xsd:enumeration value="General"/>
          <xsd:enumeration value="Honorific Awards"/>
          <xsd:enumeration value="HONORS Award"/>
          <xsd:enumeration value="International Hematology Award"/>
          <xsd:enumeration value="Leadership in Promoting Diversity"/>
          <xsd:enumeration value="Mentor Award"/>
          <xsd:enumeration value="MGSAAA"/>
          <xsd:enumeration value="Minority Medical Student Award Program"/>
          <xsd:enumeration value="MMSAP Flex"/>
          <xsd:enumeration value="MMSAP Yearlong"/>
          <xsd:enumeration value="Minority Resident Hematology Award Program"/>
          <xsd:enumeration value="Misc Awards"/>
          <xsd:enumeration value="Physician-Scientist Award"/>
          <xsd:enumeration value="Research Training Award for Fellows"/>
          <xsd:enumeration value="Scholar Awards"/>
          <xsd:enumeration value="Trainee Research Award"/>
          <xsd:enumeration value="Translational Research Training in Hematology"/>
          <xsd:enumeration value="Visitor Training Program"/>
        </xsd:restriction>
      </xsd:simpleType>
    </xsd:element>
    <xsd:element name="Year_x0020_Awarded" ma:index="3" nillable="true" ma:displayName="Year Awarded" ma:format="Dropdown" ma:indexed="true" ma:internalName="Year_x0020_Awarded" ma:readOnly="false">
      <xsd:simpleType>
        <xsd:restriction base="dms:Choice"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  <xsd:enumeration value="1994"/>
          <xsd:enumeration value="1993"/>
          <xsd:enumeration value="1992"/>
          <xsd:enumeration value="1991"/>
          <xsd:enumeration value="1990"/>
        </xsd:restriction>
      </xsd:simpleType>
    </xsd:element>
    <xsd:element name="Doc_x0020_Status" ma:index="4" nillable="true" ma:displayName="Doc Status" ma:default="Final" ma:format="Dropdown" ma:indexed="true" ma:internalName="Doc_x0020_Status" ma:readOnly="false">
      <xsd:simpleType>
        <xsd:restriction base="dms:Choice">
          <xsd:enumeration value="Draft"/>
          <xsd:enumeration value="Final"/>
        </xsd:restriction>
      </xsd:simpleType>
    </xsd:element>
    <xsd:element name="Doc_x0020_Type" ma:index="5" ma:displayName="Doc Type" ma:format="Dropdown" ma:indexed="true" ma:internalName="Doc_x0020_Type" ma:readOnly="false">
      <xsd:simpleType>
        <xsd:union memberTypes="dms:Text">
          <xsd:simpleType>
            <xsd:restriction base="dms:Choice">
              <xsd:enumeration value="Advertisement"/>
              <xsd:enumeration value="Agenda"/>
              <xsd:enumeration value="Contract"/>
              <xsd:enumeration value="E-mail"/>
              <xsd:enumeration value="Evaluation Material"/>
              <xsd:enumeration value="Form"/>
              <xsd:enumeration value="Letter"/>
              <xsd:enumeration value="Map"/>
              <xsd:enumeration value="Meeting Notebook"/>
              <xsd:enumeration value="Memo"/>
              <xsd:enumeration value="Minutes"/>
              <xsd:enumeration value="Miscellaneous"/>
              <xsd:enumeration value="Official (Legal Docs)"/>
              <xsd:enumeration value="Policy"/>
              <xsd:enumeration value="Presentation"/>
              <xsd:enumeration value="Reference"/>
              <xsd:enumeration value="Report"/>
              <xsd:enumeration value="RFP"/>
              <xsd:enumeration value="Standard Operating Procedure (SOP)"/>
              <xsd:enumeration value="Survey"/>
              <xsd:enumeration value="Template"/>
              <xsd:enumeration value="Timeline"/>
            </xsd:restriction>
          </xsd:simpleType>
        </xsd:union>
      </xsd:simpleType>
    </xsd:element>
    <xsd:element name="Year" ma:index="6" nillable="true" ma:displayName="Year" ma:format="Dropdown" ma:indexed="true" ma:internalName="Year" ma:readOnly="false">
      <xsd:simpleType>
        <xsd:restriction base="dms:Choice"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  <xsd:enumeration value="1994"/>
          <xsd:enumeration value="1993"/>
          <xsd:enumeration value="1992"/>
          <xsd:enumeration value="1991"/>
          <xsd:enumeration value="1990"/>
        </xsd:restriction>
      </xsd:simpleType>
    </xsd:element>
    <xsd:element name="ASH_x0020_Dept" ma:index="7" nillable="true" ma:displayName="ASH Dept" ma:format="Dropdown" ma:internalName="ASH_x0020_Dept" ma:readOnly="false">
      <xsd:simpleType>
        <xsd:restriction base="dms:Choice">
          <xsd:enumeration value="Communications"/>
          <xsd:enumeration value="Development"/>
          <xsd:enumeration value="Education and Training"/>
          <xsd:enumeration value="Executive Office"/>
          <xsd:enumeration value="Finance and Administration"/>
          <xsd:enumeration value="Government Relations and Practice"/>
          <xsd:enumeration value="Meetings"/>
          <xsd:enumeration value="Office of the COO"/>
          <xsd:enumeration value="Other"/>
          <xsd:enumeration value="Publishing"/>
        </xsd:restriction>
      </xsd:simple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ab4cf-5f92-475c-a706-d38d82977b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53A5FE-0CFB-4783-95F1-C2557943C20C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F06E3E0C-6AB6-4679-AF4B-A2AB3BADA9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28f131-8437-48c9-9cdf-8fab9dca4571"/>
    <ds:schemaRef ds:uri="dffab4cf-5f92-475c-a706-d38d82977b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3936</TotalTime>
  <Words>1955</Words>
  <Application>Microsoft Office PowerPoint</Application>
  <PresentationFormat>On-screen Show (16:9)</PresentationFormat>
  <Paragraphs>317</Paragraphs>
  <Slides>42</Slides>
  <Notes>32</Notes>
  <HiddenSlides>13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Times New Roman</vt:lpstr>
      <vt:lpstr>Wingdings</vt:lpstr>
      <vt:lpstr>Office Theme</vt:lpstr>
      <vt:lpstr>Chart</vt:lpstr>
      <vt:lpstr>Building a Pediatric-to-Adult  Transition of Sickle Cell  Care Program    Wally R. Smith, MD India Sisler, MD Shirley Johnson, LSW  </vt:lpstr>
      <vt:lpstr>Disclosures </vt:lpstr>
      <vt:lpstr>WHY Do we need Transition???</vt:lpstr>
      <vt:lpstr>Mortality</vt:lpstr>
      <vt:lpstr>SCD Is Now an Adult Disease in the US</vt:lpstr>
      <vt:lpstr>Utilization</vt:lpstr>
      <vt:lpstr>     An Evolving Phenotype</vt:lpstr>
      <vt:lpstr>Rising Healthcare Costs </vt:lpstr>
      <vt:lpstr>What is Transition???</vt:lpstr>
      <vt:lpstr>Transition—Definition </vt:lpstr>
      <vt:lpstr>The Ideal: Lifespan SCD Care</vt:lpstr>
      <vt:lpstr>From the Pediatric Feathered Nest to the Adult Medical Shack</vt:lpstr>
      <vt:lpstr>American Academy of Pediatrics (AAP) Principles of Transition</vt:lpstr>
      <vt:lpstr>AAP Principles of Transition (cont’d)</vt:lpstr>
      <vt:lpstr>How do you transition???</vt:lpstr>
      <vt:lpstr>A Scoping Review of Transition Interventions for Young Adults With Sickle Cell Disease</vt:lpstr>
      <vt:lpstr>Data Outside of SCD</vt:lpstr>
      <vt:lpstr>Six Core Elements of Transition—Pediatrics </vt:lpstr>
      <vt:lpstr>Six Principles of Transition-Adult</vt:lpstr>
      <vt:lpstr>SICKLE Recommendations </vt:lpstr>
      <vt:lpstr>It takes a TEAM   NOT two separate kingdoms </vt:lpstr>
      <vt:lpstr>Typical Transition Team Members</vt:lpstr>
      <vt:lpstr>The TEAM </vt:lpstr>
      <vt:lpstr>Typical Assessments </vt:lpstr>
      <vt:lpstr>Readiness Assessments</vt:lpstr>
      <vt:lpstr>Transfer of Skills and Knowledge</vt:lpstr>
      <vt:lpstr>Transfer of Care</vt:lpstr>
      <vt:lpstr>Integration Into Adult Care</vt:lpstr>
      <vt:lpstr>Phases of Transfer–Risks</vt:lpstr>
      <vt:lpstr>Barriers to Transition </vt:lpstr>
      <vt:lpstr>Case study: vcu</vt:lpstr>
      <vt:lpstr>Program Structure and Environment at VCU ca. 2009</vt:lpstr>
      <vt:lpstr>Skeleton: 2009-2012 </vt:lpstr>
      <vt:lpstr>Between Grants: 2013-2018</vt:lpstr>
      <vt:lpstr>Second, Third Grants, Hospital Funding: 2019–Present</vt:lpstr>
      <vt:lpstr>Transition at VCU ca. 2023</vt:lpstr>
      <vt:lpstr>Transfer of Care at VCU: How We Hand Off Care</vt:lpstr>
      <vt:lpstr>Phase I @ VCU: Taking Off</vt:lpstr>
      <vt:lpstr>Phase II @ VCU: Limbo</vt:lpstr>
      <vt:lpstr>Phase III @ VCU: Landing</vt:lpstr>
      <vt:lpstr>Phase IV @ VCU: Settling</vt:lpstr>
      <vt:lpstr>Questions/discussion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an Institution-wide Transition of Care Program   Wally R. Smith, MD India Sisler, MD</dc:title>
  <dc:creator>Smith Smith</dc:creator>
  <cp:lastModifiedBy>Chahal, Jaspreet</cp:lastModifiedBy>
  <cp:revision>66</cp:revision>
  <dcterms:created xsi:type="dcterms:W3CDTF">2023-02-11T11:03:38Z</dcterms:created>
  <dcterms:modified xsi:type="dcterms:W3CDTF">2023-05-08T15:48:42Z</dcterms:modified>
</cp:coreProperties>
</file>