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modernComment_193_311D389B.xml" ContentType="application/vnd.ms-powerpoint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modernComment_19C_9DF2AF99.xml" ContentType="application/vnd.ms-powerpoint.comment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23"/>
  </p:notesMasterIdLst>
  <p:sldIdLst>
    <p:sldId id="377" r:id="rId2"/>
    <p:sldId id="403" r:id="rId3"/>
    <p:sldId id="381" r:id="rId4"/>
    <p:sldId id="418" r:id="rId5"/>
    <p:sldId id="416" r:id="rId6"/>
    <p:sldId id="410" r:id="rId7"/>
    <p:sldId id="383" r:id="rId8"/>
    <p:sldId id="413" r:id="rId9"/>
    <p:sldId id="382" r:id="rId10"/>
    <p:sldId id="419" r:id="rId11"/>
    <p:sldId id="412" r:id="rId12"/>
    <p:sldId id="387" r:id="rId13"/>
    <p:sldId id="386" r:id="rId14"/>
    <p:sldId id="411" r:id="rId15"/>
    <p:sldId id="417" r:id="rId16"/>
    <p:sldId id="415" r:id="rId17"/>
    <p:sldId id="391" r:id="rId18"/>
    <p:sldId id="393" r:id="rId19"/>
    <p:sldId id="420" r:id="rId20"/>
    <p:sldId id="421" r:id="rId21"/>
    <p:sldId id="280" r:id="rId22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Geneva"/>
        <a:cs typeface="Geneva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Geneva"/>
        <a:cs typeface="Geneva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Geneva"/>
        <a:cs typeface="Geneva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Geneva"/>
        <a:cs typeface="Geneva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Geneva"/>
        <a:cs typeface="Geneva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Geneva"/>
        <a:cs typeface="Geneva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Geneva"/>
        <a:cs typeface="Geneva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Geneva"/>
        <a:cs typeface="Geneva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Geneva"/>
        <a:cs typeface="Genev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8ACEB27-2528-0949-AC66-382EDBC67A48}" name="Vajdos, Janis" initials="VJ" userId="S::JVajdos@smithbucklin.com::b8852b77-9a60-4f57-8b8f-f810ef338681" providerId="AD"/>
  <p188:author id="{26B5AB8E-5E96-01E7-E883-48141D9B7B4A}" name="Tarbox, Heather" initials="TH" userId="S::HTarbox@smithbucklin.com::245e1e9a-6487-455c-8b5e-e8dd8fb96e19" providerId="AD"/>
  <p188:author id="{034FA5A8-98D5-E2DA-F7A1-C1E7F02FA8D5}" name="Peck, Emily" initials="PE" userId="S::epeck@smithbucklin.com::5c8974fd-4f13-4eb8-954e-26dd00f30146" providerId="AD"/>
  <p188:author id="{39EC44BB-67E0-10F3-82E6-1FA421754E0A}" name="Buchanan, Daryl" initials="BD" userId="S::DBuchana@smithbucklin.com::52c9c5b3-9edb-4f1f-a173-8d7ff6b7ca88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Miller, Stacy" initials="MS" lastIdx="2" clrIdx="7">
    <p:extLst>
      <p:ext uri="{19B8F6BF-5375-455C-9EA6-DF929625EA0E}">
        <p15:presenceInfo xmlns:p15="http://schemas.microsoft.com/office/powerpoint/2012/main" userId="S-1-5-21-1466045628-881665582-335421608-34195" providerId="AD"/>
      </p:ext>
    </p:extLst>
  </p:cmAuthor>
  <p:cmAuthor id="1" name="JHU" initials="J" lastIdx="17" clrIdx="3"/>
  <p:cmAuthor id="8" name="Harty, Patrick" initials="HP [2]" lastIdx="9" clrIdx="8">
    <p:extLst>
      <p:ext uri="{19B8F6BF-5375-455C-9EA6-DF929625EA0E}">
        <p15:presenceInfo xmlns:p15="http://schemas.microsoft.com/office/powerpoint/2012/main" userId="S::PHarty@smithbucklin.com::31490e0f-fafe-4c9d-af74-2722bc1b6d90" providerId="AD"/>
      </p:ext>
    </p:extLst>
  </p:cmAuthor>
  <p:cmAuthor id="2" name="Harty, Patrick" initials="HP" lastIdx="20" clrIdx="1">
    <p:extLst>
      <p:ext uri="{19B8F6BF-5375-455C-9EA6-DF929625EA0E}">
        <p15:presenceInfo xmlns:p15="http://schemas.microsoft.com/office/powerpoint/2012/main" userId="S-1-5-21-1466045628-881665582-335421608-61096" providerId="AD"/>
      </p:ext>
    </p:extLst>
  </p:cmAuthor>
  <p:cmAuthor id="3" name="Shirley Johnson" initials="SJ" lastIdx="3" clrIdx="2">
    <p:extLst>
      <p:ext uri="{19B8F6BF-5375-455C-9EA6-DF929625EA0E}">
        <p15:presenceInfo xmlns:p15="http://schemas.microsoft.com/office/powerpoint/2012/main" userId="S-1-5-21-3362134674-1434254870-618424018-14772" providerId="AD"/>
      </p:ext>
    </p:extLst>
  </p:cmAuthor>
  <p:cmAuthor id="4" name="Vajdos, Janis" initials="VJ" lastIdx="14" clrIdx="4">
    <p:extLst>
      <p:ext uri="{19B8F6BF-5375-455C-9EA6-DF929625EA0E}">
        <p15:presenceInfo xmlns:p15="http://schemas.microsoft.com/office/powerpoint/2012/main" userId="S-1-5-21-1466045628-881665582-335421608-49361" providerId="AD"/>
      </p:ext>
    </p:extLst>
  </p:cmAuthor>
  <p:cmAuthor id="5" name="Buchanan, Daryl" initials="BD" lastIdx="66" clrIdx="5">
    <p:extLst>
      <p:ext uri="{19B8F6BF-5375-455C-9EA6-DF929625EA0E}">
        <p15:presenceInfo xmlns:p15="http://schemas.microsoft.com/office/powerpoint/2012/main" userId="S-1-5-21-1466045628-881665582-335421608-39417" providerId="AD"/>
      </p:ext>
    </p:extLst>
  </p:cmAuthor>
  <p:cmAuthor id="6" name="Tarbox, Heather" initials="TH" lastIdx="1" clrIdx="6">
    <p:extLst>
      <p:ext uri="{19B8F6BF-5375-455C-9EA6-DF929625EA0E}">
        <p15:presenceInfo xmlns:p15="http://schemas.microsoft.com/office/powerpoint/2012/main" userId="S-1-5-21-1466045628-881665582-335421608-342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1E3D"/>
    <a:srgbClr val="0000FF"/>
    <a:srgbClr val="41BC9C"/>
    <a:srgbClr val="F6B31A"/>
    <a:srgbClr val="19B2E0"/>
    <a:srgbClr val="EC6B6B"/>
    <a:srgbClr val="233468"/>
    <a:srgbClr val="1EAFAD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63" autoAdjust="0"/>
    <p:restoredTop sz="93552" autoAdjust="0"/>
  </p:normalViewPr>
  <p:slideViewPr>
    <p:cSldViewPr snapToGrid="0">
      <p:cViewPr varScale="1">
        <p:scale>
          <a:sx n="103" d="100"/>
          <a:sy n="103" d="100"/>
        </p:scale>
        <p:origin x="76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omments/modernComment_193_311D389B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21ACD6C3-D795-478F-BF05-EE9CE0D67C17}" authorId="{A8ACEB27-2528-0949-AC66-382EDBC67A48}" status="resolved" created="2023-04-20T16:45:29.989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823998619" sldId="403"/>
      <ac:spMk id="3" creationId="{00000000-0000-0000-0000-000000000000}"/>
      <ac:txMk cp="185" len="69">
        <ac:context len="402" hash="765736564"/>
      </ac:txMk>
    </ac:txMkLst>
    <p188:pos x="10507579" y="1874792"/>
    <p188:txBody>
      <a:bodyPr/>
      <a:lstStyle/>
      <a:p>
        <a:r>
          <a:rPr lang="en-US"/>
          <a:t>Please be aware that this content may overlap Shirley Johnson's content.  Okay to keep but you may want to focus on the other objectives for this presentation</a:t>
        </a:r>
      </a:p>
    </p188:txBody>
  </p188:cm>
</p188:cmLst>
</file>

<file path=ppt/comments/modernComment_19C_9DF2AF99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5578F6D2-DB40-4FE0-BA35-D578AFAEA6FE}" authorId="{A8ACEB27-2528-0949-AC66-382EDBC67A48}" status="resolved" created="2023-04-20T19:56:59.827" complete="100000">
    <pc:sldMkLst xmlns:pc="http://schemas.microsoft.com/office/powerpoint/2013/main/command">
      <pc:docMk/>
      <pc:sldMk cId="2649927577" sldId="412"/>
    </pc:sldMkLst>
    <p188:txBody>
      <a:bodyPr/>
      <a:lstStyle/>
      <a:p>
        <a:r>
          <a:rPr lang="en-US"/>
          <a:t>Faculty: please be sure this content is in alignment with Shirley Johnson's presentation.</a:t>
        </a:r>
      </a:p>
    </p188:txBody>
  </p188:cm>
</p188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B2502D-84B6-4ED2-BDBA-70437FFB224E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690E8DD-6EDF-413E-A3B6-67761C4BF150}">
      <dgm:prSet phldrT="[Text]" custT="1"/>
      <dgm:spPr>
        <a:xfrm>
          <a:off x="511593" y="62214"/>
          <a:ext cx="7162303" cy="498031"/>
        </a:xfrm>
        <a:prstGeom prst="roundRect">
          <a:avLst/>
        </a:prstGeom>
      </dgm:spPr>
      <dgm:t>
        <a:bodyPr/>
        <a:lstStyle/>
        <a:p>
          <a:pPr>
            <a:buNone/>
          </a:pPr>
          <a:r>
            <a:rPr lang="en-US" sz="2400">
              <a:latin typeface="+mn-lt"/>
              <a:ea typeface="+mn-ea"/>
              <a:cs typeface="+mn-cs"/>
            </a:rPr>
            <a:t>Housing</a:t>
          </a:r>
          <a:endParaRPr lang="en-US" sz="1800" dirty="0">
            <a:latin typeface="+mn-lt"/>
            <a:ea typeface="+mn-ea"/>
            <a:cs typeface="+mn-cs"/>
          </a:endParaRPr>
        </a:p>
      </dgm:t>
    </dgm:pt>
    <dgm:pt modelId="{7602CCF4-8713-4EE1-8DA9-84256E6C17B2}" type="parTrans" cxnId="{1BF000B3-3874-4347-86A8-2D38DD0F12B9}">
      <dgm:prSet/>
      <dgm:spPr/>
      <dgm:t>
        <a:bodyPr/>
        <a:lstStyle/>
        <a:p>
          <a:endParaRPr lang="en-US"/>
        </a:p>
      </dgm:t>
    </dgm:pt>
    <dgm:pt modelId="{2E6DB296-0DE2-47D9-A818-19822F3CC9F3}" type="sibTrans" cxnId="{1BF000B3-3874-4347-86A8-2D38DD0F12B9}">
      <dgm:prSet/>
      <dgm:spPr/>
      <dgm:t>
        <a:bodyPr/>
        <a:lstStyle/>
        <a:p>
          <a:endParaRPr lang="en-US"/>
        </a:p>
      </dgm:t>
    </dgm:pt>
    <dgm:pt modelId="{0EA8A251-8B13-4339-8A2B-8BD04F92C8E3}">
      <dgm:prSet phldrT="[Text]" custT="1"/>
      <dgm:spPr>
        <a:xfrm>
          <a:off x="0" y="486446"/>
          <a:ext cx="9304221" cy="1669500"/>
        </a:xfrm>
        <a:prstGeom prst="rect">
          <a:avLst/>
        </a:prstGeom>
      </dgm:spPr>
      <dgm:t>
        <a:bodyPr/>
        <a:lstStyle/>
        <a:p>
          <a:pPr>
            <a:buSzPts val="1000"/>
            <a:buFont typeface="Arial" panose="020B0604020202020204" pitchFamily="34" charset="0"/>
            <a:buChar char="•"/>
          </a:pPr>
          <a:r>
            <a:rPr lang="en-US" sz="1600" dirty="0">
              <a:effectLst/>
              <a:latin typeface="+mn-lt"/>
              <a:ea typeface="+mn-ea"/>
              <a:cs typeface="Times New Roman" panose="02020603050405020304" pitchFamily="18" charset="0"/>
            </a:rPr>
            <a:t>Home/apartment/shelter/structural housing needs</a:t>
          </a:r>
          <a:endParaRPr lang="en-US" sz="1600" dirty="0">
            <a:latin typeface="+mn-lt"/>
            <a:ea typeface="+mn-ea"/>
            <a:cs typeface="+mn-cs"/>
          </a:endParaRPr>
        </a:p>
      </dgm:t>
    </dgm:pt>
    <dgm:pt modelId="{C25FD64E-268C-4AD4-A7F6-76F8B96774BD}" type="parTrans" cxnId="{62986687-D0EA-4B7D-9C34-BA31547D2589}">
      <dgm:prSet/>
      <dgm:spPr/>
      <dgm:t>
        <a:bodyPr/>
        <a:lstStyle/>
        <a:p>
          <a:endParaRPr lang="en-US"/>
        </a:p>
      </dgm:t>
    </dgm:pt>
    <dgm:pt modelId="{3D25062C-3AB2-4B6E-8193-C4ED545F0B11}" type="sibTrans" cxnId="{62986687-D0EA-4B7D-9C34-BA31547D2589}">
      <dgm:prSet/>
      <dgm:spPr/>
      <dgm:t>
        <a:bodyPr/>
        <a:lstStyle/>
        <a:p>
          <a:endParaRPr lang="en-US"/>
        </a:p>
      </dgm:t>
    </dgm:pt>
    <dgm:pt modelId="{E5A14356-1615-4BCF-B456-8E103F5CA483}">
      <dgm:prSet phldrT="[Text]" custT="1"/>
      <dgm:spPr>
        <a:xfrm>
          <a:off x="511593" y="2182946"/>
          <a:ext cx="7162303" cy="457595"/>
        </a:xfrm>
        <a:prstGeom prst="roundRect">
          <a:avLst/>
        </a:prstGeom>
      </dgm:spPr>
      <dgm:t>
        <a:bodyPr/>
        <a:lstStyle/>
        <a:p>
          <a:pPr>
            <a:buNone/>
          </a:pPr>
          <a:r>
            <a:rPr lang="en-US" sz="2400">
              <a:latin typeface="+mn-lt"/>
              <a:ea typeface="+mn-ea"/>
              <a:cs typeface="+mn-cs"/>
            </a:rPr>
            <a:t>Transportation</a:t>
          </a:r>
          <a:endParaRPr lang="en-US" sz="1800" dirty="0">
            <a:latin typeface="+mn-lt"/>
            <a:ea typeface="+mn-ea"/>
            <a:cs typeface="+mn-cs"/>
          </a:endParaRPr>
        </a:p>
      </dgm:t>
    </dgm:pt>
    <dgm:pt modelId="{51365D3C-042C-4299-BB95-2F4073C8CE54}" type="parTrans" cxnId="{CB4E986B-123A-44EC-A993-949C93C0D1C3}">
      <dgm:prSet/>
      <dgm:spPr/>
      <dgm:t>
        <a:bodyPr/>
        <a:lstStyle/>
        <a:p>
          <a:endParaRPr lang="en-US"/>
        </a:p>
      </dgm:t>
    </dgm:pt>
    <dgm:pt modelId="{0B5E5BF3-43D7-4587-8B7E-B8A79A924BBD}" type="sibTrans" cxnId="{CB4E986B-123A-44EC-A993-949C93C0D1C3}">
      <dgm:prSet/>
      <dgm:spPr/>
      <dgm:t>
        <a:bodyPr/>
        <a:lstStyle/>
        <a:p>
          <a:endParaRPr lang="en-US"/>
        </a:p>
      </dgm:t>
    </dgm:pt>
    <dgm:pt modelId="{CE22FACB-8974-4D7E-BC1C-E5A0CA525018}">
      <dgm:prSet phldrT="[Text]" custT="1"/>
      <dgm:spPr>
        <a:xfrm>
          <a:off x="0" y="2566742"/>
          <a:ext cx="9338224" cy="1386000"/>
        </a:xfrm>
        <a:prstGeom prst="rect">
          <a:avLst/>
        </a:prstGeom>
      </dgm:spPr>
      <dgm:t>
        <a:bodyPr/>
        <a:lstStyle/>
        <a:p>
          <a:pPr>
            <a:buSzPts val="1000"/>
            <a:buFont typeface="Arial" panose="020B0604020202020204" pitchFamily="34" charset="0"/>
            <a:buChar char="•"/>
          </a:pPr>
          <a:r>
            <a:rPr lang="en-US" sz="1600">
              <a:effectLst/>
              <a:latin typeface="+mn-lt"/>
              <a:ea typeface="+mn-ea"/>
              <a:cs typeface="Times New Roman" panose="02020603050405020304" pitchFamily="18" charset="0"/>
            </a:rPr>
            <a:t>Mode of transportation</a:t>
          </a:r>
          <a:endParaRPr lang="en-US" sz="1600" dirty="0">
            <a:latin typeface="+mn-lt"/>
            <a:ea typeface="+mn-ea"/>
            <a:cs typeface="+mn-cs"/>
          </a:endParaRPr>
        </a:p>
      </dgm:t>
    </dgm:pt>
    <dgm:pt modelId="{8F44662B-247C-499A-AB6C-F4B854C68825}" type="parTrans" cxnId="{8427FA70-46CD-42A6-A183-EFEECD380E88}">
      <dgm:prSet/>
      <dgm:spPr/>
      <dgm:t>
        <a:bodyPr/>
        <a:lstStyle/>
        <a:p>
          <a:endParaRPr lang="en-US"/>
        </a:p>
      </dgm:t>
    </dgm:pt>
    <dgm:pt modelId="{997545B0-6E8B-41C4-B701-B5D354A2891C}" type="sibTrans" cxnId="{8427FA70-46CD-42A6-A183-EFEECD380E88}">
      <dgm:prSet/>
      <dgm:spPr/>
      <dgm:t>
        <a:bodyPr/>
        <a:lstStyle/>
        <a:p>
          <a:endParaRPr lang="en-US"/>
        </a:p>
      </dgm:t>
    </dgm:pt>
    <dgm:pt modelId="{19DCD3E3-82AF-47E6-994D-75FC3694960F}">
      <dgm:prSet phldrT="[Text]" custT="1"/>
      <dgm:spPr>
        <a:xfrm>
          <a:off x="511593" y="3979742"/>
          <a:ext cx="7162303" cy="513769"/>
        </a:xfrm>
        <a:prstGeom prst="roundRect">
          <a:avLst/>
        </a:prstGeom>
      </dgm:spPr>
      <dgm:t>
        <a:bodyPr/>
        <a:lstStyle/>
        <a:p>
          <a:pPr>
            <a:buNone/>
          </a:pPr>
          <a:r>
            <a:rPr lang="en-US" sz="2400">
              <a:latin typeface="+mn-lt"/>
              <a:ea typeface="+mn-ea"/>
              <a:cs typeface="+mn-cs"/>
            </a:rPr>
            <a:t>Food Access</a:t>
          </a:r>
          <a:endParaRPr lang="en-US" sz="2400" dirty="0">
            <a:latin typeface="+mn-lt"/>
            <a:ea typeface="+mn-ea"/>
            <a:cs typeface="+mn-cs"/>
          </a:endParaRPr>
        </a:p>
      </dgm:t>
    </dgm:pt>
    <dgm:pt modelId="{222BC1D5-562C-48C3-9549-F24937AA3EB0}" type="parTrans" cxnId="{56716F8D-4C6E-4CB3-AD66-19A9BABB7F44}">
      <dgm:prSet/>
      <dgm:spPr/>
      <dgm:t>
        <a:bodyPr/>
        <a:lstStyle/>
        <a:p>
          <a:endParaRPr lang="en-US"/>
        </a:p>
      </dgm:t>
    </dgm:pt>
    <dgm:pt modelId="{98104A51-AF3E-4675-A77A-6194919D91D1}" type="sibTrans" cxnId="{56716F8D-4C6E-4CB3-AD66-19A9BABB7F44}">
      <dgm:prSet/>
      <dgm:spPr/>
      <dgm:t>
        <a:bodyPr/>
        <a:lstStyle/>
        <a:p>
          <a:endParaRPr lang="en-US"/>
        </a:p>
      </dgm:t>
    </dgm:pt>
    <dgm:pt modelId="{CECB7025-8976-45D8-8588-5DCC333C34B3}">
      <dgm:prSet phldrT="[Text]" custT="1"/>
      <dgm:spPr>
        <a:xfrm>
          <a:off x="0" y="4419711"/>
          <a:ext cx="9402748" cy="1449000"/>
        </a:xfrm>
        <a:prstGeom prst="rect">
          <a:avLst/>
        </a:prstGeom>
      </dgm:spPr>
      <dgm:t>
        <a:bodyPr/>
        <a:lstStyle/>
        <a:p>
          <a:pPr marL="285750" indent="-285750">
            <a:spcAft>
              <a:spcPct val="15000"/>
            </a:spcAft>
            <a:buSzPts val="1000"/>
            <a:buFont typeface="Arial" panose="020B0604020202020204" pitchFamily="34" charset="0"/>
            <a:buChar char="•"/>
          </a:pPr>
          <a:r>
            <a:rPr lang="en-US" sz="1600">
              <a:effectLst/>
              <a:latin typeface="+mn-lt"/>
              <a:ea typeface="+mn-ea"/>
              <a:cs typeface="Times New Roman" panose="02020603050405020304" pitchFamily="18" charset="0"/>
            </a:rPr>
            <a:t>Height/weight/BMI</a:t>
          </a:r>
          <a:endParaRPr lang="en-US" sz="1600" dirty="0">
            <a:effectLst/>
            <a:latin typeface="+mn-lt"/>
            <a:ea typeface="+mn-ea"/>
            <a:cs typeface="Times New Roman" panose="02020603050405020304" pitchFamily="18" charset="0"/>
          </a:endParaRPr>
        </a:p>
      </dgm:t>
    </dgm:pt>
    <dgm:pt modelId="{A5435221-A99A-458E-9066-6701697DD367}" type="parTrans" cxnId="{6B40E1F2-6EC5-445C-9067-37F6A9A42CFF}">
      <dgm:prSet/>
      <dgm:spPr/>
      <dgm:t>
        <a:bodyPr/>
        <a:lstStyle/>
        <a:p>
          <a:endParaRPr lang="en-US"/>
        </a:p>
      </dgm:t>
    </dgm:pt>
    <dgm:pt modelId="{6137993D-D2CA-4603-8B1C-47BBA5486C7A}" type="sibTrans" cxnId="{6B40E1F2-6EC5-445C-9067-37F6A9A42CFF}">
      <dgm:prSet/>
      <dgm:spPr/>
      <dgm:t>
        <a:bodyPr/>
        <a:lstStyle/>
        <a:p>
          <a:endParaRPr lang="en-US"/>
        </a:p>
      </dgm:t>
    </dgm:pt>
    <dgm:pt modelId="{B24497FF-3759-4E0D-B6A5-C7528117933B}">
      <dgm:prSet custT="1"/>
      <dgm:spPr>
        <a:xfrm>
          <a:off x="0" y="486446"/>
          <a:ext cx="9304221" cy="1669500"/>
        </a:xfrm>
        <a:prstGeom prst="rect">
          <a:avLst/>
        </a:prstGeom>
      </dgm:spPr>
      <dgm:t>
        <a:bodyPr/>
        <a:lstStyle/>
        <a:p>
          <a:pPr>
            <a:buSzPts val="1000"/>
            <a:buFont typeface="Arial" panose="020B0604020202020204" pitchFamily="34" charset="0"/>
            <a:buChar char="•"/>
          </a:pPr>
          <a:r>
            <a:rPr lang="en-US" sz="1600" dirty="0">
              <a:effectLst/>
              <a:latin typeface="+mn-lt"/>
              <a:ea typeface="+mn-ea"/>
              <a:cs typeface="Times New Roman" panose="02020603050405020304" pitchFamily="18" charset="0"/>
            </a:rPr>
            <a:t>Can individuals independently navigate into and throughout home?</a:t>
          </a:r>
        </a:p>
      </dgm:t>
    </dgm:pt>
    <dgm:pt modelId="{69CC9B30-6E7C-4EFB-AB6D-28BB3577677E}" type="parTrans" cxnId="{DD005229-36AE-40EC-B9F8-986E133C5408}">
      <dgm:prSet/>
      <dgm:spPr/>
      <dgm:t>
        <a:bodyPr/>
        <a:lstStyle/>
        <a:p>
          <a:endParaRPr lang="en-US"/>
        </a:p>
      </dgm:t>
    </dgm:pt>
    <dgm:pt modelId="{8CA88B53-37B0-4E83-BEA7-A893EF20C775}" type="sibTrans" cxnId="{DD005229-36AE-40EC-B9F8-986E133C5408}">
      <dgm:prSet/>
      <dgm:spPr/>
      <dgm:t>
        <a:bodyPr/>
        <a:lstStyle/>
        <a:p>
          <a:endParaRPr lang="en-US"/>
        </a:p>
      </dgm:t>
    </dgm:pt>
    <dgm:pt modelId="{32B3F4E0-71C6-4613-8DA1-12F20B6FB1D3}">
      <dgm:prSet custT="1"/>
      <dgm:spPr>
        <a:xfrm>
          <a:off x="0" y="486446"/>
          <a:ext cx="9304221" cy="1669500"/>
        </a:xfrm>
        <a:prstGeom prst="rect">
          <a:avLst/>
        </a:prstGeom>
      </dgm:spPr>
      <dgm:t>
        <a:bodyPr/>
        <a:lstStyle/>
        <a:p>
          <a:pPr>
            <a:buSzPts val="1000"/>
            <a:buFont typeface="Arial" panose="020B0604020202020204" pitchFamily="34" charset="0"/>
            <a:buChar char="•"/>
          </a:pPr>
          <a:r>
            <a:rPr lang="en-US" sz="1600" dirty="0">
              <a:effectLst/>
              <a:latin typeface="+mn-lt"/>
              <a:ea typeface="+mn-ea"/>
              <a:cs typeface="Times New Roman" panose="02020603050405020304" pitchFamily="18" charset="0"/>
            </a:rPr>
            <a:t>DME needs (personal cane/walker/wheelchair)</a:t>
          </a:r>
        </a:p>
      </dgm:t>
    </dgm:pt>
    <dgm:pt modelId="{54CE14E4-232E-40EB-9B83-3CFA3D22D255}" type="parTrans" cxnId="{4695B886-6362-45C1-A3ED-8F112DF0DB26}">
      <dgm:prSet/>
      <dgm:spPr/>
      <dgm:t>
        <a:bodyPr/>
        <a:lstStyle/>
        <a:p>
          <a:endParaRPr lang="en-US"/>
        </a:p>
      </dgm:t>
    </dgm:pt>
    <dgm:pt modelId="{40013CE3-836D-491A-8CDB-6C0156043662}" type="sibTrans" cxnId="{4695B886-6362-45C1-A3ED-8F112DF0DB26}">
      <dgm:prSet/>
      <dgm:spPr/>
      <dgm:t>
        <a:bodyPr/>
        <a:lstStyle/>
        <a:p>
          <a:endParaRPr lang="en-US"/>
        </a:p>
      </dgm:t>
    </dgm:pt>
    <dgm:pt modelId="{3D1F16E2-D098-4ED0-BAD2-7111785869B6}">
      <dgm:prSet custT="1"/>
      <dgm:spPr>
        <a:xfrm>
          <a:off x="0" y="486446"/>
          <a:ext cx="9304221" cy="1669500"/>
        </a:xfrm>
        <a:prstGeom prst="rect">
          <a:avLst/>
        </a:prstGeom>
      </dgm:spPr>
      <dgm:t>
        <a:bodyPr/>
        <a:lstStyle/>
        <a:p>
          <a:pPr>
            <a:buSzPts val="1000"/>
            <a:buFont typeface="Arial" panose="020B0604020202020204" pitchFamily="34" charset="0"/>
            <a:buChar char="•"/>
          </a:pPr>
          <a:r>
            <a:rPr lang="en-US" sz="1600" dirty="0">
              <a:effectLst/>
              <a:latin typeface="+mn-lt"/>
              <a:ea typeface="+mn-ea"/>
              <a:cs typeface="Times New Roman" panose="02020603050405020304" pitchFamily="18" charset="0"/>
            </a:rPr>
            <a:t>Is housing safe/adequate?</a:t>
          </a:r>
        </a:p>
      </dgm:t>
    </dgm:pt>
    <dgm:pt modelId="{7CAE2D07-0A3C-4FAC-8EC8-04B9D99B54E4}" type="parTrans" cxnId="{42AEC1F7-C434-4AF3-A46F-94A6981D4F58}">
      <dgm:prSet/>
      <dgm:spPr/>
      <dgm:t>
        <a:bodyPr/>
        <a:lstStyle/>
        <a:p>
          <a:endParaRPr lang="en-US"/>
        </a:p>
      </dgm:t>
    </dgm:pt>
    <dgm:pt modelId="{702DFFA7-5763-4093-B8A4-9AA5FEEE78E9}" type="sibTrans" cxnId="{42AEC1F7-C434-4AF3-A46F-94A6981D4F58}">
      <dgm:prSet/>
      <dgm:spPr/>
      <dgm:t>
        <a:bodyPr/>
        <a:lstStyle/>
        <a:p>
          <a:endParaRPr lang="en-US"/>
        </a:p>
      </dgm:t>
    </dgm:pt>
    <dgm:pt modelId="{60E226EE-6E0F-46B3-831B-FF705C0F70E1}">
      <dgm:prSet custT="1"/>
      <dgm:spPr>
        <a:xfrm>
          <a:off x="0" y="486446"/>
          <a:ext cx="9304221" cy="1669500"/>
        </a:xfrm>
        <a:prstGeom prst="rect">
          <a:avLst/>
        </a:prstGeom>
      </dgm:spPr>
      <dgm:t>
        <a:bodyPr/>
        <a:lstStyle/>
        <a:p>
          <a:pPr>
            <a:buSzPts val="1000"/>
            <a:buFont typeface="Arial" panose="020B0604020202020204" pitchFamily="34" charset="0"/>
            <a:buChar char="•"/>
          </a:pPr>
          <a:r>
            <a:rPr lang="en-US" sz="1600">
              <a:effectLst/>
              <a:latin typeface="+mn-lt"/>
              <a:ea typeface="+mn-ea"/>
              <a:cs typeface="Times New Roman" panose="02020603050405020304" pitchFamily="18" charset="0"/>
            </a:rPr>
            <a:t>Risk for becoming homeless </a:t>
          </a:r>
          <a:endParaRPr lang="en-US" sz="1600" dirty="0">
            <a:effectLst/>
            <a:latin typeface="+mn-lt"/>
            <a:ea typeface="+mn-ea"/>
            <a:cs typeface="Times New Roman" panose="02020603050405020304" pitchFamily="18" charset="0"/>
          </a:endParaRPr>
        </a:p>
      </dgm:t>
    </dgm:pt>
    <dgm:pt modelId="{8C94C1EC-FD59-4FE1-8BA5-782809BC77E0}" type="parTrans" cxnId="{A1916C16-7DEC-43B2-997A-6D797949F2C5}">
      <dgm:prSet/>
      <dgm:spPr/>
      <dgm:t>
        <a:bodyPr/>
        <a:lstStyle/>
        <a:p>
          <a:endParaRPr lang="en-US"/>
        </a:p>
      </dgm:t>
    </dgm:pt>
    <dgm:pt modelId="{2666785F-A5F2-4225-9D63-3EBCD1DCE06E}" type="sibTrans" cxnId="{A1916C16-7DEC-43B2-997A-6D797949F2C5}">
      <dgm:prSet/>
      <dgm:spPr/>
      <dgm:t>
        <a:bodyPr/>
        <a:lstStyle/>
        <a:p>
          <a:endParaRPr lang="en-US"/>
        </a:p>
      </dgm:t>
    </dgm:pt>
    <dgm:pt modelId="{7F2352FB-3D9A-4C6A-A2D7-924A84C591C0}">
      <dgm:prSet custT="1"/>
      <dgm:spPr>
        <a:xfrm>
          <a:off x="0" y="486446"/>
          <a:ext cx="9304221" cy="1669500"/>
        </a:xfrm>
        <a:prstGeom prst="rect">
          <a:avLst/>
        </a:prstGeom>
      </dgm:spPr>
      <dgm:t>
        <a:bodyPr/>
        <a:lstStyle/>
        <a:p>
          <a:pPr>
            <a:buSzPts val="1000"/>
            <a:buFont typeface="Arial" panose="020B0604020202020204" pitchFamily="34" charset="0"/>
            <a:buChar char="•"/>
          </a:pPr>
          <a:r>
            <a:rPr lang="en-US" sz="1600">
              <a:effectLst/>
              <a:latin typeface="+mn-lt"/>
              <a:ea typeface="+mn-ea"/>
              <a:cs typeface="Times New Roman" panose="02020603050405020304" pitchFamily="18" charset="0"/>
            </a:rPr>
            <a:t>Climate controlled?</a:t>
          </a:r>
          <a:endParaRPr lang="en-US" sz="1400" dirty="0">
            <a:effectLst/>
            <a:latin typeface="+mn-lt"/>
            <a:ea typeface="+mn-ea"/>
            <a:cs typeface="Times New Roman" panose="02020603050405020304" pitchFamily="18" charset="0"/>
          </a:endParaRPr>
        </a:p>
      </dgm:t>
    </dgm:pt>
    <dgm:pt modelId="{D34A89DA-0AAD-4750-AD3D-C5D68F765D68}" type="parTrans" cxnId="{1120730C-3246-4976-8FFC-31550F7C8123}">
      <dgm:prSet/>
      <dgm:spPr/>
      <dgm:t>
        <a:bodyPr/>
        <a:lstStyle/>
        <a:p>
          <a:endParaRPr lang="en-US"/>
        </a:p>
      </dgm:t>
    </dgm:pt>
    <dgm:pt modelId="{14A9462F-F4B9-4F1A-A62E-79CD5D0A8766}" type="sibTrans" cxnId="{1120730C-3246-4976-8FFC-31550F7C8123}">
      <dgm:prSet/>
      <dgm:spPr/>
      <dgm:t>
        <a:bodyPr/>
        <a:lstStyle/>
        <a:p>
          <a:endParaRPr lang="en-US"/>
        </a:p>
      </dgm:t>
    </dgm:pt>
    <dgm:pt modelId="{51074A92-5D2D-4986-9F21-CBEEA763E9D6}">
      <dgm:prSet phldrT="[Text]" custT="1"/>
      <dgm:spPr>
        <a:xfrm>
          <a:off x="0" y="2566742"/>
          <a:ext cx="9338224" cy="1386000"/>
        </a:xfrm>
        <a:prstGeom prst="rect">
          <a:avLst/>
        </a:prstGeom>
      </dgm:spPr>
      <dgm:t>
        <a:bodyPr/>
        <a:lstStyle/>
        <a:p>
          <a:pPr>
            <a:buSzPts val="1000"/>
            <a:buFont typeface="Arial" panose="020B0604020202020204" pitchFamily="34" charset="0"/>
            <a:buChar char="•"/>
          </a:pPr>
          <a:r>
            <a:rPr lang="en-US" sz="1600" dirty="0">
              <a:effectLst/>
              <a:latin typeface="+mn-lt"/>
              <a:ea typeface="+mn-ea"/>
              <a:cs typeface="Times New Roman" panose="02020603050405020304" pitchFamily="18" charset="0"/>
            </a:rPr>
            <a:t>Can patient get to and from all appointments and high-priority errands independently?</a:t>
          </a:r>
          <a:endParaRPr lang="en-US" sz="1600" dirty="0">
            <a:latin typeface="+mn-lt"/>
            <a:ea typeface="+mn-ea"/>
            <a:cs typeface="+mn-cs"/>
          </a:endParaRPr>
        </a:p>
      </dgm:t>
    </dgm:pt>
    <dgm:pt modelId="{40CA1B60-45FF-49A0-B815-A8C86EE43668}" type="parTrans" cxnId="{E384E1A0-63F0-4859-A6D4-00350FA6FBBA}">
      <dgm:prSet/>
      <dgm:spPr/>
      <dgm:t>
        <a:bodyPr/>
        <a:lstStyle/>
        <a:p>
          <a:endParaRPr lang="en-US"/>
        </a:p>
      </dgm:t>
    </dgm:pt>
    <dgm:pt modelId="{D63052D0-0CC3-46DB-90C8-B5AAACFBA48A}" type="sibTrans" cxnId="{E384E1A0-63F0-4859-A6D4-00350FA6FBBA}">
      <dgm:prSet/>
      <dgm:spPr/>
      <dgm:t>
        <a:bodyPr/>
        <a:lstStyle/>
        <a:p>
          <a:endParaRPr lang="en-US"/>
        </a:p>
      </dgm:t>
    </dgm:pt>
    <dgm:pt modelId="{FC14CB43-A067-4489-996D-EFC4AD7FF30D}">
      <dgm:prSet phldrT="[Text]" custT="1"/>
      <dgm:spPr>
        <a:xfrm>
          <a:off x="0" y="2566742"/>
          <a:ext cx="9338224" cy="1386000"/>
        </a:xfrm>
        <a:prstGeom prst="rect">
          <a:avLst/>
        </a:prstGeom>
      </dgm:spPr>
      <dgm:t>
        <a:bodyPr/>
        <a:lstStyle/>
        <a:p>
          <a:pPr>
            <a:buSzPts val="1000"/>
            <a:buFont typeface="Arial" panose="020B0604020202020204" pitchFamily="34" charset="0"/>
            <a:buChar char="•"/>
          </a:pPr>
          <a:r>
            <a:rPr lang="en-US" sz="1600" dirty="0">
              <a:effectLst/>
              <a:latin typeface="+mn-lt"/>
              <a:ea typeface="+mn-ea"/>
              <a:cs typeface="Times New Roman" panose="02020603050405020304" pitchFamily="18" charset="0"/>
            </a:rPr>
            <a:t>Distance from medical appointments</a:t>
          </a:r>
          <a:endParaRPr lang="en-US" sz="1600" dirty="0">
            <a:latin typeface="+mn-lt"/>
            <a:ea typeface="+mn-ea"/>
            <a:cs typeface="+mn-cs"/>
          </a:endParaRPr>
        </a:p>
      </dgm:t>
    </dgm:pt>
    <dgm:pt modelId="{91B8F3DA-30C3-419D-AA64-821EF6D0F67E}" type="parTrans" cxnId="{9BD667D3-560A-4169-A8DE-908F330545E1}">
      <dgm:prSet/>
      <dgm:spPr/>
      <dgm:t>
        <a:bodyPr/>
        <a:lstStyle/>
        <a:p>
          <a:endParaRPr lang="en-US"/>
        </a:p>
      </dgm:t>
    </dgm:pt>
    <dgm:pt modelId="{7485D411-84AE-4687-90E9-8BC7DD1ADADF}" type="sibTrans" cxnId="{9BD667D3-560A-4169-A8DE-908F330545E1}">
      <dgm:prSet/>
      <dgm:spPr/>
      <dgm:t>
        <a:bodyPr/>
        <a:lstStyle/>
        <a:p>
          <a:endParaRPr lang="en-US"/>
        </a:p>
      </dgm:t>
    </dgm:pt>
    <dgm:pt modelId="{5B2E7602-8336-452B-862A-80B4FCA10118}">
      <dgm:prSet phldrT="[Text]" custT="1"/>
      <dgm:spPr>
        <a:xfrm>
          <a:off x="0" y="2566742"/>
          <a:ext cx="9338224" cy="1386000"/>
        </a:xfrm>
        <a:prstGeom prst="rect">
          <a:avLst/>
        </a:prstGeom>
      </dgm:spPr>
      <dgm:t>
        <a:bodyPr/>
        <a:lstStyle/>
        <a:p>
          <a:pPr>
            <a:buSzPts val="1000"/>
            <a:buFont typeface="Arial" panose="020B0604020202020204" pitchFamily="34" charset="0"/>
            <a:buChar char="•"/>
          </a:pPr>
          <a:r>
            <a:rPr lang="en-US" sz="1600">
              <a:effectLst/>
              <a:latin typeface="+mn-lt"/>
              <a:ea typeface="+mn-ea"/>
              <a:cs typeface="Times New Roman" panose="02020603050405020304" pitchFamily="18" charset="0"/>
            </a:rPr>
            <a:t>Current transportation needs/concerns</a:t>
          </a:r>
          <a:endParaRPr lang="en-US" sz="1600" dirty="0">
            <a:latin typeface="+mn-lt"/>
            <a:ea typeface="+mn-ea"/>
            <a:cs typeface="+mn-cs"/>
          </a:endParaRPr>
        </a:p>
      </dgm:t>
    </dgm:pt>
    <dgm:pt modelId="{59FACC43-7C37-4D2B-80EF-1886A1399D45}" type="parTrans" cxnId="{92F03983-957A-478D-ABA7-D134BA73F4E1}">
      <dgm:prSet/>
      <dgm:spPr/>
      <dgm:t>
        <a:bodyPr/>
        <a:lstStyle/>
        <a:p>
          <a:endParaRPr lang="en-US"/>
        </a:p>
      </dgm:t>
    </dgm:pt>
    <dgm:pt modelId="{9889E702-494C-46B0-9BB7-0F23D9A9715D}" type="sibTrans" cxnId="{92F03983-957A-478D-ABA7-D134BA73F4E1}">
      <dgm:prSet/>
      <dgm:spPr/>
      <dgm:t>
        <a:bodyPr/>
        <a:lstStyle/>
        <a:p>
          <a:endParaRPr lang="en-US"/>
        </a:p>
      </dgm:t>
    </dgm:pt>
    <dgm:pt modelId="{71059FBD-FBB6-4E7C-933B-665324B41DA8}">
      <dgm:prSet phldrT="[Text]" custT="1"/>
      <dgm:spPr>
        <a:xfrm>
          <a:off x="0" y="4419711"/>
          <a:ext cx="9402748" cy="1449000"/>
        </a:xfrm>
        <a:prstGeom prst="rect">
          <a:avLst/>
        </a:prstGeom>
      </dgm:spPr>
      <dgm:t>
        <a:bodyPr/>
        <a:lstStyle/>
        <a:p>
          <a:pPr marL="285750" indent="-285750">
            <a:spcAft>
              <a:spcPct val="15000"/>
            </a:spcAft>
            <a:buSzPts val="1000"/>
            <a:buFont typeface="Arial" panose="020B0604020202020204" pitchFamily="34" charset="0"/>
            <a:buChar char="•"/>
          </a:pPr>
          <a:r>
            <a:rPr lang="en-US" sz="1600">
              <a:effectLst/>
              <a:latin typeface="+mn-lt"/>
              <a:ea typeface="+mn-ea"/>
              <a:cs typeface="Times New Roman" panose="02020603050405020304" pitchFamily="18" charset="0"/>
            </a:rPr>
            <a:t>How many meals on average are eaten in a day?</a:t>
          </a:r>
          <a:endParaRPr lang="en-US" sz="1600" dirty="0">
            <a:effectLst/>
            <a:latin typeface="+mn-lt"/>
            <a:ea typeface="+mn-ea"/>
            <a:cs typeface="Times New Roman" panose="02020603050405020304" pitchFamily="18" charset="0"/>
          </a:endParaRPr>
        </a:p>
      </dgm:t>
    </dgm:pt>
    <dgm:pt modelId="{E3EBF9EE-36CB-4858-9EAC-D4C5FBD76345}" type="parTrans" cxnId="{9EF188A2-674C-408B-BE2D-75CADD96DF43}">
      <dgm:prSet/>
      <dgm:spPr/>
      <dgm:t>
        <a:bodyPr/>
        <a:lstStyle/>
        <a:p>
          <a:endParaRPr lang="en-US"/>
        </a:p>
      </dgm:t>
    </dgm:pt>
    <dgm:pt modelId="{3E5B1F5B-428D-4D59-99C3-42775B3F7758}" type="sibTrans" cxnId="{9EF188A2-674C-408B-BE2D-75CADD96DF43}">
      <dgm:prSet/>
      <dgm:spPr/>
      <dgm:t>
        <a:bodyPr/>
        <a:lstStyle/>
        <a:p>
          <a:endParaRPr lang="en-US"/>
        </a:p>
      </dgm:t>
    </dgm:pt>
    <dgm:pt modelId="{AE5BA132-BFFF-4FF9-AEA7-4F28ECEE66BC}">
      <dgm:prSet phldrT="[Text]" custT="1"/>
      <dgm:spPr>
        <a:xfrm>
          <a:off x="0" y="4419711"/>
          <a:ext cx="9402748" cy="1449000"/>
        </a:xfrm>
        <a:prstGeom prst="rect">
          <a:avLst/>
        </a:prstGeom>
      </dgm:spPr>
      <dgm:t>
        <a:bodyPr/>
        <a:lstStyle/>
        <a:p>
          <a:pPr marL="285750" indent="-285750">
            <a:spcAft>
              <a:spcPct val="15000"/>
            </a:spcAft>
            <a:buSzPts val="1000"/>
            <a:buFont typeface="Arial" panose="020B0604020202020204" pitchFamily="34" charset="0"/>
            <a:buChar char="•"/>
          </a:pPr>
          <a:r>
            <a:rPr lang="en-US" sz="1600">
              <a:effectLst/>
              <a:latin typeface="+mn-lt"/>
              <a:ea typeface="+mn-ea"/>
              <a:cs typeface="Times New Roman" panose="02020603050405020304" pitchFamily="18" charset="0"/>
            </a:rPr>
            <a:t>What diet does individual maintain?</a:t>
          </a:r>
          <a:endParaRPr lang="en-US" sz="1600" dirty="0">
            <a:effectLst/>
            <a:latin typeface="+mn-lt"/>
            <a:ea typeface="+mn-ea"/>
            <a:cs typeface="Times New Roman" panose="02020603050405020304" pitchFamily="18" charset="0"/>
          </a:endParaRPr>
        </a:p>
      </dgm:t>
    </dgm:pt>
    <dgm:pt modelId="{217DFD2C-143A-4EAF-9678-FA922A6EA7E6}" type="parTrans" cxnId="{32983366-322E-474A-AC23-11FFD5BF63C9}">
      <dgm:prSet/>
      <dgm:spPr/>
      <dgm:t>
        <a:bodyPr/>
        <a:lstStyle/>
        <a:p>
          <a:endParaRPr lang="en-US"/>
        </a:p>
      </dgm:t>
    </dgm:pt>
    <dgm:pt modelId="{308E65FC-6118-4EC0-BD20-0428C7B81408}" type="sibTrans" cxnId="{32983366-322E-474A-AC23-11FFD5BF63C9}">
      <dgm:prSet/>
      <dgm:spPr/>
      <dgm:t>
        <a:bodyPr/>
        <a:lstStyle/>
        <a:p>
          <a:endParaRPr lang="en-US"/>
        </a:p>
      </dgm:t>
    </dgm:pt>
    <dgm:pt modelId="{813762A9-F42C-4CFA-8262-5C8C238EFD24}">
      <dgm:prSet phldrT="[Text]" custT="1"/>
      <dgm:spPr>
        <a:xfrm>
          <a:off x="0" y="4419711"/>
          <a:ext cx="9402748" cy="1449000"/>
        </a:xfrm>
        <a:prstGeom prst="rect">
          <a:avLst/>
        </a:prstGeom>
      </dgm:spPr>
      <dgm:t>
        <a:bodyPr/>
        <a:lstStyle/>
        <a:p>
          <a:pPr marL="285750" indent="-285750">
            <a:spcAft>
              <a:spcPct val="15000"/>
            </a:spcAft>
            <a:buSzPts val="1000"/>
            <a:buFont typeface="Arial" panose="020B0604020202020204" pitchFamily="34" charset="0"/>
            <a:buChar char="•"/>
          </a:pPr>
          <a:r>
            <a:rPr lang="en-US" sz="1600">
              <a:effectLst/>
              <a:latin typeface="+mn-lt"/>
              <a:ea typeface="+mn-ea"/>
              <a:cs typeface="Times New Roman" panose="02020603050405020304" pitchFamily="18" charset="0"/>
            </a:rPr>
            <a:t>Distance to nearest grocery store from home</a:t>
          </a:r>
          <a:endParaRPr lang="en-US" sz="1600" dirty="0">
            <a:effectLst/>
            <a:latin typeface="+mn-lt"/>
            <a:ea typeface="+mn-ea"/>
            <a:cs typeface="Times New Roman" panose="02020603050405020304" pitchFamily="18" charset="0"/>
          </a:endParaRPr>
        </a:p>
      </dgm:t>
    </dgm:pt>
    <dgm:pt modelId="{9EDDFAE9-21C3-476B-A1CF-E4C42D190B0A}" type="parTrans" cxnId="{B9AD6720-1443-4772-BF1C-4A88C6CF4B7E}">
      <dgm:prSet/>
      <dgm:spPr/>
      <dgm:t>
        <a:bodyPr/>
        <a:lstStyle/>
        <a:p>
          <a:endParaRPr lang="en-US"/>
        </a:p>
      </dgm:t>
    </dgm:pt>
    <dgm:pt modelId="{3F8BA84F-47F8-4992-B3EF-9A01DEBD5FF3}" type="sibTrans" cxnId="{B9AD6720-1443-4772-BF1C-4A88C6CF4B7E}">
      <dgm:prSet/>
      <dgm:spPr/>
      <dgm:t>
        <a:bodyPr/>
        <a:lstStyle/>
        <a:p>
          <a:endParaRPr lang="en-US"/>
        </a:p>
      </dgm:t>
    </dgm:pt>
    <dgm:pt modelId="{C46FF12F-E0CB-49AD-9BBE-5EA0CC3F5BD2}">
      <dgm:prSet phldrT="[Text]" custT="1"/>
      <dgm:spPr>
        <a:xfrm>
          <a:off x="0" y="4419711"/>
          <a:ext cx="9402748" cy="1449000"/>
        </a:xfrm>
        <a:prstGeom prst="rect">
          <a:avLst/>
        </a:prstGeom>
      </dgm:spPr>
      <dgm:t>
        <a:bodyPr/>
        <a:lstStyle/>
        <a:p>
          <a:pPr marL="285750" indent="-285750">
            <a:spcAft>
              <a:spcPct val="15000"/>
            </a:spcAft>
            <a:buSzPts val="1000"/>
            <a:buFont typeface="Arial" panose="020B0604020202020204" pitchFamily="34" charset="0"/>
            <a:buChar char="•"/>
          </a:pPr>
          <a:r>
            <a:rPr lang="en-US" sz="1600">
              <a:effectLst/>
              <a:latin typeface="+mn-lt"/>
              <a:ea typeface="+mn-ea"/>
              <a:cs typeface="Times New Roman" panose="02020603050405020304" pitchFamily="18" charset="0"/>
            </a:rPr>
            <a:t>Are there current concerns with obtaining and preparing food?</a:t>
          </a:r>
          <a:endParaRPr lang="en-US" sz="1400" dirty="0">
            <a:effectLst/>
            <a:latin typeface="+mn-lt"/>
            <a:ea typeface="+mn-ea"/>
            <a:cs typeface="Times New Roman" panose="02020603050405020304" pitchFamily="18" charset="0"/>
          </a:endParaRPr>
        </a:p>
      </dgm:t>
    </dgm:pt>
    <dgm:pt modelId="{8FFCCA1C-F470-4032-8906-369CB821D247}" type="parTrans" cxnId="{AC243806-C7EC-4A20-8293-26499FE7F953}">
      <dgm:prSet/>
      <dgm:spPr/>
      <dgm:t>
        <a:bodyPr/>
        <a:lstStyle/>
        <a:p>
          <a:endParaRPr lang="en-US"/>
        </a:p>
      </dgm:t>
    </dgm:pt>
    <dgm:pt modelId="{A921EB9D-4BED-4397-8942-B1B4CC98416A}" type="sibTrans" cxnId="{AC243806-C7EC-4A20-8293-26499FE7F953}">
      <dgm:prSet/>
      <dgm:spPr/>
      <dgm:t>
        <a:bodyPr/>
        <a:lstStyle/>
        <a:p>
          <a:endParaRPr lang="en-US"/>
        </a:p>
      </dgm:t>
    </dgm:pt>
    <dgm:pt modelId="{A1F6C5DE-A2D1-4FD2-825A-71C29C1B7A95}">
      <dgm:prSet phldrT="[Text]" custT="1"/>
      <dgm:spPr>
        <a:xfrm>
          <a:off x="0" y="2566742"/>
          <a:ext cx="9338224" cy="1386000"/>
        </a:xfrm>
      </dgm:spPr>
      <dgm:t>
        <a:bodyPr/>
        <a:lstStyle/>
        <a:p>
          <a:pPr>
            <a:buSzPts val="1000"/>
            <a:buFont typeface="Arial" panose="020B0604020202020204" pitchFamily="34" charset="0"/>
            <a:buChar char="•"/>
          </a:pPr>
          <a:r>
            <a:rPr lang="en-US" sz="1600" dirty="0">
              <a:effectLst/>
              <a:latin typeface="+mn-lt"/>
              <a:ea typeface="+mn-ea"/>
              <a:cs typeface="Times New Roman" panose="02020603050405020304" pitchFamily="18" charset="0"/>
            </a:rPr>
            <a:t>Is current transportation reliable?</a:t>
          </a:r>
          <a:endParaRPr lang="en-US" sz="1600" dirty="0">
            <a:latin typeface="+mn-lt"/>
            <a:ea typeface="+mn-ea"/>
            <a:cs typeface="+mn-cs"/>
          </a:endParaRPr>
        </a:p>
      </dgm:t>
    </dgm:pt>
    <dgm:pt modelId="{32911A29-1FCE-4DE0-A4B3-6C06B14FBBE4}" type="parTrans" cxnId="{61A6E2A5-24EC-49CA-8219-C293AF34AAF5}">
      <dgm:prSet/>
      <dgm:spPr/>
      <dgm:t>
        <a:bodyPr/>
        <a:lstStyle/>
        <a:p>
          <a:endParaRPr lang="en-US"/>
        </a:p>
      </dgm:t>
    </dgm:pt>
    <dgm:pt modelId="{594762C5-D063-4B02-B135-ECFA98BA3F4A}" type="sibTrans" cxnId="{61A6E2A5-24EC-49CA-8219-C293AF34AAF5}">
      <dgm:prSet/>
      <dgm:spPr/>
      <dgm:t>
        <a:bodyPr/>
        <a:lstStyle/>
        <a:p>
          <a:endParaRPr lang="en-US"/>
        </a:p>
      </dgm:t>
    </dgm:pt>
    <dgm:pt modelId="{CEB572F7-9E99-47A6-8B63-14913A949A15}" type="pres">
      <dgm:prSet presAssocID="{29B2502D-84B6-4ED2-BDBA-70437FFB224E}" presName="linear" presStyleCnt="0">
        <dgm:presLayoutVars>
          <dgm:dir/>
          <dgm:animLvl val="lvl"/>
          <dgm:resizeHandles val="exact"/>
        </dgm:presLayoutVars>
      </dgm:prSet>
      <dgm:spPr/>
    </dgm:pt>
    <dgm:pt modelId="{093033AF-9D1B-4215-83CA-5D3E4EB6E497}" type="pres">
      <dgm:prSet presAssocID="{7690E8DD-6EDF-413E-A3B6-67761C4BF150}" presName="parentLin" presStyleCnt="0"/>
      <dgm:spPr/>
    </dgm:pt>
    <dgm:pt modelId="{D74D8E6D-95C7-4F68-9A97-3A0FDA0CE684}" type="pres">
      <dgm:prSet presAssocID="{7690E8DD-6EDF-413E-A3B6-67761C4BF150}" presName="parentLeftMargin" presStyleLbl="node1" presStyleIdx="0" presStyleCnt="3"/>
      <dgm:spPr/>
    </dgm:pt>
    <dgm:pt modelId="{D1C36051-D806-4F3A-B363-2AEC5298F1B8}" type="pres">
      <dgm:prSet presAssocID="{7690E8DD-6EDF-413E-A3B6-67761C4BF150}" presName="parentText" presStyleLbl="node1" presStyleIdx="0" presStyleCnt="3" custScaleY="184342">
        <dgm:presLayoutVars>
          <dgm:chMax val="0"/>
          <dgm:bulletEnabled val="1"/>
        </dgm:presLayoutVars>
      </dgm:prSet>
      <dgm:spPr/>
    </dgm:pt>
    <dgm:pt modelId="{274D4064-B8A5-4302-928C-00D1588CD988}" type="pres">
      <dgm:prSet presAssocID="{7690E8DD-6EDF-413E-A3B6-67761C4BF150}" presName="negativeSpace" presStyleCnt="0"/>
      <dgm:spPr/>
    </dgm:pt>
    <dgm:pt modelId="{5C09AA8F-B48B-417C-97CE-CDCD28B2C3DE}" type="pres">
      <dgm:prSet presAssocID="{7690E8DD-6EDF-413E-A3B6-67761C4BF150}" presName="childText" presStyleLbl="conFgAcc1" presStyleIdx="0" presStyleCnt="3" custScaleX="90845" custScaleY="99377">
        <dgm:presLayoutVars>
          <dgm:bulletEnabled val="1"/>
        </dgm:presLayoutVars>
      </dgm:prSet>
      <dgm:spPr/>
    </dgm:pt>
    <dgm:pt modelId="{65646C18-E34D-4942-B730-4E2596130773}" type="pres">
      <dgm:prSet presAssocID="{2E6DB296-0DE2-47D9-A818-19822F3CC9F3}" presName="spaceBetweenRectangles" presStyleCnt="0"/>
      <dgm:spPr/>
    </dgm:pt>
    <dgm:pt modelId="{59A5D0C2-93CF-41B9-AE7A-BDA5F0B5C4B1}" type="pres">
      <dgm:prSet presAssocID="{E5A14356-1615-4BCF-B456-8E103F5CA483}" presName="parentLin" presStyleCnt="0"/>
      <dgm:spPr/>
    </dgm:pt>
    <dgm:pt modelId="{E5FAF4E3-054D-4065-8E89-A959B2B932C0}" type="pres">
      <dgm:prSet presAssocID="{E5A14356-1615-4BCF-B456-8E103F5CA483}" presName="parentLeftMargin" presStyleLbl="node1" presStyleIdx="0" presStyleCnt="3"/>
      <dgm:spPr/>
    </dgm:pt>
    <dgm:pt modelId="{95617C9D-AB20-462A-960D-6763FF897850}" type="pres">
      <dgm:prSet presAssocID="{E5A14356-1615-4BCF-B456-8E103F5CA483}" presName="parentText" presStyleLbl="node1" presStyleIdx="1" presStyleCnt="3" custScaleY="180189">
        <dgm:presLayoutVars>
          <dgm:chMax val="0"/>
          <dgm:bulletEnabled val="1"/>
        </dgm:presLayoutVars>
      </dgm:prSet>
      <dgm:spPr/>
    </dgm:pt>
    <dgm:pt modelId="{BA322E7D-A449-4CFD-9CCD-C45B820EFA50}" type="pres">
      <dgm:prSet presAssocID="{E5A14356-1615-4BCF-B456-8E103F5CA483}" presName="negativeSpace" presStyleCnt="0"/>
      <dgm:spPr/>
    </dgm:pt>
    <dgm:pt modelId="{DB1C7FE0-2B71-4369-B8E4-91015336A1AE}" type="pres">
      <dgm:prSet presAssocID="{E5A14356-1615-4BCF-B456-8E103F5CA483}" presName="childText" presStyleLbl="conFgAcc1" presStyleIdx="1" presStyleCnt="3" custScaleX="91177" custScaleY="100769">
        <dgm:presLayoutVars>
          <dgm:bulletEnabled val="1"/>
        </dgm:presLayoutVars>
      </dgm:prSet>
      <dgm:spPr>
        <a:prstGeom prst="rect">
          <a:avLst/>
        </a:prstGeom>
      </dgm:spPr>
    </dgm:pt>
    <dgm:pt modelId="{97762F4E-F7F9-4DB2-B6EF-AF934E2BAB7B}" type="pres">
      <dgm:prSet presAssocID="{0B5E5BF3-43D7-4587-8B7E-B8A79A924BBD}" presName="spaceBetweenRectangles" presStyleCnt="0"/>
      <dgm:spPr/>
    </dgm:pt>
    <dgm:pt modelId="{AF15610A-3D70-4E13-8424-ED442FA43188}" type="pres">
      <dgm:prSet presAssocID="{19DCD3E3-82AF-47E6-994D-75FC3694960F}" presName="parentLin" presStyleCnt="0"/>
      <dgm:spPr/>
    </dgm:pt>
    <dgm:pt modelId="{EC6457C1-749C-451D-A116-37F4274BDDB9}" type="pres">
      <dgm:prSet presAssocID="{19DCD3E3-82AF-47E6-994D-75FC3694960F}" presName="parentLeftMargin" presStyleLbl="node1" presStyleIdx="1" presStyleCnt="3"/>
      <dgm:spPr/>
    </dgm:pt>
    <dgm:pt modelId="{8F7B6D3B-4D18-4A2B-AA51-B6AF7B12786F}" type="pres">
      <dgm:prSet presAssocID="{19DCD3E3-82AF-47E6-994D-75FC3694960F}" presName="parentText" presStyleLbl="node1" presStyleIdx="2" presStyleCnt="3" custScaleY="256050">
        <dgm:presLayoutVars>
          <dgm:chMax val="0"/>
          <dgm:bulletEnabled val="1"/>
        </dgm:presLayoutVars>
      </dgm:prSet>
      <dgm:spPr/>
    </dgm:pt>
    <dgm:pt modelId="{E1B00300-B96C-4256-B030-2C10003FC95E}" type="pres">
      <dgm:prSet presAssocID="{19DCD3E3-82AF-47E6-994D-75FC3694960F}" presName="negativeSpace" presStyleCnt="0"/>
      <dgm:spPr/>
    </dgm:pt>
    <dgm:pt modelId="{5149614B-66AA-4C7E-B6F9-E860A07D9999}" type="pres">
      <dgm:prSet presAssocID="{19DCD3E3-82AF-47E6-994D-75FC3694960F}" presName="childText" presStyleLbl="conFgAcc1" presStyleIdx="2" presStyleCnt="3" custScaleX="91807">
        <dgm:presLayoutVars>
          <dgm:bulletEnabled val="1"/>
        </dgm:presLayoutVars>
      </dgm:prSet>
      <dgm:spPr/>
    </dgm:pt>
  </dgm:ptLst>
  <dgm:cxnLst>
    <dgm:cxn modelId="{B67F6504-8F9B-46BB-9091-DF911E157C5C}" type="presOf" srcId="{60E226EE-6E0F-46B3-831B-FF705C0F70E1}" destId="{5C09AA8F-B48B-417C-97CE-CDCD28B2C3DE}" srcOrd="0" destOrd="4" presId="urn:microsoft.com/office/officeart/2005/8/layout/list1"/>
    <dgm:cxn modelId="{AC243806-C7EC-4A20-8293-26499FE7F953}" srcId="{19DCD3E3-82AF-47E6-994D-75FC3694960F}" destId="{C46FF12F-E0CB-49AD-9BBE-5EA0CC3F5BD2}" srcOrd="4" destOrd="0" parTransId="{8FFCCA1C-F470-4032-8906-369CB821D247}" sibTransId="{A921EB9D-4BED-4397-8942-B1B4CC98416A}"/>
    <dgm:cxn modelId="{1120730C-3246-4976-8FFC-31550F7C8123}" srcId="{7690E8DD-6EDF-413E-A3B6-67761C4BF150}" destId="{7F2352FB-3D9A-4C6A-A2D7-924A84C591C0}" srcOrd="5" destOrd="0" parTransId="{D34A89DA-0AAD-4750-AD3D-C5D68F765D68}" sibTransId="{14A9462F-F4B9-4F1A-A62E-79CD5D0A8766}"/>
    <dgm:cxn modelId="{A1916C16-7DEC-43B2-997A-6D797949F2C5}" srcId="{7690E8DD-6EDF-413E-A3B6-67761C4BF150}" destId="{60E226EE-6E0F-46B3-831B-FF705C0F70E1}" srcOrd="4" destOrd="0" parTransId="{8C94C1EC-FD59-4FE1-8BA5-782809BC77E0}" sibTransId="{2666785F-A5F2-4225-9D63-3EBCD1DCE06E}"/>
    <dgm:cxn modelId="{8BCE7F19-D221-4731-905C-7311F42E1377}" type="presOf" srcId="{CECB7025-8976-45D8-8588-5DCC333C34B3}" destId="{5149614B-66AA-4C7E-B6F9-E860A07D9999}" srcOrd="0" destOrd="0" presId="urn:microsoft.com/office/officeart/2005/8/layout/list1"/>
    <dgm:cxn modelId="{B9AD6720-1443-4772-BF1C-4A88C6CF4B7E}" srcId="{19DCD3E3-82AF-47E6-994D-75FC3694960F}" destId="{813762A9-F42C-4CFA-8262-5C8C238EFD24}" srcOrd="3" destOrd="0" parTransId="{9EDDFAE9-21C3-476B-A1CF-E4C42D190B0A}" sibTransId="{3F8BA84F-47F8-4992-B3EF-9A01DEBD5FF3}"/>
    <dgm:cxn modelId="{2D3DDD20-A82A-4A8F-B59F-198E5C047BC5}" type="presOf" srcId="{FC14CB43-A067-4489-996D-EFC4AD7FF30D}" destId="{DB1C7FE0-2B71-4369-B8E4-91015336A1AE}" srcOrd="0" destOrd="3" presId="urn:microsoft.com/office/officeart/2005/8/layout/list1"/>
    <dgm:cxn modelId="{A9032C23-83CC-43E4-BB4E-1998356F1F6B}" type="presOf" srcId="{A1F6C5DE-A2D1-4FD2-825A-71C29C1B7A95}" destId="{DB1C7FE0-2B71-4369-B8E4-91015336A1AE}" srcOrd="0" destOrd="2" presId="urn:microsoft.com/office/officeart/2005/8/layout/list1"/>
    <dgm:cxn modelId="{DD005229-36AE-40EC-B9F8-986E133C5408}" srcId="{7690E8DD-6EDF-413E-A3B6-67761C4BF150}" destId="{B24497FF-3759-4E0D-B6A5-C7528117933B}" srcOrd="1" destOrd="0" parTransId="{69CC9B30-6E7C-4EFB-AB6D-28BB3577677E}" sibTransId="{8CA88B53-37B0-4E83-BEA7-A893EF20C775}"/>
    <dgm:cxn modelId="{AB3B7736-AFAF-4B0E-B675-189DA0DA9B35}" type="presOf" srcId="{B24497FF-3759-4E0D-B6A5-C7528117933B}" destId="{5C09AA8F-B48B-417C-97CE-CDCD28B2C3DE}" srcOrd="0" destOrd="1" presId="urn:microsoft.com/office/officeart/2005/8/layout/list1"/>
    <dgm:cxn modelId="{312FDA37-9B41-4F7B-88CB-B60C0D30CFE7}" type="presOf" srcId="{813762A9-F42C-4CFA-8262-5C8C238EFD24}" destId="{5149614B-66AA-4C7E-B6F9-E860A07D9999}" srcOrd="0" destOrd="3" presId="urn:microsoft.com/office/officeart/2005/8/layout/list1"/>
    <dgm:cxn modelId="{D7A58960-F210-4C61-A638-B09458CA10E2}" type="presOf" srcId="{3D1F16E2-D098-4ED0-BAD2-7111785869B6}" destId="{5C09AA8F-B48B-417C-97CE-CDCD28B2C3DE}" srcOrd="0" destOrd="3" presId="urn:microsoft.com/office/officeart/2005/8/layout/list1"/>
    <dgm:cxn modelId="{E7C1AB44-D780-4D05-A439-8D790C19C081}" type="presOf" srcId="{19DCD3E3-82AF-47E6-994D-75FC3694960F}" destId="{EC6457C1-749C-451D-A116-37F4274BDDB9}" srcOrd="0" destOrd="0" presId="urn:microsoft.com/office/officeart/2005/8/layout/list1"/>
    <dgm:cxn modelId="{32983366-322E-474A-AC23-11FFD5BF63C9}" srcId="{19DCD3E3-82AF-47E6-994D-75FC3694960F}" destId="{AE5BA132-BFFF-4FF9-AEA7-4F28ECEE66BC}" srcOrd="2" destOrd="0" parTransId="{217DFD2C-143A-4EAF-9678-FA922A6EA7E6}" sibTransId="{308E65FC-6118-4EC0-BD20-0428C7B81408}"/>
    <dgm:cxn modelId="{CB4E986B-123A-44EC-A993-949C93C0D1C3}" srcId="{29B2502D-84B6-4ED2-BDBA-70437FFB224E}" destId="{E5A14356-1615-4BCF-B456-8E103F5CA483}" srcOrd="1" destOrd="0" parTransId="{51365D3C-042C-4299-BB95-2F4073C8CE54}" sibTransId="{0B5E5BF3-43D7-4587-8B7E-B8A79A924BBD}"/>
    <dgm:cxn modelId="{208A3C70-A9A8-4FDC-A6B0-F365FFDBF7E3}" type="presOf" srcId="{29B2502D-84B6-4ED2-BDBA-70437FFB224E}" destId="{CEB572F7-9E99-47A6-8B63-14913A949A15}" srcOrd="0" destOrd="0" presId="urn:microsoft.com/office/officeart/2005/8/layout/list1"/>
    <dgm:cxn modelId="{8427FA70-46CD-42A6-A183-EFEECD380E88}" srcId="{E5A14356-1615-4BCF-B456-8E103F5CA483}" destId="{CE22FACB-8974-4D7E-BC1C-E5A0CA525018}" srcOrd="0" destOrd="0" parTransId="{8F44662B-247C-499A-AB6C-F4B854C68825}" sibTransId="{997545B0-6E8B-41C4-B701-B5D354A2891C}"/>
    <dgm:cxn modelId="{6C858058-34A5-48F4-AD3F-2E6E29E3CFBC}" type="presOf" srcId="{0EA8A251-8B13-4339-8A2B-8BD04F92C8E3}" destId="{5C09AA8F-B48B-417C-97CE-CDCD28B2C3DE}" srcOrd="0" destOrd="0" presId="urn:microsoft.com/office/officeart/2005/8/layout/list1"/>
    <dgm:cxn modelId="{92F03983-957A-478D-ABA7-D134BA73F4E1}" srcId="{E5A14356-1615-4BCF-B456-8E103F5CA483}" destId="{5B2E7602-8336-452B-862A-80B4FCA10118}" srcOrd="4" destOrd="0" parTransId="{59FACC43-7C37-4D2B-80EF-1886A1399D45}" sibTransId="{9889E702-494C-46B0-9BB7-0F23D9A9715D}"/>
    <dgm:cxn modelId="{4695B886-6362-45C1-A3ED-8F112DF0DB26}" srcId="{7690E8DD-6EDF-413E-A3B6-67761C4BF150}" destId="{32B3F4E0-71C6-4613-8DA1-12F20B6FB1D3}" srcOrd="2" destOrd="0" parTransId="{54CE14E4-232E-40EB-9B83-3CFA3D22D255}" sibTransId="{40013CE3-836D-491A-8CDB-6C0156043662}"/>
    <dgm:cxn modelId="{62986687-D0EA-4B7D-9C34-BA31547D2589}" srcId="{7690E8DD-6EDF-413E-A3B6-67761C4BF150}" destId="{0EA8A251-8B13-4339-8A2B-8BD04F92C8E3}" srcOrd="0" destOrd="0" parTransId="{C25FD64E-268C-4AD4-A7F6-76F8B96774BD}" sibTransId="{3D25062C-3AB2-4B6E-8193-C4ED545F0B11}"/>
    <dgm:cxn modelId="{D8FF3A89-AC6D-43F0-B864-49F3E00B7462}" type="presOf" srcId="{E5A14356-1615-4BCF-B456-8E103F5CA483}" destId="{95617C9D-AB20-462A-960D-6763FF897850}" srcOrd="1" destOrd="0" presId="urn:microsoft.com/office/officeart/2005/8/layout/list1"/>
    <dgm:cxn modelId="{F205568C-E615-4447-87F1-52CF8DE02C2D}" type="presOf" srcId="{32B3F4E0-71C6-4613-8DA1-12F20B6FB1D3}" destId="{5C09AA8F-B48B-417C-97CE-CDCD28B2C3DE}" srcOrd="0" destOrd="2" presId="urn:microsoft.com/office/officeart/2005/8/layout/list1"/>
    <dgm:cxn modelId="{56716F8D-4C6E-4CB3-AD66-19A9BABB7F44}" srcId="{29B2502D-84B6-4ED2-BDBA-70437FFB224E}" destId="{19DCD3E3-82AF-47E6-994D-75FC3694960F}" srcOrd="2" destOrd="0" parTransId="{222BC1D5-562C-48C3-9549-F24937AA3EB0}" sibTransId="{98104A51-AF3E-4675-A77A-6194919D91D1}"/>
    <dgm:cxn modelId="{B53936A0-2838-4E3A-B994-A9579E96341A}" type="presOf" srcId="{7F2352FB-3D9A-4C6A-A2D7-924A84C591C0}" destId="{5C09AA8F-B48B-417C-97CE-CDCD28B2C3DE}" srcOrd="0" destOrd="5" presId="urn:microsoft.com/office/officeart/2005/8/layout/list1"/>
    <dgm:cxn modelId="{E384E1A0-63F0-4859-A6D4-00350FA6FBBA}" srcId="{E5A14356-1615-4BCF-B456-8E103F5CA483}" destId="{51074A92-5D2D-4986-9F21-CBEEA763E9D6}" srcOrd="1" destOrd="0" parTransId="{40CA1B60-45FF-49A0-B815-A8C86EE43668}" sibTransId="{D63052D0-0CC3-46DB-90C8-B5AAACFBA48A}"/>
    <dgm:cxn modelId="{9EF188A2-674C-408B-BE2D-75CADD96DF43}" srcId="{19DCD3E3-82AF-47E6-994D-75FC3694960F}" destId="{71059FBD-FBB6-4E7C-933B-665324B41DA8}" srcOrd="1" destOrd="0" parTransId="{E3EBF9EE-36CB-4858-9EAC-D4C5FBD76345}" sibTransId="{3E5B1F5B-428D-4D59-99C3-42775B3F7758}"/>
    <dgm:cxn modelId="{61A6E2A5-24EC-49CA-8219-C293AF34AAF5}" srcId="{E5A14356-1615-4BCF-B456-8E103F5CA483}" destId="{A1F6C5DE-A2D1-4FD2-825A-71C29C1B7A95}" srcOrd="2" destOrd="0" parTransId="{32911A29-1FCE-4DE0-A4B3-6C06B14FBBE4}" sibTransId="{594762C5-D063-4B02-B135-ECFA98BA3F4A}"/>
    <dgm:cxn modelId="{5C0245A8-7F06-45B5-AC76-0F221284042D}" type="presOf" srcId="{7690E8DD-6EDF-413E-A3B6-67761C4BF150}" destId="{D1C36051-D806-4F3A-B363-2AEC5298F1B8}" srcOrd="1" destOrd="0" presId="urn:microsoft.com/office/officeart/2005/8/layout/list1"/>
    <dgm:cxn modelId="{1BF000B3-3874-4347-86A8-2D38DD0F12B9}" srcId="{29B2502D-84B6-4ED2-BDBA-70437FFB224E}" destId="{7690E8DD-6EDF-413E-A3B6-67761C4BF150}" srcOrd="0" destOrd="0" parTransId="{7602CCF4-8713-4EE1-8DA9-84256E6C17B2}" sibTransId="{2E6DB296-0DE2-47D9-A818-19822F3CC9F3}"/>
    <dgm:cxn modelId="{B0A141B7-DC96-4DA9-865E-A209665A7415}" type="presOf" srcId="{E5A14356-1615-4BCF-B456-8E103F5CA483}" destId="{E5FAF4E3-054D-4065-8E89-A959B2B932C0}" srcOrd="0" destOrd="0" presId="urn:microsoft.com/office/officeart/2005/8/layout/list1"/>
    <dgm:cxn modelId="{0CFDE7BC-B7B0-47BE-8EA8-C863CDD6F956}" type="presOf" srcId="{7690E8DD-6EDF-413E-A3B6-67761C4BF150}" destId="{D74D8E6D-95C7-4F68-9A97-3A0FDA0CE684}" srcOrd="0" destOrd="0" presId="urn:microsoft.com/office/officeart/2005/8/layout/list1"/>
    <dgm:cxn modelId="{881BFBBF-41DF-421D-9949-191D07482E9D}" type="presOf" srcId="{71059FBD-FBB6-4E7C-933B-665324B41DA8}" destId="{5149614B-66AA-4C7E-B6F9-E860A07D9999}" srcOrd="0" destOrd="1" presId="urn:microsoft.com/office/officeart/2005/8/layout/list1"/>
    <dgm:cxn modelId="{B253C2C1-B5AE-4007-BC1F-1A54A20407A7}" type="presOf" srcId="{51074A92-5D2D-4986-9F21-CBEEA763E9D6}" destId="{DB1C7FE0-2B71-4369-B8E4-91015336A1AE}" srcOrd="0" destOrd="1" presId="urn:microsoft.com/office/officeart/2005/8/layout/list1"/>
    <dgm:cxn modelId="{FA9D94C2-F7D2-4548-B966-0449C191796B}" type="presOf" srcId="{CE22FACB-8974-4D7E-BC1C-E5A0CA525018}" destId="{DB1C7FE0-2B71-4369-B8E4-91015336A1AE}" srcOrd="0" destOrd="0" presId="urn:microsoft.com/office/officeart/2005/8/layout/list1"/>
    <dgm:cxn modelId="{D11EC7C5-9A99-42C1-89E5-2DB3001E881D}" type="presOf" srcId="{AE5BA132-BFFF-4FF9-AEA7-4F28ECEE66BC}" destId="{5149614B-66AA-4C7E-B6F9-E860A07D9999}" srcOrd="0" destOrd="2" presId="urn:microsoft.com/office/officeart/2005/8/layout/list1"/>
    <dgm:cxn modelId="{6D868ACA-897B-468D-AB11-E4BBFFE7C247}" type="presOf" srcId="{5B2E7602-8336-452B-862A-80B4FCA10118}" destId="{DB1C7FE0-2B71-4369-B8E4-91015336A1AE}" srcOrd="0" destOrd="4" presId="urn:microsoft.com/office/officeart/2005/8/layout/list1"/>
    <dgm:cxn modelId="{DF4EA1D2-C1FA-4A62-A5E4-440BF07C0DAD}" type="presOf" srcId="{C46FF12F-E0CB-49AD-9BBE-5EA0CC3F5BD2}" destId="{5149614B-66AA-4C7E-B6F9-E860A07D9999}" srcOrd="0" destOrd="4" presId="urn:microsoft.com/office/officeart/2005/8/layout/list1"/>
    <dgm:cxn modelId="{9BD667D3-560A-4169-A8DE-908F330545E1}" srcId="{E5A14356-1615-4BCF-B456-8E103F5CA483}" destId="{FC14CB43-A067-4489-996D-EFC4AD7FF30D}" srcOrd="3" destOrd="0" parTransId="{91B8F3DA-30C3-419D-AA64-821EF6D0F67E}" sibTransId="{7485D411-84AE-4687-90E9-8BC7DD1ADADF}"/>
    <dgm:cxn modelId="{BE1DE1E3-2F05-4DF6-A63B-0C6860D6B6E9}" type="presOf" srcId="{19DCD3E3-82AF-47E6-994D-75FC3694960F}" destId="{8F7B6D3B-4D18-4A2B-AA51-B6AF7B12786F}" srcOrd="1" destOrd="0" presId="urn:microsoft.com/office/officeart/2005/8/layout/list1"/>
    <dgm:cxn modelId="{6B40E1F2-6EC5-445C-9067-37F6A9A42CFF}" srcId="{19DCD3E3-82AF-47E6-994D-75FC3694960F}" destId="{CECB7025-8976-45D8-8588-5DCC333C34B3}" srcOrd="0" destOrd="0" parTransId="{A5435221-A99A-458E-9066-6701697DD367}" sibTransId="{6137993D-D2CA-4603-8B1C-47BBA5486C7A}"/>
    <dgm:cxn modelId="{42AEC1F7-C434-4AF3-A46F-94A6981D4F58}" srcId="{7690E8DD-6EDF-413E-A3B6-67761C4BF150}" destId="{3D1F16E2-D098-4ED0-BAD2-7111785869B6}" srcOrd="3" destOrd="0" parTransId="{7CAE2D07-0A3C-4FAC-8EC8-04B9D99B54E4}" sibTransId="{702DFFA7-5763-4093-B8A4-9AA5FEEE78E9}"/>
    <dgm:cxn modelId="{00FE20A2-9944-4800-B32B-46A73E20EB12}" type="presParOf" srcId="{CEB572F7-9E99-47A6-8B63-14913A949A15}" destId="{093033AF-9D1B-4215-83CA-5D3E4EB6E497}" srcOrd="0" destOrd="0" presId="urn:microsoft.com/office/officeart/2005/8/layout/list1"/>
    <dgm:cxn modelId="{9A028DE1-AE23-40DB-97B9-7EC26C704A8E}" type="presParOf" srcId="{093033AF-9D1B-4215-83CA-5D3E4EB6E497}" destId="{D74D8E6D-95C7-4F68-9A97-3A0FDA0CE684}" srcOrd="0" destOrd="0" presId="urn:microsoft.com/office/officeart/2005/8/layout/list1"/>
    <dgm:cxn modelId="{992CBE9F-3DB1-4E00-92C5-D6990CCA8115}" type="presParOf" srcId="{093033AF-9D1B-4215-83CA-5D3E4EB6E497}" destId="{D1C36051-D806-4F3A-B363-2AEC5298F1B8}" srcOrd="1" destOrd="0" presId="urn:microsoft.com/office/officeart/2005/8/layout/list1"/>
    <dgm:cxn modelId="{EC6615DC-2BA9-46B8-BDBA-40286785DC4D}" type="presParOf" srcId="{CEB572F7-9E99-47A6-8B63-14913A949A15}" destId="{274D4064-B8A5-4302-928C-00D1588CD988}" srcOrd="1" destOrd="0" presId="urn:microsoft.com/office/officeart/2005/8/layout/list1"/>
    <dgm:cxn modelId="{7573C3E4-4BAE-48DC-9FFC-6BEC887129D9}" type="presParOf" srcId="{CEB572F7-9E99-47A6-8B63-14913A949A15}" destId="{5C09AA8F-B48B-417C-97CE-CDCD28B2C3DE}" srcOrd="2" destOrd="0" presId="urn:microsoft.com/office/officeart/2005/8/layout/list1"/>
    <dgm:cxn modelId="{000222B0-80B6-48C3-A731-727B78C36805}" type="presParOf" srcId="{CEB572F7-9E99-47A6-8B63-14913A949A15}" destId="{65646C18-E34D-4942-B730-4E2596130773}" srcOrd="3" destOrd="0" presId="urn:microsoft.com/office/officeart/2005/8/layout/list1"/>
    <dgm:cxn modelId="{E7705923-2C89-4D22-BD20-A57ABA659F2B}" type="presParOf" srcId="{CEB572F7-9E99-47A6-8B63-14913A949A15}" destId="{59A5D0C2-93CF-41B9-AE7A-BDA5F0B5C4B1}" srcOrd="4" destOrd="0" presId="urn:microsoft.com/office/officeart/2005/8/layout/list1"/>
    <dgm:cxn modelId="{175C53DA-0E5B-4C4E-9DD5-28D245B4BC59}" type="presParOf" srcId="{59A5D0C2-93CF-41B9-AE7A-BDA5F0B5C4B1}" destId="{E5FAF4E3-054D-4065-8E89-A959B2B932C0}" srcOrd="0" destOrd="0" presId="urn:microsoft.com/office/officeart/2005/8/layout/list1"/>
    <dgm:cxn modelId="{8EB9B9BA-847E-43DC-8B8F-C5769B374FDE}" type="presParOf" srcId="{59A5D0C2-93CF-41B9-AE7A-BDA5F0B5C4B1}" destId="{95617C9D-AB20-462A-960D-6763FF897850}" srcOrd="1" destOrd="0" presId="urn:microsoft.com/office/officeart/2005/8/layout/list1"/>
    <dgm:cxn modelId="{7238D5E8-2A41-42B7-B6FB-512A32A6CF03}" type="presParOf" srcId="{CEB572F7-9E99-47A6-8B63-14913A949A15}" destId="{BA322E7D-A449-4CFD-9CCD-C45B820EFA50}" srcOrd="5" destOrd="0" presId="urn:microsoft.com/office/officeart/2005/8/layout/list1"/>
    <dgm:cxn modelId="{FE332A54-3076-4992-8F11-69994FDD2A48}" type="presParOf" srcId="{CEB572F7-9E99-47A6-8B63-14913A949A15}" destId="{DB1C7FE0-2B71-4369-B8E4-91015336A1AE}" srcOrd="6" destOrd="0" presId="urn:microsoft.com/office/officeart/2005/8/layout/list1"/>
    <dgm:cxn modelId="{1A94CCDF-7E0C-4F41-9494-893F38595E66}" type="presParOf" srcId="{CEB572F7-9E99-47A6-8B63-14913A949A15}" destId="{97762F4E-F7F9-4DB2-B6EF-AF934E2BAB7B}" srcOrd="7" destOrd="0" presId="urn:microsoft.com/office/officeart/2005/8/layout/list1"/>
    <dgm:cxn modelId="{E2562D7F-41B7-400B-8686-457E2C891EC0}" type="presParOf" srcId="{CEB572F7-9E99-47A6-8B63-14913A949A15}" destId="{AF15610A-3D70-4E13-8424-ED442FA43188}" srcOrd="8" destOrd="0" presId="urn:microsoft.com/office/officeart/2005/8/layout/list1"/>
    <dgm:cxn modelId="{F1F904E8-D897-4CC8-ADED-4053D56DD000}" type="presParOf" srcId="{AF15610A-3D70-4E13-8424-ED442FA43188}" destId="{EC6457C1-749C-451D-A116-37F4274BDDB9}" srcOrd="0" destOrd="0" presId="urn:microsoft.com/office/officeart/2005/8/layout/list1"/>
    <dgm:cxn modelId="{EEF8E681-0EF9-4951-A11E-CC7187980703}" type="presParOf" srcId="{AF15610A-3D70-4E13-8424-ED442FA43188}" destId="{8F7B6D3B-4D18-4A2B-AA51-B6AF7B12786F}" srcOrd="1" destOrd="0" presId="urn:microsoft.com/office/officeart/2005/8/layout/list1"/>
    <dgm:cxn modelId="{93AF1DFA-7FDD-40E7-A304-43D7584BF035}" type="presParOf" srcId="{CEB572F7-9E99-47A6-8B63-14913A949A15}" destId="{E1B00300-B96C-4256-B030-2C10003FC95E}" srcOrd="9" destOrd="0" presId="urn:microsoft.com/office/officeart/2005/8/layout/list1"/>
    <dgm:cxn modelId="{A4F42912-E060-487F-BB0A-80C05BD9A972}" type="presParOf" srcId="{CEB572F7-9E99-47A6-8B63-14913A949A15}" destId="{5149614B-66AA-4C7E-B6F9-E860A07D999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BEA7BF4-C7C3-4B6B-B73E-FAD15906CB0E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5237B00-5C50-49AA-AC84-2B5BF3F3E4B9}">
      <dgm:prSet phldrT="[Text]" custT="1"/>
      <dgm:spPr/>
      <dgm:t>
        <a:bodyPr/>
        <a:lstStyle/>
        <a:p>
          <a:r>
            <a:rPr lang="en-US" sz="2800" dirty="0"/>
            <a:t>Social Support</a:t>
          </a:r>
        </a:p>
      </dgm:t>
    </dgm:pt>
    <dgm:pt modelId="{F17F87D7-7F09-4EE2-A49F-528310D3CFDB}" type="parTrans" cxnId="{CCB58F36-3E58-48FF-BE8C-02D79841B176}">
      <dgm:prSet/>
      <dgm:spPr/>
      <dgm:t>
        <a:bodyPr/>
        <a:lstStyle/>
        <a:p>
          <a:endParaRPr lang="en-US"/>
        </a:p>
      </dgm:t>
    </dgm:pt>
    <dgm:pt modelId="{1FC8288B-DF95-4589-A816-B8E96C47B4A9}" type="sibTrans" cxnId="{CCB58F36-3E58-48FF-BE8C-02D79841B176}">
      <dgm:prSet/>
      <dgm:spPr/>
      <dgm:t>
        <a:bodyPr/>
        <a:lstStyle/>
        <a:p>
          <a:endParaRPr lang="en-US"/>
        </a:p>
      </dgm:t>
    </dgm:pt>
    <dgm:pt modelId="{8429BCBD-3FCE-46D0-9DD4-AF279FB177A1}">
      <dgm:prSet phldrT="[Text]" custT="1"/>
      <dgm:spPr/>
      <dgm:t>
        <a:bodyPr/>
        <a:lstStyle/>
        <a:p>
          <a:r>
            <a:rPr lang="en-US" sz="2800" u="none" dirty="0"/>
            <a:t>Financial Considerations</a:t>
          </a:r>
        </a:p>
      </dgm:t>
    </dgm:pt>
    <dgm:pt modelId="{3E5BA6DC-79C4-4DED-9C2E-D6C2AF8D4411}" type="parTrans" cxnId="{A62A9FA2-73D3-4CAE-8581-C6C84CF51D37}">
      <dgm:prSet/>
      <dgm:spPr/>
      <dgm:t>
        <a:bodyPr/>
        <a:lstStyle/>
        <a:p>
          <a:endParaRPr lang="en-US"/>
        </a:p>
      </dgm:t>
    </dgm:pt>
    <dgm:pt modelId="{681B0928-FA35-40AE-91FC-5E32662BB292}" type="sibTrans" cxnId="{A62A9FA2-73D3-4CAE-8581-C6C84CF51D37}">
      <dgm:prSet/>
      <dgm:spPr/>
      <dgm:t>
        <a:bodyPr/>
        <a:lstStyle/>
        <a:p>
          <a:endParaRPr lang="en-US"/>
        </a:p>
      </dgm:t>
    </dgm:pt>
    <dgm:pt modelId="{FD18A410-C9D8-4670-B5F0-59796453CBFD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rPr>
            <a:t>Psychiatry/therapy history for individual. PHQ2 completed.</a:t>
          </a:r>
        </a:p>
      </dgm:t>
    </dgm:pt>
    <dgm:pt modelId="{3DB54BDE-BD62-4033-B1A9-19FD53A7A5B3}" type="parTrans" cxnId="{70EC7703-3884-440E-AAB8-1D81F3B18FC5}">
      <dgm:prSet/>
      <dgm:spPr/>
      <dgm:t>
        <a:bodyPr/>
        <a:lstStyle/>
        <a:p>
          <a:endParaRPr lang="en-US"/>
        </a:p>
      </dgm:t>
    </dgm:pt>
    <dgm:pt modelId="{70DE6390-22E9-4309-97BD-9E2491B98DDB}" type="sibTrans" cxnId="{70EC7703-3884-440E-AAB8-1D81F3B18FC5}">
      <dgm:prSet/>
      <dgm:spPr/>
      <dgm:t>
        <a:bodyPr/>
        <a:lstStyle/>
        <a:p>
          <a:endParaRPr lang="en-US"/>
        </a:p>
      </dgm:t>
    </dgm:pt>
    <dgm:pt modelId="{DA1BDACE-6A7B-4CE1-A8D5-9D20545007F8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rPr>
            <a:t>Does individual have trouble taking care of a child, family member, or friend?</a:t>
          </a:r>
        </a:p>
      </dgm:t>
    </dgm:pt>
    <dgm:pt modelId="{6C5C45AD-8ED1-4DE5-AE7A-14FB7BC168DE}" type="parTrans" cxnId="{6B25B44B-5B12-4B56-B64C-CF36A0BB8D33}">
      <dgm:prSet/>
      <dgm:spPr/>
      <dgm:t>
        <a:bodyPr/>
        <a:lstStyle/>
        <a:p>
          <a:endParaRPr lang="en-US"/>
        </a:p>
      </dgm:t>
    </dgm:pt>
    <dgm:pt modelId="{B89F4820-44A6-48AD-A56E-61739A1870DF}" type="sibTrans" cxnId="{6B25B44B-5B12-4B56-B64C-CF36A0BB8D33}">
      <dgm:prSet/>
      <dgm:spPr/>
      <dgm:t>
        <a:bodyPr/>
        <a:lstStyle/>
        <a:p>
          <a:endParaRPr lang="en-US"/>
        </a:p>
      </dgm:t>
    </dgm:pt>
    <dgm:pt modelId="{EF8581B1-6613-4FFC-8069-6ED60BBDA659}">
      <dgm:prSet/>
      <dgm:spPr/>
      <dgm:t>
        <a:bodyPr/>
        <a:lstStyle/>
        <a:p>
          <a:r>
            <a:rPr lang="en-US" dirty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rPr>
            <a:t>Is the patient employed or unemployed? Are they receiving benefits?</a:t>
          </a:r>
        </a:p>
      </dgm:t>
    </dgm:pt>
    <dgm:pt modelId="{062A585F-CFBE-4085-A044-24195C352163}" type="parTrans" cxnId="{3B336AF0-8210-4F20-B3B3-315596200A9F}">
      <dgm:prSet/>
      <dgm:spPr/>
      <dgm:t>
        <a:bodyPr/>
        <a:lstStyle/>
        <a:p>
          <a:endParaRPr lang="en-US"/>
        </a:p>
      </dgm:t>
    </dgm:pt>
    <dgm:pt modelId="{B54C2A0E-95C5-4A49-A3C5-5CFF5ABF2062}" type="sibTrans" cxnId="{3B336AF0-8210-4F20-B3B3-315596200A9F}">
      <dgm:prSet/>
      <dgm:spPr/>
      <dgm:t>
        <a:bodyPr/>
        <a:lstStyle/>
        <a:p>
          <a:endParaRPr lang="en-US"/>
        </a:p>
      </dgm:t>
    </dgm:pt>
    <dgm:pt modelId="{397F0267-3C76-4603-803E-09FAA47C40E4}">
      <dgm:prSet/>
      <dgm:spPr/>
      <dgm:t>
        <a:bodyPr/>
        <a:lstStyle/>
        <a:p>
          <a:r>
            <a:rPr lang="en-US" dirty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rPr>
            <a:t>Is workplace supportive and knowledgeable of sickle cell disease/complications?</a:t>
          </a:r>
        </a:p>
      </dgm:t>
    </dgm:pt>
    <dgm:pt modelId="{9C208C9E-B324-44C3-8DA3-2054A8D597D2}" type="parTrans" cxnId="{7E7DA344-2764-4FFA-8B59-50E7FB107D66}">
      <dgm:prSet/>
      <dgm:spPr/>
      <dgm:t>
        <a:bodyPr/>
        <a:lstStyle/>
        <a:p>
          <a:endParaRPr lang="en-US"/>
        </a:p>
      </dgm:t>
    </dgm:pt>
    <dgm:pt modelId="{AF0EB957-93E7-41FE-99E6-E64C4FF2B2C9}" type="sibTrans" cxnId="{7E7DA344-2764-4FFA-8B59-50E7FB107D66}">
      <dgm:prSet/>
      <dgm:spPr/>
      <dgm:t>
        <a:bodyPr/>
        <a:lstStyle/>
        <a:p>
          <a:endParaRPr lang="en-US"/>
        </a:p>
      </dgm:t>
    </dgm:pt>
    <dgm:pt modelId="{BF86354F-6041-44B5-A9CB-5D33B85BB746}">
      <dgm:prSet/>
      <dgm:spPr/>
      <dgm:t>
        <a:bodyPr/>
        <a:lstStyle/>
        <a:p>
          <a:r>
            <a:rPr lang="en-US" dirty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rPr>
            <a:t>Are bills routinely paid? Is there a delay in paying?</a:t>
          </a:r>
        </a:p>
      </dgm:t>
    </dgm:pt>
    <dgm:pt modelId="{C5AB62F2-28FF-4C85-842A-F1279D040C56}" type="parTrans" cxnId="{6C3DC113-D208-4495-A2A1-6DD0F0028062}">
      <dgm:prSet/>
      <dgm:spPr/>
      <dgm:t>
        <a:bodyPr/>
        <a:lstStyle/>
        <a:p>
          <a:endParaRPr lang="en-US"/>
        </a:p>
      </dgm:t>
    </dgm:pt>
    <dgm:pt modelId="{3FAB1BA2-8FD4-495B-AE75-647A1CDE1A9C}" type="sibTrans" cxnId="{6C3DC113-D208-4495-A2A1-6DD0F0028062}">
      <dgm:prSet/>
      <dgm:spPr/>
      <dgm:t>
        <a:bodyPr/>
        <a:lstStyle/>
        <a:p>
          <a:endParaRPr lang="en-US"/>
        </a:p>
      </dgm:t>
    </dgm:pt>
    <dgm:pt modelId="{B9DBD9D7-F2D0-4B06-8CB7-77733DCFBF03}">
      <dgm:prSet/>
      <dgm:spPr/>
      <dgm:t>
        <a:bodyPr/>
        <a:lstStyle/>
        <a:p>
          <a:r>
            <a:rPr lang="en-US" dirty="0">
              <a:latin typeface="+mn-lt"/>
              <a:ea typeface="Times New Roman" panose="02020603050405020304" pitchFamily="18" charset="0"/>
            </a:rPr>
            <a:t>Is individual able to pay for prescription medications?</a:t>
          </a:r>
        </a:p>
      </dgm:t>
    </dgm:pt>
    <dgm:pt modelId="{DAD5E73F-8ABE-4653-A751-0A858349273E}" type="parTrans" cxnId="{42610AA7-D9CF-4517-89C2-0F43B68A025C}">
      <dgm:prSet/>
      <dgm:spPr/>
      <dgm:t>
        <a:bodyPr/>
        <a:lstStyle/>
        <a:p>
          <a:endParaRPr lang="en-US"/>
        </a:p>
      </dgm:t>
    </dgm:pt>
    <dgm:pt modelId="{3C70B069-7048-4312-BDB1-2BD7B883273F}" type="sibTrans" cxnId="{42610AA7-D9CF-4517-89C2-0F43B68A025C}">
      <dgm:prSet/>
      <dgm:spPr/>
      <dgm:t>
        <a:bodyPr/>
        <a:lstStyle/>
        <a:p>
          <a:endParaRPr lang="en-US"/>
        </a:p>
      </dgm:t>
    </dgm:pt>
    <dgm:pt modelId="{9BFFA3F8-4A4B-49D4-81B7-980B7CCF615A}">
      <dgm:prSet/>
      <dgm:spPr/>
      <dgm:t>
        <a:bodyPr/>
        <a:lstStyle/>
        <a:p>
          <a:r>
            <a:rPr lang="en-US" dirty="0">
              <a:latin typeface="+mn-lt"/>
              <a:ea typeface="Times New Roman" panose="02020603050405020304" pitchFamily="18" charset="0"/>
            </a:rPr>
            <a:t>How adequate is current insurance coverage? Are copays paid?</a:t>
          </a:r>
        </a:p>
      </dgm:t>
    </dgm:pt>
    <dgm:pt modelId="{CDE4A5FD-EFF5-4CF8-93B6-CED351C1E207}" type="parTrans" cxnId="{671325E4-4001-44FF-8FB0-012C6AA01E7C}">
      <dgm:prSet/>
      <dgm:spPr/>
      <dgm:t>
        <a:bodyPr/>
        <a:lstStyle/>
        <a:p>
          <a:endParaRPr lang="en-US"/>
        </a:p>
      </dgm:t>
    </dgm:pt>
    <dgm:pt modelId="{02EE0C4B-9755-4AE9-A673-72C8DAEA0AA4}" type="sibTrans" cxnId="{671325E4-4001-44FF-8FB0-012C6AA01E7C}">
      <dgm:prSet/>
      <dgm:spPr/>
      <dgm:t>
        <a:bodyPr/>
        <a:lstStyle/>
        <a:p>
          <a:endParaRPr lang="en-US"/>
        </a:p>
      </dgm:t>
    </dgm:pt>
    <dgm:pt modelId="{17301E86-E382-4FBF-929F-BDD4B701C9F6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rPr>
            <a:t>Social support concerns/ability to adhere to treatment plan</a:t>
          </a:r>
        </a:p>
      </dgm:t>
    </dgm:pt>
    <dgm:pt modelId="{1922E8CF-028F-431A-97CF-51E9E56EE5B3}" type="parTrans" cxnId="{8F902F34-977A-4CDF-95A0-C25F18316EC4}">
      <dgm:prSet/>
      <dgm:spPr/>
      <dgm:t>
        <a:bodyPr/>
        <a:lstStyle/>
        <a:p>
          <a:endParaRPr lang="en-US"/>
        </a:p>
      </dgm:t>
    </dgm:pt>
    <dgm:pt modelId="{E2E25400-C201-4634-80A4-481B93904BF4}" type="sibTrans" cxnId="{8F902F34-977A-4CDF-95A0-C25F18316EC4}">
      <dgm:prSet/>
      <dgm:spPr/>
      <dgm:t>
        <a:bodyPr/>
        <a:lstStyle/>
        <a:p>
          <a:endParaRPr lang="en-US"/>
        </a:p>
      </dgm:t>
    </dgm:pt>
    <dgm:pt modelId="{14C00213-B96F-4917-A1AB-256431A54FCB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rPr>
            <a:t>Patient’s family/social support</a:t>
          </a:r>
        </a:p>
      </dgm:t>
    </dgm:pt>
    <dgm:pt modelId="{64F7386A-6643-4734-9F14-D2DA23273B25}" type="sibTrans" cxnId="{2695728E-9FD0-4483-8E1B-71167B4EECC0}">
      <dgm:prSet/>
      <dgm:spPr/>
      <dgm:t>
        <a:bodyPr/>
        <a:lstStyle/>
        <a:p>
          <a:endParaRPr lang="en-US"/>
        </a:p>
      </dgm:t>
    </dgm:pt>
    <dgm:pt modelId="{37E403AF-5841-4410-96BA-D60625460147}" type="parTrans" cxnId="{2695728E-9FD0-4483-8E1B-71167B4EECC0}">
      <dgm:prSet/>
      <dgm:spPr/>
      <dgm:t>
        <a:bodyPr/>
        <a:lstStyle/>
        <a:p>
          <a:endParaRPr lang="en-US"/>
        </a:p>
      </dgm:t>
    </dgm:pt>
    <dgm:pt modelId="{53D00CE2-27E4-4867-AEFB-0C25FF5D1CFC}" type="pres">
      <dgm:prSet presAssocID="{DBEA7BF4-C7C3-4B6B-B73E-FAD15906CB0E}" presName="linear" presStyleCnt="0">
        <dgm:presLayoutVars>
          <dgm:dir/>
          <dgm:animLvl val="lvl"/>
          <dgm:resizeHandles val="exact"/>
        </dgm:presLayoutVars>
      </dgm:prSet>
      <dgm:spPr/>
    </dgm:pt>
    <dgm:pt modelId="{84147300-D2D1-4830-9E5C-C327B6E8A3E0}" type="pres">
      <dgm:prSet presAssocID="{E5237B00-5C50-49AA-AC84-2B5BF3F3E4B9}" presName="parentLin" presStyleCnt="0"/>
      <dgm:spPr/>
    </dgm:pt>
    <dgm:pt modelId="{B1A784BE-74B9-4FA1-B9F5-1E8CED78BD35}" type="pres">
      <dgm:prSet presAssocID="{E5237B00-5C50-49AA-AC84-2B5BF3F3E4B9}" presName="parentLeftMargin" presStyleLbl="node1" presStyleIdx="0" presStyleCnt="2"/>
      <dgm:spPr/>
    </dgm:pt>
    <dgm:pt modelId="{17076342-546F-48E6-9A22-9B99205AD053}" type="pres">
      <dgm:prSet presAssocID="{E5237B00-5C50-49AA-AC84-2B5BF3F3E4B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B27C63C7-BE5A-4F99-9011-7E90DBE93580}" type="pres">
      <dgm:prSet presAssocID="{E5237B00-5C50-49AA-AC84-2B5BF3F3E4B9}" presName="negativeSpace" presStyleCnt="0"/>
      <dgm:spPr/>
    </dgm:pt>
    <dgm:pt modelId="{A4487083-2212-45A3-B4D0-99CDF791B554}" type="pres">
      <dgm:prSet presAssocID="{E5237B00-5C50-49AA-AC84-2B5BF3F3E4B9}" presName="childText" presStyleLbl="conFgAcc1" presStyleIdx="0" presStyleCnt="2" custScaleX="91046">
        <dgm:presLayoutVars>
          <dgm:bulletEnabled val="1"/>
        </dgm:presLayoutVars>
      </dgm:prSet>
      <dgm:spPr/>
    </dgm:pt>
    <dgm:pt modelId="{37B49B01-BB8C-4BAA-880D-1C856F814BD3}" type="pres">
      <dgm:prSet presAssocID="{1FC8288B-DF95-4589-A816-B8E96C47B4A9}" presName="spaceBetweenRectangles" presStyleCnt="0"/>
      <dgm:spPr/>
    </dgm:pt>
    <dgm:pt modelId="{8B07EC5E-FF18-449F-95FC-5941B92BF236}" type="pres">
      <dgm:prSet presAssocID="{8429BCBD-3FCE-46D0-9DD4-AF279FB177A1}" presName="parentLin" presStyleCnt="0"/>
      <dgm:spPr/>
    </dgm:pt>
    <dgm:pt modelId="{FB7D1E4E-6AE0-4CB0-B96B-D588CFC40AAE}" type="pres">
      <dgm:prSet presAssocID="{8429BCBD-3FCE-46D0-9DD4-AF279FB177A1}" presName="parentLeftMargin" presStyleLbl="node1" presStyleIdx="0" presStyleCnt="2"/>
      <dgm:spPr/>
    </dgm:pt>
    <dgm:pt modelId="{158599EA-0379-4B83-BBA3-F742E3C3AB08}" type="pres">
      <dgm:prSet presAssocID="{8429BCBD-3FCE-46D0-9DD4-AF279FB177A1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1C7011BF-9BE1-4B58-9A31-CCBE167B068A}" type="pres">
      <dgm:prSet presAssocID="{8429BCBD-3FCE-46D0-9DD4-AF279FB177A1}" presName="negativeSpace" presStyleCnt="0"/>
      <dgm:spPr/>
    </dgm:pt>
    <dgm:pt modelId="{C2288843-1C28-47CE-80EF-44B73A4D3C5B}" type="pres">
      <dgm:prSet presAssocID="{8429BCBD-3FCE-46D0-9DD4-AF279FB177A1}" presName="childText" presStyleLbl="conFgAcc1" presStyleIdx="1" presStyleCnt="2" custScaleX="91568">
        <dgm:presLayoutVars>
          <dgm:bulletEnabled val="1"/>
        </dgm:presLayoutVars>
      </dgm:prSet>
      <dgm:spPr/>
    </dgm:pt>
  </dgm:ptLst>
  <dgm:cxnLst>
    <dgm:cxn modelId="{518F2C01-182F-48FC-9D54-EADD84D93C31}" type="presOf" srcId="{BF86354F-6041-44B5-A9CB-5D33B85BB746}" destId="{C2288843-1C28-47CE-80EF-44B73A4D3C5B}" srcOrd="0" destOrd="2" presId="urn:microsoft.com/office/officeart/2005/8/layout/list1"/>
    <dgm:cxn modelId="{70EC7703-3884-440E-AAB8-1D81F3B18FC5}" srcId="{E5237B00-5C50-49AA-AC84-2B5BF3F3E4B9}" destId="{FD18A410-C9D8-4670-B5F0-59796453CBFD}" srcOrd="2" destOrd="0" parTransId="{3DB54BDE-BD62-4033-B1A9-19FD53A7A5B3}" sibTransId="{70DE6390-22E9-4309-97BD-9E2491B98DDB}"/>
    <dgm:cxn modelId="{A2B28B0A-7F49-4188-9CFA-A900D3183C2A}" type="presOf" srcId="{E5237B00-5C50-49AA-AC84-2B5BF3F3E4B9}" destId="{B1A784BE-74B9-4FA1-B9F5-1E8CED78BD35}" srcOrd="0" destOrd="0" presId="urn:microsoft.com/office/officeart/2005/8/layout/list1"/>
    <dgm:cxn modelId="{6C3DC113-D208-4495-A2A1-6DD0F0028062}" srcId="{8429BCBD-3FCE-46D0-9DD4-AF279FB177A1}" destId="{BF86354F-6041-44B5-A9CB-5D33B85BB746}" srcOrd="2" destOrd="0" parTransId="{C5AB62F2-28FF-4C85-842A-F1279D040C56}" sibTransId="{3FAB1BA2-8FD4-495B-AE75-647A1CDE1A9C}"/>
    <dgm:cxn modelId="{8560C019-83BB-4B31-8E27-5C4D80B8A6E9}" type="presOf" srcId="{FD18A410-C9D8-4670-B5F0-59796453CBFD}" destId="{A4487083-2212-45A3-B4D0-99CDF791B554}" srcOrd="0" destOrd="2" presId="urn:microsoft.com/office/officeart/2005/8/layout/list1"/>
    <dgm:cxn modelId="{BEB60327-2F8D-48F6-8DB4-33C548547EDC}" type="presOf" srcId="{EF8581B1-6613-4FFC-8069-6ED60BBDA659}" destId="{C2288843-1C28-47CE-80EF-44B73A4D3C5B}" srcOrd="0" destOrd="0" presId="urn:microsoft.com/office/officeart/2005/8/layout/list1"/>
    <dgm:cxn modelId="{8F902F34-977A-4CDF-95A0-C25F18316EC4}" srcId="{E5237B00-5C50-49AA-AC84-2B5BF3F3E4B9}" destId="{17301E86-E382-4FBF-929F-BDD4B701C9F6}" srcOrd="1" destOrd="0" parTransId="{1922E8CF-028F-431A-97CF-51E9E56EE5B3}" sibTransId="{E2E25400-C201-4634-80A4-481B93904BF4}"/>
    <dgm:cxn modelId="{CCB58F36-3E58-48FF-BE8C-02D79841B176}" srcId="{DBEA7BF4-C7C3-4B6B-B73E-FAD15906CB0E}" destId="{E5237B00-5C50-49AA-AC84-2B5BF3F3E4B9}" srcOrd="0" destOrd="0" parTransId="{F17F87D7-7F09-4EE2-A49F-528310D3CFDB}" sibTransId="{1FC8288B-DF95-4589-A816-B8E96C47B4A9}"/>
    <dgm:cxn modelId="{7E7DA344-2764-4FFA-8B59-50E7FB107D66}" srcId="{8429BCBD-3FCE-46D0-9DD4-AF279FB177A1}" destId="{397F0267-3C76-4603-803E-09FAA47C40E4}" srcOrd="1" destOrd="0" parTransId="{9C208C9E-B324-44C3-8DA3-2054A8D597D2}" sibTransId="{AF0EB957-93E7-41FE-99E6-E64C4FF2B2C9}"/>
    <dgm:cxn modelId="{2C80D147-0F12-4373-9350-966B3524E103}" type="presOf" srcId="{DA1BDACE-6A7B-4CE1-A8D5-9D20545007F8}" destId="{A4487083-2212-45A3-B4D0-99CDF791B554}" srcOrd="0" destOrd="3" presId="urn:microsoft.com/office/officeart/2005/8/layout/list1"/>
    <dgm:cxn modelId="{6B25B44B-5B12-4B56-B64C-CF36A0BB8D33}" srcId="{E5237B00-5C50-49AA-AC84-2B5BF3F3E4B9}" destId="{DA1BDACE-6A7B-4CE1-A8D5-9D20545007F8}" srcOrd="3" destOrd="0" parTransId="{6C5C45AD-8ED1-4DE5-AE7A-14FB7BC168DE}" sibTransId="{B89F4820-44A6-48AD-A56E-61739A1870DF}"/>
    <dgm:cxn modelId="{1E24B66B-0BDD-4A7C-9968-2EE23EF05E56}" type="presOf" srcId="{9BFFA3F8-4A4B-49D4-81B7-980B7CCF615A}" destId="{C2288843-1C28-47CE-80EF-44B73A4D3C5B}" srcOrd="0" destOrd="4" presId="urn:microsoft.com/office/officeart/2005/8/layout/list1"/>
    <dgm:cxn modelId="{F174EE76-7B86-49BB-9A03-1DEE96D0C719}" type="presOf" srcId="{14C00213-B96F-4917-A1AB-256431A54FCB}" destId="{A4487083-2212-45A3-B4D0-99CDF791B554}" srcOrd="0" destOrd="0" presId="urn:microsoft.com/office/officeart/2005/8/layout/list1"/>
    <dgm:cxn modelId="{8E94A988-425D-44C5-99BD-DC6A4BE5B190}" type="presOf" srcId="{8429BCBD-3FCE-46D0-9DD4-AF279FB177A1}" destId="{158599EA-0379-4B83-BBA3-F742E3C3AB08}" srcOrd="1" destOrd="0" presId="urn:microsoft.com/office/officeart/2005/8/layout/list1"/>
    <dgm:cxn modelId="{2695728E-9FD0-4483-8E1B-71167B4EECC0}" srcId="{E5237B00-5C50-49AA-AC84-2B5BF3F3E4B9}" destId="{14C00213-B96F-4917-A1AB-256431A54FCB}" srcOrd="0" destOrd="0" parTransId="{37E403AF-5841-4410-96BA-D60625460147}" sibTransId="{64F7386A-6643-4734-9F14-D2DA23273B25}"/>
    <dgm:cxn modelId="{A62A9FA2-73D3-4CAE-8581-C6C84CF51D37}" srcId="{DBEA7BF4-C7C3-4B6B-B73E-FAD15906CB0E}" destId="{8429BCBD-3FCE-46D0-9DD4-AF279FB177A1}" srcOrd="1" destOrd="0" parTransId="{3E5BA6DC-79C4-4DED-9C2E-D6C2AF8D4411}" sibTransId="{681B0928-FA35-40AE-91FC-5E32662BB292}"/>
    <dgm:cxn modelId="{42610AA7-D9CF-4517-89C2-0F43B68A025C}" srcId="{8429BCBD-3FCE-46D0-9DD4-AF279FB177A1}" destId="{B9DBD9D7-F2D0-4B06-8CB7-77733DCFBF03}" srcOrd="3" destOrd="0" parTransId="{DAD5E73F-8ABE-4653-A751-0A858349273E}" sibTransId="{3C70B069-7048-4312-BDB1-2BD7B883273F}"/>
    <dgm:cxn modelId="{C5CA89A7-8FB8-41E7-9B39-A2408E91D0E3}" type="presOf" srcId="{397F0267-3C76-4603-803E-09FAA47C40E4}" destId="{C2288843-1C28-47CE-80EF-44B73A4D3C5B}" srcOrd="0" destOrd="1" presId="urn:microsoft.com/office/officeart/2005/8/layout/list1"/>
    <dgm:cxn modelId="{004AEDB2-17A8-4B13-BD44-A83100C31D2A}" type="presOf" srcId="{8429BCBD-3FCE-46D0-9DD4-AF279FB177A1}" destId="{FB7D1E4E-6AE0-4CB0-B96B-D588CFC40AAE}" srcOrd="0" destOrd="0" presId="urn:microsoft.com/office/officeart/2005/8/layout/list1"/>
    <dgm:cxn modelId="{39148CBF-E0CE-4269-89E2-0BAE4647FD21}" type="presOf" srcId="{E5237B00-5C50-49AA-AC84-2B5BF3F3E4B9}" destId="{17076342-546F-48E6-9A22-9B99205AD053}" srcOrd="1" destOrd="0" presId="urn:microsoft.com/office/officeart/2005/8/layout/list1"/>
    <dgm:cxn modelId="{A9028CC6-B6D4-42A1-9AE0-530A87A0AE9F}" type="presOf" srcId="{B9DBD9D7-F2D0-4B06-8CB7-77733DCFBF03}" destId="{C2288843-1C28-47CE-80EF-44B73A4D3C5B}" srcOrd="0" destOrd="3" presId="urn:microsoft.com/office/officeart/2005/8/layout/list1"/>
    <dgm:cxn modelId="{AB7B30E2-F2C3-4E27-8EB0-14E2025D9BF3}" type="presOf" srcId="{DBEA7BF4-C7C3-4B6B-B73E-FAD15906CB0E}" destId="{53D00CE2-27E4-4867-AEFB-0C25FF5D1CFC}" srcOrd="0" destOrd="0" presId="urn:microsoft.com/office/officeart/2005/8/layout/list1"/>
    <dgm:cxn modelId="{671325E4-4001-44FF-8FB0-012C6AA01E7C}" srcId="{8429BCBD-3FCE-46D0-9DD4-AF279FB177A1}" destId="{9BFFA3F8-4A4B-49D4-81B7-980B7CCF615A}" srcOrd="4" destOrd="0" parTransId="{CDE4A5FD-EFF5-4CF8-93B6-CED351C1E207}" sibTransId="{02EE0C4B-9755-4AE9-A673-72C8DAEA0AA4}"/>
    <dgm:cxn modelId="{3B336AF0-8210-4F20-B3B3-315596200A9F}" srcId="{8429BCBD-3FCE-46D0-9DD4-AF279FB177A1}" destId="{EF8581B1-6613-4FFC-8069-6ED60BBDA659}" srcOrd="0" destOrd="0" parTransId="{062A585F-CFBE-4085-A044-24195C352163}" sibTransId="{B54C2A0E-95C5-4A49-A3C5-5CFF5ABF2062}"/>
    <dgm:cxn modelId="{529274FA-0108-4812-AE00-38B2C0E04A26}" type="presOf" srcId="{17301E86-E382-4FBF-929F-BDD4B701C9F6}" destId="{A4487083-2212-45A3-B4D0-99CDF791B554}" srcOrd="0" destOrd="1" presId="urn:microsoft.com/office/officeart/2005/8/layout/list1"/>
    <dgm:cxn modelId="{C3BB9ACA-D939-489E-B87C-96EBD6F7BB50}" type="presParOf" srcId="{53D00CE2-27E4-4867-AEFB-0C25FF5D1CFC}" destId="{84147300-D2D1-4830-9E5C-C327B6E8A3E0}" srcOrd="0" destOrd="0" presId="urn:microsoft.com/office/officeart/2005/8/layout/list1"/>
    <dgm:cxn modelId="{9A5E3FBC-646B-4C45-AD7A-85CA6E16C40E}" type="presParOf" srcId="{84147300-D2D1-4830-9E5C-C327B6E8A3E0}" destId="{B1A784BE-74B9-4FA1-B9F5-1E8CED78BD35}" srcOrd="0" destOrd="0" presId="urn:microsoft.com/office/officeart/2005/8/layout/list1"/>
    <dgm:cxn modelId="{88F91A12-2EAD-4B2A-9E42-25763F7652A7}" type="presParOf" srcId="{84147300-D2D1-4830-9E5C-C327B6E8A3E0}" destId="{17076342-546F-48E6-9A22-9B99205AD053}" srcOrd="1" destOrd="0" presId="urn:microsoft.com/office/officeart/2005/8/layout/list1"/>
    <dgm:cxn modelId="{76075B28-7EE8-4BE9-8B83-C60CE2243381}" type="presParOf" srcId="{53D00CE2-27E4-4867-AEFB-0C25FF5D1CFC}" destId="{B27C63C7-BE5A-4F99-9011-7E90DBE93580}" srcOrd="1" destOrd="0" presId="urn:microsoft.com/office/officeart/2005/8/layout/list1"/>
    <dgm:cxn modelId="{DB5FE658-9656-47EF-A738-15EA0F2FB6F6}" type="presParOf" srcId="{53D00CE2-27E4-4867-AEFB-0C25FF5D1CFC}" destId="{A4487083-2212-45A3-B4D0-99CDF791B554}" srcOrd="2" destOrd="0" presId="urn:microsoft.com/office/officeart/2005/8/layout/list1"/>
    <dgm:cxn modelId="{720B4768-82D3-4C59-8186-A8ED925409F9}" type="presParOf" srcId="{53D00CE2-27E4-4867-AEFB-0C25FF5D1CFC}" destId="{37B49B01-BB8C-4BAA-880D-1C856F814BD3}" srcOrd="3" destOrd="0" presId="urn:microsoft.com/office/officeart/2005/8/layout/list1"/>
    <dgm:cxn modelId="{3D6CE5AA-AB62-4BAB-BC95-BA09A9CED8AD}" type="presParOf" srcId="{53D00CE2-27E4-4867-AEFB-0C25FF5D1CFC}" destId="{8B07EC5E-FF18-449F-95FC-5941B92BF236}" srcOrd="4" destOrd="0" presId="urn:microsoft.com/office/officeart/2005/8/layout/list1"/>
    <dgm:cxn modelId="{CDE874D9-A35B-4164-AD9F-86D4D5453254}" type="presParOf" srcId="{8B07EC5E-FF18-449F-95FC-5941B92BF236}" destId="{FB7D1E4E-6AE0-4CB0-B96B-D588CFC40AAE}" srcOrd="0" destOrd="0" presId="urn:microsoft.com/office/officeart/2005/8/layout/list1"/>
    <dgm:cxn modelId="{BB344525-86F3-46E0-82FA-374BFE8CDC5F}" type="presParOf" srcId="{8B07EC5E-FF18-449F-95FC-5941B92BF236}" destId="{158599EA-0379-4B83-BBA3-F742E3C3AB08}" srcOrd="1" destOrd="0" presId="urn:microsoft.com/office/officeart/2005/8/layout/list1"/>
    <dgm:cxn modelId="{7904A9F6-CB96-408E-985E-B590329E61DE}" type="presParOf" srcId="{53D00CE2-27E4-4867-AEFB-0C25FF5D1CFC}" destId="{1C7011BF-9BE1-4B58-9A31-CCBE167B068A}" srcOrd="5" destOrd="0" presId="urn:microsoft.com/office/officeart/2005/8/layout/list1"/>
    <dgm:cxn modelId="{FEBFF411-09EA-448B-A8DF-9291F6872428}" type="presParOf" srcId="{53D00CE2-27E4-4867-AEFB-0C25FF5D1CFC}" destId="{C2288843-1C28-47CE-80EF-44B73A4D3C5B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09AA8F-B48B-417C-97CE-CDCD28B2C3DE}">
      <dsp:nvSpPr>
        <dsp:cNvPr id="0" name=""/>
        <dsp:cNvSpPr/>
      </dsp:nvSpPr>
      <dsp:spPr>
        <a:xfrm>
          <a:off x="0" y="241881"/>
          <a:ext cx="8915829" cy="176553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1701" tIns="124968" rIns="761701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SzPts val="1000"/>
            <a:buFont typeface="Arial" panose="020B0604020202020204" pitchFamily="34" charset="0"/>
            <a:buChar char="•"/>
          </a:pPr>
          <a:r>
            <a:rPr lang="en-US" sz="1600" kern="1200" dirty="0">
              <a:effectLst/>
              <a:latin typeface="+mn-lt"/>
              <a:ea typeface="+mn-ea"/>
              <a:cs typeface="Times New Roman" panose="02020603050405020304" pitchFamily="18" charset="0"/>
            </a:rPr>
            <a:t>Home/apartment/shelter/structural housing needs</a:t>
          </a:r>
          <a:endParaRPr lang="en-US" sz="1600" kern="1200" dirty="0">
            <a:latin typeface="+mn-lt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SzPts val="1000"/>
            <a:buFont typeface="Arial" panose="020B0604020202020204" pitchFamily="34" charset="0"/>
            <a:buChar char="•"/>
          </a:pPr>
          <a:r>
            <a:rPr lang="en-US" sz="1600" kern="1200" dirty="0">
              <a:effectLst/>
              <a:latin typeface="+mn-lt"/>
              <a:ea typeface="+mn-ea"/>
              <a:cs typeface="Times New Roman" panose="02020603050405020304" pitchFamily="18" charset="0"/>
            </a:rPr>
            <a:t>Can individuals independently navigate into and throughout home?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SzPts val="1000"/>
            <a:buFont typeface="Arial" panose="020B0604020202020204" pitchFamily="34" charset="0"/>
            <a:buChar char="•"/>
          </a:pPr>
          <a:r>
            <a:rPr lang="en-US" sz="1600" kern="1200" dirty="0">
              <a:effectLst/>
              <a:latin typeface="+mn-lt"/>
              <a:ea typeface="+mn-ea"/>
              <a:cs typeface="Times New Roman" panose="02020603050405020304" pitchFamily="18" charset="0"/>
            </a:rPr>
            <a:t>DME needs (personal cane/walker/wheelchair)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SzPts val="1000"/>
            <a:buFont typeface="Arial" panose="020B0604020202020204" pitchFamily="34" charset="0"/>
            <a:buChar char="•"/>
          </a:pPr>
          <a:r>
            <a:rPr lang="en-US" sz="1600" kern="1200" dirty="0">
              <a:effectLst/>
              <a:latin typeface="+mn-lt"/>
              <a:ea typeface="+mn-ea"/>
              <a:cs typeface="Times New Roman" panose="02020603050405020304" pitchFamily="18" charset="0"/>
            </a:rPr>
            <a:t>Is housing safe/adequate?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SzPts val="1000"/>
            <a:buFont typeface="Arial" panose="020B0604020202020204" pitchFamily="34" charset="0"/>
            <a:buChar char="•"/>
          </a:pPr>
          <a:r>
            <a:rPr lang="en-US" sz="1600" kern="1200">
              <a:effectLst/>
              <a:latin typeface="+mn-lt"/>
              <a:ea typeface="+mn-ea"/>
              <a:cs typeface="Times New Roman" panose="02020603050405020304" pitchFamily="18" charset="0"/>
            </a:rPr>
            <a:t>Risk for becoming homeless </a:t>
          </a:r>
          <a:endParaRPr lang="en-US" sz="1600" kern="1200" dirty="0">
            <a:effectLst/>
            <a:latin typeface="+mn-lt"/>
            <a:ea typeface="+mn-ea"/>
            <a:cs typeface="Times New Roman" panose="02020603050405020304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SzPts val="1000"/>
            <a:buFont typeface="Arial" panose="020B0604020202020204" pitchFamily="34" charset="0"/>
            <a:buChar char="•"/>
          </a:pPr>
          <a:r>
            <a:rPr lang="en-US" sz="1600" kern="1200">
              <a:effectLst/>
              <a:latin typeface="+mn-lt"/>
              <a:ea typeface="+mn-ea"/>
              <a:cs typeface="Times New Roman" panose="02020603050405020304" pitchFamily="18" charset="0"/>
            </a:rPr>
            <a:t>Climate controlled?</a:t>
          </a:r>
          <a:endParaRPr lang="en-US" sz="1400" kern="1200" dirty="0">
            <a:effectLst/>
            <a:latin typeface="+mn-lt"/>
            <a:ea typeface="+mn-ea"/>
            <a:cs typeface="Times New Roman" panose="02020603050405020304" pitchFamily="18" charset="0"/>
          </a:endParaRPr>
        </a:p>
      </dsp:txBody>
      <dsp:txXfrm>
        <a:off x="0" y="241881"/>
        <a:ext cx="8915829" cy="1765531"/>
      </dsp:txXfrm>
    </dsp:sp>
    <dsp:sp modelId="{D1C36051-D806-4F3A-B363-2AEC5298F1B8}">
      <dsp:nvSpPr>
        <dsp:cNvPr id="0" name=""/>
        <dsp:cNvSpPr/>
      </dsp:nvSpPr>
      <dsp:spPr>
        <a:xfrm>
          <a:off x="490716" y="3934"/>
          <a:ext cx="6870032" cy="32650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9671" tIns="0" rIns="259671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latin typeface="+mn-lt"/>
              <a:ea typeface="+mn-ea"/>
              <a:cs typeface="+mn-cs"/>
            </a:rPr>
            <a:t>Housing</a:t>
          </a:r>
          <a:endParaRPr lang="en-US" sz="1800" kern="1200" dirty="0">
            <a:latin typeface="+mn-lt"/>
            <a:ea typeface="+mn-ea"/>
            <a:cs typeface="+mn-cs"/>
          </a:endParaRPr>
        </a:p>
      </dsp:txBody>
      <dsp:txXfrm>
        <a:off x="506655" y="19873"/>
        <a:ext cx="6838154" cy="294628"/>
      </dsp:txXfrm>
    </dsp:sp>
    <dsp:sp modelId="{DB1C7FE0-2B71-4369-B8E4-91015336A1AE}">
      <dsp:nvSpPr>
        <dsp:cNvPr id="0" name=""/>
        <dsp:cNvSpPr/>
      </dsp:nvSpPr>
      <dsp:spPr>
        <a:xfrm>
          <a:off x="0" y="2270404"/>
          <a:ext cx="8948413" cy="152362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1701" tIns="124968" rIns="761701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SzPts val="1000"/>
            <a:buFont typeface="Arial" panose="020B0604020202020204" pitchFamily="34" charset="0"/>
            <a:buChar char="•"/>
          </a:pPr>
          <a:r>
            <a:rPr lang="en-US" sz="1600" kern="1200">
              <a:effectLst/>
              <a:latin typeface="+mn-lt"/>
              <a:ea typeface="+mn-ea"/>
              <a:cs typeface="Times New Roman" panose="02020603050405020304" pitchFamily="18" charset="0"/>
            </a:rPr>
            <a:t>Mode of transportation</a:t>
          </a:r>
          <a:endParaRPr lang="en-US" sz="1600" kern="1200" dirty="0">
            <a:latin typeface="+mn-lt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SzPts val="1000"/>
            <a:buFont typeface="Arial" panose="020B0604020202020204" pitchFamily="34" charset="0"/>
            <a:buChar char="•"/>
          </a:pPr>
          <a:r>
            <a:rPr lang="en-US" sz="1600" kern="1200" dirty="0">
              <a:effectLst/>
              <a:latin typeface="+mn-lt"/>
              <a:ea typeface="+mn-ea"/>
              <a:cs typeface="Times New Roman" panose="02020603050405020304" pitchFamily="18" charset="0"/>
            </a:rPr>
            <a:t>Can patient get to and from all appointments and high-priority errands independently?</a:t>
          </a:r>
          <a:endParaRPr lang="en-US" sz="1600" kern="1200" dirty="0">
            <a:latin typeface="+mn-lt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SzPts val="1000"/>
            <a:buFont typeface="Arial" panose="020B0604020202020204" pitchFamily="34" charset="0"/>
            <a:buChar char="•"/>
          </a:pPr>
          <a:r>
            <a:rPr lang="en-US" sz="1600" kern="1200" dirty="0">
              <a:effectLst/>
              <a:latin typeface="+mn-lt"/>
              <a:ea typeface="+mn-ea"/>
              <a:cs typeface="Times New Roman" panose="02020603050405020304" pitchFamily="18" charset="0"/>
            </a:rPr>
            <a:t>Is current transportation reliable?</a:t>
          </a:r>
          <a:endParaRPr lang="en-US" sz="1600" kern="1200" dirty="0">
            <a:latin typeface="+mn-lt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SzPts val="1000"/>
            <a:buFont typeface="Arial" panose="020B0604020202020204" pitchFamily="34" charset="0"/>
            <a:buChar char="•"/>
          </a:pPr>
          <a:r>
            <a:rPr lang="en-US" sz="1600" kern="1200" dirty="0">
              <a:effectLst/>
              <a:latin typeface="+mn-lt"/>
              <a:ea typeface="+mn-ea"/>
              <a:cs typeface="Times New Roman" panose="02020603050405020304" pitchFamily="18" charset="0"/>
            </a:rPr>
            <a:t>Distance from medical appointments</a:t>
          </a:r>
          <a:endParaRPr lang="en-US" sz="1600" kern="1200" dirty="0">
            <a:latin typeface="+mn-lt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SzPts val="1000"/>
            <a:buFont typeface="Arial" panose="020B0604020202020204" pitchFamily="34" charset="0"/>
            <a:buChar char="•"/>
          </a:pPr>
          <a:r>
            <a:rPr lang="en-US" sz="1600" kern="1200">
              <a:effectLst/>
              <a:latin typeface="+mn-lt"/>
              <a:ea typeface="+mn-ea"/>
              <a:cs typeface="Times New Roman" panose="02020603050405020304" pitchFamily="18" charset="0"/>
            </a:rPr>
            <a:t>Current transportation needs/concerns</a:t>
          </a:r>
          <a:endParaRPr lang="en-US" sz="1600" kern="1200" dirty="0">
            <a:latin typeface="+mn-lt"/>
            <a:ea typeface="+mn-ea"/>
            <a:cs typeface="+mn-cs"/>
          </a:endParaRPr>
        </a:p>
      </dsp:txBody>
      <dsp:txXfrm>
        <a:off x="0" y="2270404"/>
        <a:ext cx="8948413" cy="1523627"/>
      </dsp:txXfrm>
    </dsp:sp>
    <dsp:sp modelId="{95617C9D-AB20-462A-960D-6763FF897850}">
      <dsp:nvSpPr>
        <dsp:cNvPr id="0" name=""/>
        <dsp:cNvSpPr/>
      </dsp:nvSpPr>
      <dsp:spPr>
        <a:xfrm>
          <a:off x="490716" y="2039813"/>
          <a:ext cx="6870032" cy="31915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9671" tIns="0" rIns="259671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latin typeface="+mn-lt"/>
              <a:ea typeface="+mn-ea"/>
              <a:cs typeface="+mn-cs"/>
            </a:rPr>
            <a:t>Transportation</a:t>
          </a:r>
          <a:endParaRPr lang="en-US" sz="1800" kern="1200" dirty="0">
            <a:latin typeface="+mn-lt"/>
            <a:ea typeface="+mn-ea"/>
            <a:cs typeface="+mn-cs"/>
          </a:endParaRPr>
        </a:p>
      </dsp:txBody>
      <dsp:txXfrm>
        <a:off x="506296" y="2055393"/>
        <a:ext cx="6838872" cy="287990"/>
      </dsp:txXfrm>
    </dsp:sp>
    <dsp:sp modelId="{5149614B-66AA-4C7E-B6F9-E860A07D9999}">
      <dsp:nvSpPr>
        <dsp:cNvPr id="0" name=""/>
        <dsp:cNvSpPr/>
      </dsp:nvSpPr>
      <dsp:spPr>
        <a:xfrm>
          <a:off x="0" y="4191387"/>
          <a:ext cx="9010243" cy="151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1701" tIns="124968" rIns="761701" bIns="113792" numCol="1" spcCol="1270" anchor="t" anchorCtr="0">
          <a:noAutofit/>
        </a:bodyPr>
        <a:lstStyle/>
        <a:p>
          <a:pPr marL="285750" lvl="1" indent="-2857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SzPts val="1000"/>
            <a:buFont typeface="Arial" panose="020B0604020202020204" pitchFamily="34" charset="0"/>
            <a:buChar char="•"/>
          </a:pPr>
          <a:r>
            <a:rPr lang="en-US" sz="1600" kern="1200">
              <a:effectLst/>
              <a:latin typeface="+mn-lt"/>
              <a:ea typeface="+mn-ea"/>
              <a:cs typeface="Times New Roman" panose="02020603050405020304" pitchFamily="18" charset="0"/>
            </a:rPr>
            <a:t>Height/weight/BMI</a:t>
          </a:r>
          <a:endParaRPr lang="en-US" sz="1600" kern="1200" dirty="0">
            <a:effectLst/>
            <a:latin typeface="+mn-lt"/>
            <a:ea typeface="+mn-ea"/>
            <a:cs typeface="Times New Roman" panose="02020603050405020304" pitchFamily="18" charset="0"/>
          </a:endParaRPr>
        </a:p>
        <a:p>
          <a:pPr marL="285750" lvl="1" indent="-2857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SzPts val="1000"/>
            <a:buFont typeface="Arial" panose="020B0604020202020204" pitchFamily="34" charset="0"/>
            <a:buChar char="•"/>
          </a:pPr>
          <a:r>
            <a:rPr lang="en-US" sz="1600" kern="1200">
              <a:effectLst/>
              <a:latin typeface="+mn-lt"/>
              <a:ea typeface="+mn-ea"/>
              <a:cs typeface="Times New Roman" panose="02020603050405020304" pitchFamily="18" charset="0"/>
            </a:rPr>
            <a:t>How many meals on average are eaten in a day?</a:t>
          </a:r>
          <a:endParaRPr lang="en-US" sz="1600" kern="1200" dirty="0">
            <a:effectLst/>
            <a:latin typeface="+mn-lt"/>
            <a:ea typeface="+mn-ea"/>
            <a:cs typeface="Times New Roman" panose="02020603050405020304" pitchFamily="18" charset="0"/>
          </a:endParaRPr>
        </a:p>
        <a:p>
          <a:pPr marL="285750" lvl="1" indent="-2857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SzPts val="1000"/>
            <a:buFont typeface="Arial" panose="020B0604020202020204" pitchFamily="34" charset="0"/>
            <a:buChar char="•"/>
          </a:pPr>
          <a:r>
            <a:rPr lang="en-US" sz="1600" kern="1200">
              <a:effectLst/>
              <a:latin typeface="+mn-lt"/>
              <a:ea typeface="+mn-ea"/>
              <a:cs typeface="Times New Roman" panose="02020603050405020304" pitchFamily="18" charset="0"/>
            </a:rPr>
            <a:t>What diet does individual maintain?</a:t>
          </a:r>
          <a:endParaRPr lang="en-US" sz="1600" kern="1200" dirty="0">
            <a:effectLst/>
            <a:latin typeface="+mn-lt"/>
            <a:ea typeface="+mn-ea"/>
            <a:cs typeface="Times New Roman" panose="02020603050405020304" pitchFamily="18" charset="0"/>
          </a:endParaRPr>
        </a:p>
        <a:p>
          <a:pPr marL="285750" lvl="1" indent="-2857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SzPts val="1000"/>
            <a:buFont typeface="Arial" panose="020B0604020202020204" pitchFamily="34" charset="0"/>
            <a:buChar char="•"/>
          </a:pPr>
          <a:r>
            <a:rPr lang="en-US" sz="1600" kern="1200">
              <a:effectLst/>
              <a:latin typeface="+mn-lt"/>
              <a:ea typeface="+mn-ea"/>
              <a:cs typeface="Times New Roman" panose="02020603050405020304" pitchFamily="18" charset="0"/>
            </a:rPr>
            <a:t>Distance to nearest grocery store from home</a:t>
          </a:r>
          <a:endParaRPr lang="en-US" sz="1600" kern="1200" dirty="0">
            <a:effectLst/>
            <a:latin typeface="+mn-lt"/>
            <a:ea typeface="+mn-ea"/>
            <a:cs typeface="Times New Roman" panose="02020603050405020304" pitchFamily="18" charset="0"/>
          </a:endParaRPr>
        </a:p>
        <a:p>
          <a:pPr marL="285750" lvl="1" indent="-2857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SzPts val="1000"/>
            <a:buFont typeface="Arial" panose="020B0604020202020204" pitchFamily="34" charset="0"/>
            <a:buChar char="•"/>
          </a:pPr>
          <a:r>
            <a:rPr lang="en-US" sz="1600" kern="1200">
              <a:effectLst/>
              <a:latin typeface="+mn-lt"/>
              <a:ea typeface="+mn-ea"/>
              <a:cs typeface="Times New Roman" panose="02020603050405020304" pitchFamily="18" charset="0"/>
            </a:rPr>
            <a:t>Are there current concerns with obtaining and preparing food?</a:t>
          </a:r>
          <a:endParaRPr lang="en-US" sz="1400" kern="1200" dirty="0">
            <a:effectLst/>
            <a:latin typeface="+mn-lt"/>
            <a:ea typeface="+mn-ea"/>
            <a:cs typeface="Times New Roman" panose="02020603050405020304" pitchFamily="18" charset="0"/>
          </a:endParaRPr>
        </a:p>
      </dsp:txBody>
      <dsp:txXfrm>
        <a:off x="0" y="4191387"/>
        <a:ext cx="9010243" cy="1512000"/>
      </dsp:txXfrm>
    </dsp:sp>
    <dsp:sp modelId="{8F7B6D3B-4D18-4A2B-AA51-B6AF7B12786F}">
      <dsp:nvSpPr>
        <dsp:cNvPr id="0" name=""/>
        <dsp:cNvSpPr/>
      </dsp:nvSpPr>
      <dsp:spPr>
        <a:xfrm>
          <a:off x="490716" y="3826431"/>
          <a:ext cx="6870032" cy="45351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9671" tIns="0" rIns="259671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latin typeface="+mn-lt"/>
              <a:ea typeface="+mn-ea"/>
              <a:cs typeface="+mn-cs"/>
            </a:rPr>
            <a:t>Food Access</a:t>
          </a:r>
          <a:endParaRPr lang="en-US" sz="2400" kern="1200" dirty="0">
            <a:latin typeface="+mn-lt"/>
            <a:ea typeface="+mn-ea"/>
            <a:cs typeface="+mn-cs"/>
          </a:endParaRPr>
        </a:p>
      </dsp:txBody>
      <dsp:txXfrm>
        <a:off x="512855" y="3848570"/>
        <a:ext cx="6825754" cy="4092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487083-2212-45A3-B4D0-99CDF791B554}">
      <dsp:nvSpPr>
        <dsp:cNvPr id="0" name=""/>
        <dsp:cNvSpPr/>
      </dsp:nvSpPr>
      <dsp:spPr>
        <a:xfrm>
          <a:off x="0" y="333694"/>
          <a:ext cx="9990295" cy="19183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1611" tIns="395732" rIns="851611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900" kern="12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rPr>
            <a:t>Patient’s family/social support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900" kern="12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rPr>
            <a:t>Social support concerns/ability to adhere to treatment plan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900" kern="12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rPr>
            <a:t>Psychiatry/therapy history for individual. PHQ2 completed.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900" kern="12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rPr>
            <a:t>Does individual have trouble taking care of a child, family member, or friend?</a:t>
          </a:r>
        </a:p>
      </dsp:txBody>
      <dsp:txXfrm>
        <a:off x="0" y="333694"/>
        <a:ext cx="9990295" cy="1918350"/>
      </dsp:txXfrm>
    </dsp:sp>
    <dsp:sp modelId="{17076342-546F-48E6-9A22-9B99205AD053}">
      <dsp:nvSpPr>
        <dsp:cNvPr id="0" name=""/>
        <dsp:cNvSpPr/>
      </dsp:nvSpPr>
      <dsp:spPr>
        <a:xfrm>
          <a:off x="548640" y="23734"/>
          <a:ext cx="7680960" cy="6199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0322" tIns="0" rIns="290322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Social Support</a:t>
          </a:r>
        </a:p>
      </dsp:txBody>
      <dsp:txXfrm>
        <a:off x="578902" y="53996"/>
        <a:ext cx="7620436" cy="559396"/>
      </dsp:txXfrm>
    </dsp:sp>
    <dsp:sp modelId="{C2288843-1C28-47CE-80EF-44B73A4D3C5B}">
      <dsp:nvSpPr>
        <dsp:cNvPr id="0" name=""/>
        <dsp:cNvSpPr/>
      </dsp:nvSpPr>
      <dsp:spPr>
        <a:xfrm>
          <a:off x="0" y="2675404"/>
          <a:ext cx="10047573" cy="22491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1611" tIns="395732" rIns="851611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rPr>
            <a:t>Is the patient employed or unemployed? Are they receiving benefits?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rPr>
            <a:t>Is workplace supportive and knowledgeable of sickle cell disease/complications?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rPr>
            <a:t>Are bills routinely paid? Is there a delay in paying?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>
              <a:latin typeface="+mn-lt"/>
              <a:ea typeface="Times New Roman" panose="02020603050405020304" pitchFamily="18" charset="0"/>
            </a:rPr>
            <a:t>Is individual able to pay for prescription medications?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>
              <a:latin typeface="+mn-lt"/>
              <a:ea typeface="Times New Roman" panose="02020603050405020304" pitchFamily="18" charset="0"/>
            </a:rPr>
            <a:t>How adequate is current insurance coverage? Are copays paid?</a:t>
          </a:r>
        </a:p>
      </dsp:txBody>
      <dsp:txXfrm>
        <a:off x="0" y="2675404"/>
        <a:ext cx="10047573" cy="2249100"/>
      </dsp:txXfrm>
    </dsp:sp>
    <dsp:sp modelId="{158599EA-0379-4B83-BBA3-F742E3C3AB08}">
      <dsp:nvSpPr>
        <dsp:cNvPr id="0" name=""/>
        <dsp:cNvSpPr/>
      </dsp:nvSpPr>
      <dsp:spPr>
        <a:xfrm>
          <a:off x="548640" y="2365444"/>
          <a:ext cx="7680960" cy="6199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0322" tIns="0" rIns="290322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u="none" kern="1200" dirty="0"/>
            <a:t>Financial Considerations</a:t>
          </a:r>
        </a:p>
      </dsp:txBody>
      <dsp:txXfrm>
        <a:off x="578902" y="2395706"/>
        <a:ext cx="7620436" cy="5593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43E902-53A3-493B-8F18-95CE582B9995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267389-F7BD-4BF2-A623-6E3D04576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86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where you can add notes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267389-F7BD-4BF2-A623-6E3D0457691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143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267389-F7BD-4BF2-A623-6E3D0457691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300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267389-F7BD-4BF2-A623-6E3D0457691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6088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267389-F7BD-4BF2-A623-6E3D0457691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267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267389-F7BD-4BF2-A623-6E3D0457691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1017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 defTabSz="914400" fontAlgn="auto">
              <a:spcBef>
                <a:spcPts val="600"/>
              </a:spcBef>
              <a:spcAft>
                <a:spcPts val="0"/>
              </a:spcAft>
              <a:buClr>
                <a:srgbClr val="4472C4">
                  <a:lumMod val="60000"/>
                  <a:lumOff val="40000"/>
                </a:srgbClr>
              </a:buClr>
              <a:buSzPct val="80000"/>
              <a:buFont typeface="Wingdings 3" charset="2"/>
              <a:buChar char=""/>
              <a:defRPr/>
            </a:pPr>
            <a:r>
              <a:rPr lang="en-US" sz="1200" dirty="0">
                <a:solidFill>
                  <a:prstClr val="black"/>
                </a:solidFill>
              </a:rPr>
              <a:t>Social determinants of health (SDoH) are the conditions in the environments where people are born, live, learn, work, play, worship, and age that affect a wide range of health, functioning, and quality-of-life outcomes and risks</a:t>
            </a:r>
          </a:p>
          <a:p>
            <a:pPr marL="0" lvl="0" indent="0" defTabSz="914400" fontAlgn="auto">
              <a:spcBef>
                <a:spcPts val="1000"/>
              </a:spcBef>
              <a:spcAft>
                <a:spcPts val="0"/>
              </a:spcAft>
              <a:buClr>
                <a:srgbClr val="4472C4">
                  <a:lumMod val="60000"/>
                  <a:lumOff val="40000"/>
                </a:srgbClr>
              </a:buClr>
              <a:buSzPct val="80000"/>
              <a:buFont typeface="Wingdings 3" charset="2"/>
              <a:buChar char=""/>
              <a:defRPr/>
            </a:pPr>
            <a:endParaRPr lang="en-US" sz="1200" dirty="0">
              <a:solidFill>
                <a:prstClr val="black"/>
              </a:solidFill>
            </a:endParaRPr>
          </a:p>
          <a:p>
            <a:pPr marL="342900" lvl="0" indent="-342900" defTabSz="914400" fontAlgn="auto">
              <a:spcBef>
                <a:spcPts val="1000"/>
              </a:spcBef>
              <a:spcAft>
                <a:spcPts val="0"/>
              </a:spcAft>
              <a:buClr>
                <a:srgbClr val="4472C4">
                  <a:lumMod val="60000"/>
                  <a:lumOff val="40000"/>
                </a:srgbClr>
              </a:buClr>
              <a:buSzPct val="80000"/>
              <a:buFont typeface="Wingdings 3" charset="2"/>
              <a:buChar char=""/>
              <a:defRPr/>
            </a:pPr>
            <a:r>
              <a:rPr lang="en-US" sz="1200" dirty="0">
                <a:solidFill>
                  <a:prstClr val="black"/>
                </a:solidFill>
              </a:rPr>
              <a:t>According to the World Health Organization, over 60% of health outcomes are the result of social determinants of health. These social risk factors in people’s lives create significant impacts on their health outcomes, utilization patterns, and costs.</a:t>
            </a:r>
          </a:p>
          <a:p>
            <a:endParaRPr lang="en-US" sz="1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267389-F7BD-4BF2-A623-6E3D0457691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1870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267389-F7BD-4BF2-A623-6E3D0457691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120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466469"/>
            <a:ext cx="10363200" cy="891931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4267" b="0" i="0">
                <a:solidFill>
                  <a:srgbClr val="CD113B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14036" y="5053429"/>
            <a:ext cx="8534400" cy="107376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562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600" y="490453"/>
            <a:ext cx="10972800" cy="71353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D113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09600" y="1368922"/>
            <a:ext cx="10972800" cy="4947903"/>
          </a:xfrm>
          <a:prstGeom prst="rect">
            <a:avLst/>
          </a:prstGeom>
        </p:spPr>
        <p:txBody>
          <a:bodyPr/>
          <a:lstStyle>
            <a:lvl1pPr>
              <a:defRPr sz="2667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133">
                <a:solidFill>
                  <a:schemeClr val="tx1"/>
                </a:solidFill>
              </a:defRPr>
            </a:lvl3pPr>
            <a:lvl4pPr>
              <a:defRPr sz="1867">
                <a:solidFill>
                  <a:schemeClr val="tx1"/>
                </a:solidFill>
              </a:defRPr>
            </a:lvl4pPr>
            <a:lvl5pPr>
              <a:defRPr sz="1867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27348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267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67">
                <a:solidFill>
                  <a:schemeClr val="tx1"/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57941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68922"/>
            <a:ext cx="5384800" cy="3537599"/>
          </a:xfrm>
          <a:prstGeom prst="rect">
            <a:avLst/>
          </a:prstGeo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368922"/>
            <a:ext cx="5384800" cy="3537599"/>
          </a:xfrm>
          <a:prstGeom prst="rect">
            <a:avLst/>
          </a:prstGeo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09600" y="490453"/>
            <a:ext cx="10972800" cy="71353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D113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53356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1368923"/>
            <a:ext cx="7315200" cy="4727077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09600" y="490453"/>
            <a:ext cx="10972800" cy="71353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D113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208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866E7-6738-4F68-AFF9-F8158BE2E91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0419-64D4-4ECF-A3F4-04A83B910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136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7256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700" r:id="rId6"/>
  </p:sldLayoutIdLst>
  <p:txStyles>
    <p:titleStyle>
      <a:lvl1pPr algn="l" defTabSz="609585" rtl="0" eaLnBrk="1" fontAlgn="base" hangingPunct="1">
        <a:spcBef>
          <a:spcPct val="0"/>
        </a:spcBef>
        <a:spcAft>
          <a:spcPct val="0"/>
        </a:spcAft>
        <a:defRPr sz="4267" kern="1200">
          <a:solidFill>
            <a:srgbClr val="CD113B"/>
          </a:solidFill>
          <a:latin typeface="Arial"/>
          <a:ea typeface="Geneva" pitchFamily="37" charset="-128"/>
          <a:cs typeface="Arial"/>
        </a:defRPr>
      </a:lvl1pPr>
      <a:lvl2pPr algn="l" defTabSz="609585" rtl="0" eaLnBrk="1" fontAlgn="base" hangingPunct="1">
        <a:spcBef>
          <a:spcPct val="0"/>
        </a:spcBef>
        <a:spcAft>
          <a:spcPct val="0"/>
        </a:spcAft>
        <a:defRPr sz="4267">
          <a:solidFill>
            <a:srgbClr val="CD113B"/>
          </a:solidFill>
          <a:latin typeface="Arial" panose="020B0604020202020204" pitchFamily="34" charset="0"/>
          <a:ea typeface="Geneva" pitchFamily="37" charset="-128"/>
          <a:cs typeface="Arial" panose="020B0604020202020204" pitchFamily="34" charset="0"/>
        </a:defRPr>
      </a:lvl2pPr>
      <a:lvl3pPr algn="l" defTabSz="609585" rtl="0" eaLnBrk="1" fontAlgn="base" hangingPunct="1">
        <a:spcBef>
          <a:spcPct val="0"/>
        </a:spcBef>
        <a:spcAft>
          <a:spcPct val="0"/>
        </a:spcAft>
        <a:defRPr sz="4267">
          <a:solidFill>
            <a:srgbClr val="CD113B"/>
          </a:solidFill>
          <a:latin typeface="Arial" panose="020B0604020202020204" pitchFamily="34" charset="0"/>
          <a:ea typeface="Geneva" pitchFamily="37" charset="-128"/>
          <a:cs typeface="Arial" panose="020B0604020202020204" pitchFamily="34" charset="0"/>
        </a:defRPr>
      </a:lvl3pPr>
      <a:lvl4pPr algn="l" defTabSz="609585" rtl="0" eaLnBrk="1" fontAlgn="base" hangingPunct="1">
        <a:spcBef>
          <a:spcPct val="0"/>
        </a:spcBef>
        <a:spcAft>
          <a:spcPct val="0"/>
        </a:spcAft>
        <a:defRPr sz="4267">
          <a:solidFill>
            <a:srgbClr val="CD113B"/>
          </a:solidFill>
          <a:latin typeface="Arial" panose="020B0604020202020204" pitchFamily="34" charset="0"/>
          <a:ea typeface="Geneva" pitchFamily="37" charset="-128"/>
          <a:cs typeface="Arial" panose="020B0604020202020204" pitchFamily="34" charset="0"/>
        </a:defRPr>
      </a:lvl4pPr>
      <a:lvl5pPr algn="l" defTabSz="609585" rtl="0" eaLnBrk="1" fontAlgn="base" hangingPunct="1">
        <a:spcBef>
          <a:spcPct val="0"/>
        </a:spcBef>
        <a:spcAft>
          <a:spcPct val="0"/>
        </a:spcAft>
        <a:defRPr sz="4267">
          <a:solidFill>
            <a:srgbClr val="CD113B"/>
          </a:solidFill>
          <a:latin typeface="Arial" panose="020B0604020202020204" pitchFamily="34" charset="0"/>
          <a:ea typeface="Geneva" pitchFamily="37" charset="-128"/>
          <a:cs typeface="Arial" panose="020B0604020202020204" pitchFamily="34" charset="0"/>
        </a:defRPr>
      </a:lvl5pPr>
      <a:lvl6pPr marL="609585" algn="l" defTabSz="609585" rtl="0" eaLnBrk="1" fontAlgn="base" hangingPunct="1">
        <a:spcBef>
          <a:spcPct val="0"/>
        </a:spcBef>
        <a:spcAft>
          <a:spcPct val="0"/>
        </a:spcAft>
        <a:defRPr sz="4267">
          <a:solidFill>
            <a:srgbClr val="800000"/>
          </a:solidFill>
          <a:latin typeface="Times New Roman" pitchFamily="37" charset="0"/>
          <a:ea typeface="Geneva" pitchFamily="37" charset="-128"/>
        </a:defRPr>
      </a:lvl6pPr>
      <a:lvl7pPr marL="1219170" algn="l" defTabSz="609585" rtl="0" eaLnBrk="1" fontAlgn="base" hangingPunct="1">
        <a:spcBef>
          <a:spcPct val="0"/>
        </a:spcBef>
        <a:spcAft>
          <a:spcPct val="0"/>
        </a:spcAft>
        <a:defRPr sz="4267">
          <a:solidFill>
            <a:srgbClr val="800000"/>
          </a:solidFill>
          <a:latin typeface="Times New Roman" pitchFamily="37" charset="0"/>
          <a:ea typeface="Geneva" pitchFamily="37" charset="-128"/>
        </a:defRPr>
      </a:lvl7pPr>
      <a:lvl8pPr marL="1828754" algn="l" defTabSz="609585" rtl="0" eaLnBrk="1" fontAlgn="base" hangingPunct="1">
        <a:spcBef>
          <a:spcPct val="0"/>
        </a:spcBef>
        <a:spcAft>
          <a:spcPct val="0"/>
        </a:spcAft>
        <a:defRPr sz="4267">
          <a:solidFill>
            <a:srgbClr val="800000"/>
          </a:solidFill>
          <a:latin typeface="Times New Roman" pitchFamily="37" charset="0"/>
          <a:ea typeface="Geneva" pitchFamily="37" charset="-128"/>
        </a:defRPr>
      </a:lvl8pPr>
      <a:lvl9pPr marL="2438339" algn="l" defTabSz="609585" rtl="0" eaLnBrk="1" fontAlgn="base" hangingPunct="1">
        <a:spcBef>
          <a:spcPct val="0"/>
        </a:spcBef>
        <a:spcAft>
          <a:spcPct val="0"/>
        </a:spcAft>
        <a:defRPr sz="4267">
          <a:solidFill>
            <a:srgbClr val="800000"/>
          </a:solidFill>
          <a:latin typeface="Times New Roman" pitchFamily="37" charset="0"/>
          <a:ea typeface="Geneva" pitchFamily="37" charset="-128"/>
        </a:defRPr>
      </a:lvl9pPr>
    </p:titleStyle>
    <p:bodyStyle>
      <a:lvl1pPr marL="457189" indent="-457189" algn="l" defTabSz="60958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Geneva" pitchFamily="37" charset="-128"/>
          <a:cs typeface="Geneva" pitchFamily="37" charset="-128"/>
        </a:defRPr>
      </a:lvl1pPr>
      <a:lvl2pPr marL="990575" indent="-380990" algn="l" defTabSz="60958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Geneva" pitchFamily="37" charset="-128"/>
          <a:cs typeface="Geneva" panose="020B0503030404040204" pitchFamily="34" charset="0"/>
        </a:defRPr>
      </a:lvl2pPr>
      <a:lvl3pPr marL="1523962" indent="-304792" algn="l" defTabSz="60958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Geneva" pitchFamily="37" charset="-128"/>
          <a:cs typeface="Geneva" panose="020B0503030404040204" pitchFamily="34" charset="0"/>
        </a:defRPr>
      </a:lvl3pPr>
      <a:lvl4pPr marL="2133547" indent="-304792" algn="l" defTabSz="60958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33" kern="1200">
          <a:solidFill>
            <a:schemeClr val="tx1"/>
          </a:solidFill>
          <a:latin typeface="+mn-lt"/>
          <a:ea typeface="Geneva" pitchFamily="37" charset="-128"/>
          <a:cs typeface="Geneva" panose="020B0503030404040204" pitchFamily="34" charset="0"/>
        </a:defRPr>
      </a:lvl4pPr>
      <a:lvl5pPr marL="2743131" indent="-304792" algn="l" defTabSz="60958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 kern="1200">
          <a:solidFill>
            <a:schemeClr val="tx1"/>
          </a:solidFill>
          <a:latin typeface="+mn-lt"/>
          <a:ea typeface="Geneva" pitchFamily="37" charset="-128"/>
          <a:cs typeface="Geneva" panose="020B0503030404040204" pitchFamily="34" charset="0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9C_9DF2AF9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93_311D389B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8D453-ADEE-4632-9CCD-64AFCD3337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4709" y="3582039"/>
            <a:ext cx="10422577" cy="635185"/>
          </a:xfrm>
        </p:spPr>
        <p:txBody>
          <a:bodyPr>
            <a:normAutofit fontScale="90000"/>
          </a:bodyPr>
          <a:lstStyle/>
          <a:p>
            <a:r>
              <a:rPr lang="en-US" sz="4900" b="1" i="0" dirty="0">
                <a:solidFill>
                  <a:srgbClr val="B51E3D"/>
                </a:solidFill>
                <a:effectLst/>
                <a:latin typeface="Calibri" panose="020F0502020204030204" pitchFamily="34" charset="0"/>
              </a:rPr>
              <a:t>Comprehensive Care Coordination Part II:</a:t>
            </a:r>
            <a:br>
              <a:rPr lang="en-US" sz="6000" b="1" i="0" dirty="0">
                <a:solidFill>
                  <a:srgbClr val="B51E3D"/>
                </a:solidFill>
                <a:effectLst/>
                <a:latin typeface="Calibri" panose="020F0502020204030204" pitchFamily="34" charset="0"/>
              </a:rPr>
            </a:br>
            <a:r>
              <a:rPr lang="en-US" sz="4400" b="1" dirty="0">
                <a:solidFill>
                  <a:srgbClr val="B51E3D"/>
                </a:solidFill>
                <a:latin typeface="Calibri" panose="020F0502020204030204" pitchFamily="34" charset="0"/>
              </a:rPr>
              <a:t>The Role of the Nurse</a:t>
            </a:r>
            <a:br>
              <a:rPr lang="en-US" sz="6000" b="1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br>
              <a:rPr lang="en-US" sz="6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BC5013-E144-40E3-8F88-B9037E1857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797" y="5428244"/>
            <a:ext cx="8534400" cy="1073769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Nick Boshell, RN, BSN</a:t>
            </a:r>
          </a:p>
        </p:txBody>
      </p:sp>
    </p:spTree>
    <p:extLst>
      <p:ext uri="{BB962C8B-B14F-4D97-AF65-F5344CB8AC3E}">
        <p14:creationId xmlns:p14="http://schemas.microsoft.com/office/powerpoint/2010/main" val="3611117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4E861-5DDB-9275-1135-1E4521124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4080329"/>
            <a:ext cx="10363200" cy="1362075"/>
          </a:xfrm>
        </p:spPr>
        <p:txBody>
          <a:bodyPr/>
          <a:lstStyle/>
          <a:p>
            <a:r>
              <a:rPr lang="en-US" dirty="0"/>
              <a:t>The role of Case Management for People with SCD</a:t>
            </a:r>
          </a:p>
        </p:txBody>
      </p:sp>
    </p:spTree>
    <p:extLst>
      <p:ext uri="{BB962C8B-B14F-4D97-AF65-F5344CB8AC3E}">
        <p14:creationId xmlns:p14="http://schemas.microsoft.com/office/powerpoint/2010/main" val="3407893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Role of the Case Manager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u="sng" dirty="0">
                <a:solidFill>
                  <a:srgbClr val="B51E3D"/>
                </a:solidFill>
              </a:rPr>
              <a:t>Nurse Case Manager:</a:t>
            </a:r>
            <a:r>
              <a:rPr lang="en-US" sz="3200" dirty="0"/>
              <a:t> </a:t>
            </a:r>
            <a:r>
              <a:rPr lang="en-US" sz="2000" dirty="0"/>
              <a:t>Partner with patients and their medical team to create and implement a long-term care plan tailored to the </a:t>
            </a:r>
            <a:r>
              <a:rPr lang="en-US" sz="2000" b="1" dirty="0"/>
              <a:t>patient's specific illness, medical history, and lifestyle</a:t>
            </a:r>
            <a:r>
              <a:rPr lang="en-US" sz="2000" dirty="0"/>
              <a:t> </a:t>
            </a:r>
          </a:p>
          <a:p>
            <a:pPr>
              <a:spcBef>
                <a:spcPts val="600"/>
              </a:spcBef>
            </a:pPr>
            <a:r>
              <a:rPr lang="en-US" sz="2000" b="1" dirty="0"/>
              <a:t>Advocate</a:t>
            </a:r>
            <a:r>
              <a:rPr lang="en-US" sz="2000" dirty="0"/>
              <a:t> for patients throughout the course of their illness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Often act as emotional support to patients in need of long-term care</a:t>
            </a:r>
            <a:endParaRPr lang="en-US" sz="1733" dirty="0"/>
          </a:p>
          <a:p>
            <a:pPr>
              <a:spcBef>
                <a:spcPts val="600"/>
              </a:spcBef>
            </a:pPr>
            <a:r>
              <a:rPr lang="en-US" sz="2000" dirty="0"/>
              <a:t>Coordinate doctors’ visits and surgeries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Educate patients on their treatment options and the latest research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Monitor medication usage</a:t>
            </a:r>
          </a:p>
          <a:p>
            <a:r>
              <a:rPr lang="en-US" sz="2000" dirty="0"/>
              <a:t>Work with insurance companies to help patients receive the most cost-effective care available</a:t>
            </a:r>
          </a:p>
          <a:p>
            <a:r>
              <a:rPr lang="en-US" sz="2000" dirty="0"/>
              <a:t>Case Management can be particularly useful in patients taking hydroxyurea, transitioning from pediatric to adult care, and coordination of high-risk patients</a:t>
            </a:r>
          </a:p>
          <a:p>
            <a:r>
              <a:rPr lang="en-US" sz="2000" dirty="0"/>
              <a:t>High-risk patients can include people with significant barriers to care, psychologic difficulties, neurocognitive issues, or frequent and chronic pain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49927577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80DA4B28-A36A-C762-F458-2425DAF265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4175" y="245591"/>
            <a:ext cx="5325790" cy="6018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A8DF0E1-30BB-47F6-80D2-7A91307B3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795" y="245591"/>
            <a:ext cx="10972800" cy="713539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600" dirty="0"/>
              <a:t>Comprehensive Needs Assessment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4F4113-9FE7-4A5B-9812-0B8F39036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302" y="1051681"/>
            <a:ext cx="5727962" cy="4947903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dirty="0">
                <a:effectLst/>
                <a:latin typeface="+mn-lt"/>
              </a:rPr>
              <a:t>A complete needs assessment (CNA)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1800" dirty="0">
                <a:effectLst/>
                <a:latin typeface="+mn-lt"/>
              </a:rPr>
              <a:t>Describes in detail the client's medical, physical, and psychosocial condition and needs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1800" dirty="0">
                <a:effectLst/>
                <a:latin typeface="+mn-lt"/>
              </a:rPr>
              <a:t>Identifies service needs being addressed and by whom</a:t>
            </a:r>
          </a:p>
          <a:p>
            <a:pPr lvl="2">
              <a:lnSpc>
                <a:spcPct val="10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en-US" sz="1600" dirty="0">
                <a:effectLst/>
                <a:latin typeface="+mn-lt"/>
              </a:rPr>
              <a:t>Services that have not been provided</a:t>
            </a:r>
          </a:p>
          <a:p>
            <a:pPr lvl="2">
              <a:lnSpc>
                <a:spcPct val="10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en-US" sz="1600" dirty="0">
                <a:effectLst/>
                <a:latin typeface="+mn-lt"/>
              </a:rPr>
              <a:t>Barriers to service access</a:t>
            </a:r>
          </a:p>
          <a:p>
            <a:pPr lvl="2">
              <a:lnSpc>
                <a:spcPct val="10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en-US" sz="1600" dirty="0">
                <a:effectLst/>
                <a:latin typeface="+mn-lt"/>
              </a:rPr>
              <a:t>Services not adequately coordinated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+mn-lt"/>
              </a:rPr>
              <a:t>Elements of a complete CNA:</a:t>
            </a:r>
          </a:p>
          <a:p>
            <a:pPr marL="688975" lvl="2">
              <a:lnSpc>
                <a:spcPct val="100000"/>
              </a:lnSpc>
              <a:spcBef>
                <a:spcPts val="200"/>
              </a:spcBef>
              <a:buFont typeface="Calibri" panose="020F0502020204030204" pitchFamily="34" charset="0"/>
              <a:buChar char="—"/>
            </a:pPr>
            <a:r>
              <a:rPr lang="en-US" sz="1800" dirty="0">
                <a:latin typeface="+mn-lt"/>
              </a:rPr>
              <a:t>Demographics </a:t>
            </a:r>
          </a:p>
          <a:p>
            <a:pPr marL="688975" lvl="2">
              <a:lnSpc>
                <a:spcPct val="100000"/>
              </a:lnSpc>
              <a:spcBef>
                <a:spcPts val="200"/>
              </a:spcBef>
              <a:buFont typeface="Calibri" panose="020F0502020204030204" pitchFamily="34" charset="0"/>
              <a:buChar char="—"/>
            </a:pPr>
            <a:r>
              <a:rPr lang="en-US" sz="1800" dirty="0">
                <a:latin typeface="+mn-lt"/>
              </a:rPr>
              <a:t>History </a:t>
            </a:r>
          </a:p>
          <a:p>
            <a:pPr marL="688975" lvl="2">
              <a:lnSpc>
                <a:spcPct val="100000"/>
              </a:lnSpc>
              <a:spcBef>
                <a:spcPts val="200"/>
              </a:spcBef>
              <a:buFont typeface="Calibri" panose="020F0502020204030204" pitchFamily="34" charset="0"/>
              <a:buChar char="—"/>
            </a:pPr>
            <a:r>
              <a:rPr lang="en-US" sz="1800" dirty="0">
                <a:latin typeface="+mn-lt"/>
              </a:rPr>
              <a:t>Functionality </a:t>
            </a:r>
          </a:p>
          <a:p>
            <a:pPr marL="688975" lvl="2">
              <a:lnSpc>
                <a:spcPct val="100000"/>
              </a:lnSpc>
              <a:spcBef>
                <a:spcPts val="200"/>
              </a:spcBef>
              <a:buFont typeface="Calibri" panose="020F0502020204030204" pitchFamily="34" charset="0"/>
              <a:buChar char="—"/>
            </a:pPr>
            <a:r>
              <a:rPr lang="en-US" sz="1800" dirty="0">
                <a:latin typeface="+mn-lt"/>
              </a:rPr>
              <a:t>Nutrition</a:t>
            </a:r>
          </a:p>
          <a:p>
            <a:pPr marL="688975" lvl="2">
              <a:lnSpc>
                <a:spcPct val="100000"/>
              </a:lnSpc>
              <a:spcBef>
                <a:spcPts val="200"/>
              </a:spcBef>
              <a:buFont typeface="Calibri" panose="020F0502020204030204" pitchFamily="34" charset="0"/>
              <a:buChar char="—"/>
            </a:pPr>
            <a:r>
              <a:rPr lang="en-US" sz="1800" dirty="0">
                <a:latin typeface="+mn-lt"/>
              </a:rPr>
              <a:t>Developmental concerns</a:t>
            </a:r>
          </a:p>
          <a:p>
            <a:pPr marL="688975" lvl="2">
              <a:lnSpc>
                <a:spcPct val="100000"/>
              </a:lnSpc>
              <a:spcBef>
                <a:spcPts val="200"/>
              </a:spcBef>
              <a:buFont typeface="Calibri" panose="020F0502020204030204" pitchFamily="34" charset="0"/>
              <a:buChar char="—"/>
            </a:pPr>
            <a:r>
              <a:rPr lang="en-US" sz="1800" dirty="0">
                <a:latin typeface="+mn-lt"/>
              </a:rPr>
              <a:t>Support/Community resources</a:t>
            </a:r>
          </a:p>
          <a:p>
            <a:pPr marL="688975" lvl="2">
              <a:lnSpc>
                <a:spcPct val="100000"/>
              </a:lnSpc>
              <a:spcBef>
                <a:spcPts val="200"/>
              </a:spcBef>
              <a:buFont typeface="Calibri" panose="020F0502020204030204" pitchFamily="34" charset="0"/>
              <a:buChar char="—"/>
            </a:pPr>
            <a:r>
              <a:rPr lang="en-US" sz="1800" dirty="0">
                <a:latin typeface="+mn-lt"/>
              </a:rPr>
              <a:t>Psychosocial assessment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</a:pPr>
            <a:endParaRPr lang="en-US" sz="1700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en-US" sz="17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6940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Responsibility of all Nursing Disciplines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68275" lvl="1" indent="0">
              <a:lnSpc>
                <a:spcPct val="100000"/>
              </a:lnSpc>
              <a:buNone/>
            </a:pPr>
            <a:r>
              <a:rPr lang="en-US" dirty="0"/>
              <a:t>No matter the role distinction, each nurse needs training to provide patient and family education</a:t>
            </a:r>
          </a:p>
          <a:p>
            <a:pPr marL="625475" lvl="2" indent="-303213"/>
            <a:r>
              <a:rPr lang="en-US" dirty="0"/>
              <a:t>Implement treatment plans</a:t>
            </a:r>
          </a:p>
          <a:p>
            <a:pPr marL="625475" lvl="2" indent="-303213">
              <a:lnSpc>
                <a:spcPct val="100000"/>
              </a:lnSpc>
            </a:pPr>
            <a:r>
              <a:rPr lang="en-US" sz="2200" dirty="0"/>
              <a:t>Encourage/assist patients in distinguishing acute versus chronic pain</a:t>
            </a:r>
          </a:p>
          <a:p>
            <a:pPr marL="625475" lvl="2" indent="-303213">
              <a:lnSpc>
                <a:spcPct val="100000"/>
              </a:lnSpc>
            </a:pPr>
            <a:r>
              <a:rPr lang="en-US" sz="2200" dirty="0"/>
              <a:t>Ensure understanding of medication management</a:t>
            </a:r>
            <a:endParaRPr lang="en-US" sz="2000" dirty="0"/>
          </a:p>
          <a:p>
            <a:pPr marL="625475" lvl="2" indent="-303213">
              <a:lnSpc>
                <a:spcPct val="100000"/>
              </a:lnSpc>
            </a:pPr>
            <a:r>
              <a:rPr lang="en-US" sz="2200" dirty="0"/>
              <a:t>Support compliance with chronic transfusions/Apheresis</a:t>
            </a:r>
          </a:p>
          <a:p>
            <a:pPr marL="625475" lvl="2" indent="-303213">
              <a:lnSpc>
                <a:spcPct val="100000"/>
              </a:lnSpc>
            </a:pPr>
            <a:r>
              <a:rPr lang="en-US" sz="2200" dirty="0"/>
              <a:t>Reinforce compliance with all outpatient follow-up appointments</a:t>
            </a:r>
          </a:p>
          <a:p>
            <a:pPr marL="969963" lvl="3" indent="-303213"/>
            <a:r>
              <a:rPr lang="en-US" sz="1934" dirty="0"/>
              <a:t>Primary Care</a:t>
            </a:r>
          </a:p>
          <a:p>
            <a:pPr marL="969963" lvl="3" indent="-303213"/>
            <a:r>
              <a:rPr lang="en-US" sz="1934" dirty="0"/>
              <a:t>Psychology</a:t>
            </a:r>
          </a:p>
          <a:p>
            <a:pPr marL="969963" lvl="3" indent="-303213"/>
            <a:r>
              <a:rPr lang="en-US" sz="1934" dirty="0"/>
              <a:t>Other outpatient specialties</a:t>
            </a:r>
          </a:p>
          <a:p>
            <a:pPr marL="625475" lvl="2" indent="-303213">
              <a:lnSpc>
                <a:spcPct val="100000"/>
              </a:lnSpc>
            </a:pPr>
            <a:r>
              <a:rPr lang="en-US" sz="2200" dirty="0"/>
              <a:t>Help patients to understand their specific triggers and how to avoid them </a:t>
            </a:r>
          </a:p>
        </p:txBody>
      </p:sp>
    </p:spTree>
    <p:extLst>
      <p:ext uri="{BB962C8B-B14F-4D97-AF65-F5344CB8AC3E}">
        <p14:creationId xmlns:p14="http://schemas.microsoft.com/office/powerpoint/2010/main" val="1712728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Role of the Care Coordinator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u="sng" dirty="0">
                <a:solidFill>
                  <a:srgbClr val="B51E3D"/>
                </a:solidFill>
              </a:rPr>
              <a:t>Care Coordinator</a:t>
            </a:r>
          </a:p>
          <a:p>
            <a:r>
              <a:rPr lang="en-US" sz="2400" dirty="0"/>
              <a:t>Organize patient care activities and share information among all the participants concerned with the patients care</a:t>
            </a:r>
          </a:p>
          <a:p>
            <a:pPr lvl="1"/>
            <a:r>
              <a:rPr lang="en-US" sz="2000" dirty="0"/>
              <a:t>Coordination of transfusion therapy</a:t>
            </a:r>
          </a:p>
          <a:p>
            <a:pPr lvl="1"/>
            <a:r>
              <a:rPr lang="en-US" sz="2000" dirty="0"/>
              <a:t>Coordination of disease modification therapies</a:t>
            </a:r>
          </a:p>
          <a:p>
            <a:pPr lvl="1"/>
            <a:r>
              <a:rPr lang="en-US" sz="2000" dirty="0"/>
              <a:t>Coordination of Apheresis</a:t>
            </a:r>
          </a:p>
          <a:p>
            <a:r>
              <a:rPr lang="en-US" sz="2400" dirty="0"/>
              <a:t>Collaborate with research team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02819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E0FAE-306C-9BED-6184-62046DF50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Social Work in SCD Centers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0B0BB-B2CF-CC2C-657D-48582A2DA3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Perform psychosocial assessments</a:t>
            </a:r>
          </a:p>
          <a:p>
            <a:r>
              <a:rPr lang="en-US" sz="2400" dirty="0"/>
              <a:t>Provide counseling, guidance, and referrals to community services and support groups</a:t>
            </a:r>
          </a:p>
          <a:p>
            <a:r>
              <a:rPr lang="en-US" sz="2400" dirty="0"/>
              <a:t>Facilitate collaboration of care with local sickle cell foundations</a:t>
            </a:r>
          </a:p>
          <a:p>
            <a:r>
              <a:rPr lang="en-US" sz="2400" dirty="0"/>
              <a:t>Monitor patient care plans and appointment schedules, ensuring patients have resources available to make scheduled appointments</a:t>
            </a:r>
          </a:p>
          <a:p>
            <a:r>
              <a:rPr lang="en-US" sz="2400" dirty="0"/>
              <a:t>Maintain an open line of communication with patient, patient family, and/or designated caregiver</a:t>
            </a:r>
          </a:p>
          <a:p>
            <a:r>
              <a:rPr lang="en-US" sz="2400" dirty="0"/>
              <a:t>Work with patients to determine achievable and actionable goals and help develop plans to meet them</a:t>
            </a:r>
          </a:p>
          <a:p>
            <a:r>
              <a:rPr lang="en-US" sz="2400" dirty="0"/>
              <a:t>Manage crises</a:t>
            </a:r>
          </a:p>
        </p:txBody>
      </p:sp>
    </p:spTree>
    <p:extLst>
      <p:ext uri="{BB962C8B-B14F-4D97-AF65-F5344CB8AC3E}">
        <p14:creationId xmlns:p14="http://schemas.microsoft.com/office/powerpoint/2010/main" val="38237569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BEBE1-0AC6-D453-A03A-A24DC07E5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684" y="3688444"/>
            <a:ext cx="11057466" cy="1362075"/>
          </a:xfrm>
        </p:spPr>
        <p:txBody>
          <a:bodyPr>
            <a:normAutofit fontScale="90000"/>
          </a:bodyPr>
          <a:lstStyle/>
          <a:p>
            <a:r>
              <a:rPr lang="en-US" dirty="0"/>
              <a:t>Social Determinants of Health and the Importance of Having SCD-specific Social Worker(s)</a:t>
            </a:r>
          </a:p>
        </p:txBody>
      </p:sp>
    </p:spTree>
    <p:extLst>
      <p:ext uri="{BB962C8B-B14F-4D97-AF65-F5344CB8AC3E}">
        <p14:creationId xmlns:p14="http://schemas.microsoft.com/office/powerpoint/2010/main" val="8415390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2">
            <a:extLst>
              <a:ext uri="{FF2B5EF4-FFF2-40B4-BE49-F238E27FC236}">
                <a16:creationId xmlns:a16="http://schemas.microsoft.com/office/drawing/2014/main" id="{C8B5A7EF-0ACE-4057-841A-4FC867DD1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dirty="0"/>
              <a:t>Social Determinants of Health (SDoH)</a:t>
            </a:r>
          </a:p>
        </p:txBody>
      </p:sp>
      <p:pic>
        <p:nvPicPr>
          <p:cNvPr id="2050" name="Picture 2" descr="Screenshot (64)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84" b="7800"/>
          <a:stretch/>
        </p:blipFill>
        <p:spPr bwMode="auto">
          <a:xfrm>
            <a:off x="1795399" y="1381662"/>
            <a:ext cx="8266043" cy="4461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46964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2699B-D7E3-41B3-B81A-836B47E85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SDoH and Sickle Cell Disease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B53540-D3A2-4EED-B469-18C238484F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i="0" dirty="0">
                <a:effectLst/>
              </a:rPr>
              <a:t>In the US, SDoH affects overall health outcomes more than medical care</a:t>
            </a:r>
          </a:p>
          <a:p>
            <a:pPr lvl="1"/>
            <a:r>
              <a:rPr lang="en-US" sz="1800" dirty="0"/>
              <a:t>T</a:t>
            </a:r>
            <a:r>
              <a:rPr lang="en-US" sz="1800" i="0" dirty="0">
                <a:effectLst/>
              </a:rPr>
              <a:t>his difference is more evident in individuals with SCD than in the general population</a:t>
            </a:r>
          </a:p>
          <a:p>
            <a:r>
              <a:rPr lang="en-US" sz="2000" i="0" dirty="0">
                <a:effectLst/>
              </a:rPr>
              <a:t>SCD patients are more likely to experience delays in getting healthcare because of their race and/</a:t>
            </a:r>
            <a:r>
              <a:rPr lang="en-US" sz="2000" dirty="0"/>
              <a:t>o</a:t>
            </a:r>
            <a:r>
              <a:rPr lang="en-US" sz="2000" i="0" dirty="0">
                <a:effectLst/>
              </a:rPr>
              <a:t>r because they live in rural areas without a sound transportation system</a:t>
            </a:r>
          </a:p>
          <a:p>
            <a:r>
              <a:rPr lang="en-US" sz="2000" dirty="0"/>
              <a:t>Greater distance from SCD centers and the absence of primary care increases the overall risk of hospitalization and readmission when compared to other chronic conditions</a:t>
            </a:r>
          </a:p>
          <a:p>
            <a:r>
              <a:rPr lang="en-US" sz="2000" i="0" dirty="0">
                <a:effectLst/>
              </a:rPr>
              <a:t>Lack of knowledge and health literacy—</a:t>
            </a:r>
            <a:r>
              <a:rPr lang="en-US" sz="2000" i="0" dirty="0" err="1">
                <a:effectLst/>
              </a:rPr>
              <a:t>ie</a:t>
            </a:r>
            <a:r>
              <a:rPr lang="en-US" sz="2000" i="0" dirty="0">
                <a:effectLst/>
              </a:rPr>
              <a:t>, </a:t>
            </a:r>
            <a:r>
              <a:rPr lang="en-US" sz="2000" dirty="0"/>
              <a:t>c</a:t>
            </a:r>
            <a:r>
              <a:rPr lang="en-US" sz="2000" i="0" dirty="0">
                <a:effectLst/>
              </a:rPr>
              <a:t>hildren of caregivers lacking disease specific knowledge or financial security—frequently miss clinical evaluations leading to increased hospital admission and ED utilization</a:t>
            </a:r>
          </a:p>
          <a:p>
            <a:r>
              <a:rPr lang="en-US" sz="2000" i="0" dirty="0">
                <a:effectLst/>
              </a:rPr>
              <a:t>Sickle cell patients who lack general cognitive ability, memory, and executive functioning</a:t>
            </a:r>
          </a:p>
          <a:p>
            <a:pPr lvl="1"/>
            <a:r>
              <a:rPr lang="en-US" sz="1800" dirty="0"/>
              <a:t>M</a:t>
            </a:r>
            <a:r>
              <a:rPr lang="en-US" sz="1800" i="0" dirty="0">
                <a:effectLst/>
              </a:rPr>
              <a:t>ore likely to be unemployed when compared to their peers</a:t>
            </a:r>
          </a:p>
          <a:p>
            <a:pPr lvl="1"/>
            <a:r>
              <a:rPr lang="en-US" sz="1800" dirty="0"/>
              <a:t>O</a:t>
            </a:r>
            <a:r>
              <a:rPr lang="en-US" sz="1800" i="0" dirty="0">
                <a:effectLst/>
              </a:rPr>
              <a:t>ften results in inadequate care management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442789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02E81-70F9-8A9D-2E23-412EF7563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581" y="61012"/>
            <a:ext cx="10972800" cy="713539"/>
          </a:xfrm>
        </p:spPr>
        <p:txBody>
          <a:bodyPr/>
          <a:lstStyle/>
          <a:p>
            <a:r>
              <a:rPr lang="en-US" sz="3600" dirty="0" err="1"/>
              <a:t>SDoH</a:t>
            </a:r>
            <a:r>
              <a:rPr lang="en-US" sz="3600" dirty="0"/>
              <a:t> Questions to Consider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08DAA605-5E3F-15AB-E97D-87002929CBA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24739505"/>
              </p:ext>
            </p:extLst>
          </p:nvPr>
        </p:nvGraphicFramePr>
        <p:xfrm>
          <a:off x="1223782" y="643813"/>
          <a:ext cx="9814332" cy="5707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20912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586" y="1419644"/>
            <a:ext cx="10972800" cy="4947903"/>
          </a:xfrm>
        </p:spPr>
        <p:txBody>
          <a:bodyPr>
            <a:normAutofit/>
          </a:bodyPr>
          <a:lstStyle/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Discuss components of a sickle cell center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Review the role of the Nurse Manager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Provide insight into the critical role of the nurse as it relates to providing comprehensive care in SCD</a:t>
            </a:r>
            <a:endParaRPr lang="en-US" sz="1600" dirty="0"/>
          </a:p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Discuss the role of a case manager for high-risk individuals with SCD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Highlight special considerations when providing care in a comprehensive sickle cell disease center (including </a:t>
            </a:r>
            <a:r>
              <a:rPr lang="en-US" dirty="0" err="1"/>
              <a:t>SDoH</a:t>
            </a:r>
            <a:r>
              <a:rPr lang="en-US" dirty="0"/>
              <a:t> and socio-economical factors) 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998619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9A595-BCF4-BFBE-C355-FE1ED24B9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/>
              <a:t>SDoH</a:t>
            </a:r>
            <a:r>
              <a:rPr lang="en-US" sz="3600" dirty="0"/>
              <a:t> Questions to Consider</a:t>
            </a:r>
          </a:p>
        </p:txBody>
      </p:sp>
      <p:graphicFrame>
        <p:nvGraphicFramePr>
          <p:cNvPr id="4" name="Content Placeholder 4">
            <a:extLst>
              <a:ext uri="{FF2B5EF4-FFF2-40B4-BE49-F238E27FC236}">
                <a16:creationId xmlns:a16="http://schemas.microsoft.com/office/drawing/2014/main" id="{D91359DC-4D2A-BF28-E1DD-D82043E639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9071017"/>
              </p:ext>
            </p:extLst>
          </p:nvPr>
        </p:nvGraphicFramePr>
        <p:xfrm>
          <a:off x="609600" y="1368425"/>
          <a:ext cx="10972800" cy="494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319249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Questions?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4865" y="1591617"/>
            <a:ext cx="5893012" cy="4451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823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5521453F-EF9C-43A6-A9A0-BD7DDDD74E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altLang="en-US" sz="3600" dirty="0"/>
              <a:t>Components of a Comprehensive Sickle Cell Center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DAA77-DE5B-45B8-B835-37F97EDC9B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03992"/>
            <a:ext cx="10972800" cy="4947903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sz="1900" dirty="0">
                <a:cs typeface="Arial" panose="020B0604020202020204" pitchFamily="34" charset="0"/>
              </a:rPr>
              <a:t>The sickle cell center can function as a specialized medical home for people with SCD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dirty="0"/>
              <a:t>Specialty clinic with trained SCD nurses</a:t>
            </a:r>
          </a:p>
          <a:p>
            <a:pPr marL="1427163" lvl="3" indent="-303213">
              <a:buFont typeface="Calibri" panose="020F0502020204030204" pitchFamily="34" charset="0"/>
              <a:buChar char="—"/>
              <a:defRPr/>
            </a:pPr>
            <a:r>
              <a:rPr lang="en-US" sz="1900" dirty="0">
                <a:cs typeface="Arial" panose="020B0604020202020204" pitchFamily="34" charset="0"/>
              </a:rPr>
              <a:t>Dedicated infusion center </a:t>
            </a:r>
          </a:p>
          <a:p>
            <a:pPr marL="1427163" lvl="3" indent="-303213">
              <a:buFont typeface="Calibri" panose="020F0502020204030204" pitchFamily="34" charset="0"/>
              <a:buChar char="—"/>
              <a:defRPr/>
            </a:pPr>
            <a:r>
              <a:rPr lang="en-US" sz="1900" dirty="0">
                <a:cs typeface="Arial" panose="020B0604020202020204" pitchFamily="34" charset="0"/>
              </a:rPr>
              <a:t>Transfusion and lab coordination</a:t>
            </a:r>
          </a:p>
          <a:p>
            <a:pPr marL="1427163" lvl="3" indent="-303213">
              <a:buFont typeface="Calibri" panose="020F0502020204030204" pitchFamily="34" charset="0"/>
              <a:buChar char="—"/>
              <a:defRPr/>
            </a:pPr>
            <a:r>
              <a:rPr lang="en-US" sz="1900" dirty="0">
                <a:cs typeface="Arial" panose="020B0604020202020204" pitchFamily="34" charset="0"/>
              </a:rPr>
              <a:t>Lab draw</a:t>
            </a:r>
          </a:p>
          <a:p>
            <a:pPr marL="1427163" lvl="3" indent="-303213">
              <a:buFont typeface="Calibri" panose="020F0502020204030204" pitchFamily="34" charset="0"/>
              <a:buChar char="—"/>
              <a:defRPr/>
            </a:pPr>
            <a:r>
              <a:rPr lang="en-US" sz="1900" dirty="0">
                <a:cs typeface="Arial" panose="020B0604020202020204" pitchFamily="34" charset="0"/>
              </a:rPr>
              <a:t>CVL access</a:t>
            </a:r>
          </a:p>
          <a:p>
            <a:pPr marL="1427163" lvl="3" indent="-303213">
              <a:buFont typeface="Calibri" panose="020F0502020204030204" pitchFamily="34" charset="0"/>
              <a:buChar char="—"/>
              <a:defRPr/>
            </a:pPr>
            <a:r>
              <a:rPr lang="en-US" sz="1900" dirty="0">
                <a:cs typeface="Arial" panose="020B0604020202020204" pitchFamily="34" charset="0"/>
              </a:rPr>
              <a:t>Medication refills</a:t>
            </a:r>
          </a:p>
          <a:p>
            <a:pPr marL="1427163" lvl="2" indent="-303213">
              <a:buFont typeface="Calibri" panose="020F0502020204030204" pitchFamily="34" charset="0"/>
              <a:buChar char="–"/>
              <a:defRPr/>
            </a:pPr>
            <a:r>
              <a:rPr lang="en-US" sz="2000" dirty="0">
                <a:cs typeface="Arial" panose="020B0604020202020204" pitchFamily="34" charset="0"/>
              </a:rPr>
              <a:t>Social work</a:t>
            </a:r>
          </a:p>
          <a:p>
            <a:pPr marL="1427163" lvl="2" indent="-303213">
              <a:buFont typeface="Calibri" panose="020F0502020204030204" pitchFamily="34" charset="0"/>
              <a:buChar char="–"/>
              <a:defRPr/>
            </a:pPr>
            <a:r>
              <a:rPr lang="en-US" sz="2000" dirty="0">
                <a:cs typeface="Arial" panose="020B0604020202020204" pitchFamily="34" charset="0"/>
              </a:rPr>
              <a:t>Case management</a:t>
            </a:r>
          </a:p>
          <a:p>
            <a:pPr marL="1427163" lvl="2" indent="-303213">
              <a:buFont typeface="Calibri" panose="020F0502020204030204" pitchFamily="34" charset="0"/>
              <a:buChar char="–"/>
              <a:defRPr/>
            </a:pPr>
            <a:r>
              <a:rPr lang="en-US" sz="2000" dirty="0">
                <a:cs typeface="Arial" panose="020B0604020202020204" pitchFamily="34" charset="0"/>
              </a:rPr>
              <a:t>Primary Care</a:t>
            </a:r>
          </a:p>
          <a:p>
            <a:pPr marL="1427163" lvl="2" indent="-303213">
              <a:buFont typeface="Calibri" panose="020F0502020204030204" pitchFamily="34" charset="0"/>
              <a:buChar char="–"/>
              <a:defRPr/>
            </a:pPr>
            <a:r>
              <a:rPr lang="en-US" sz="2000" dirty="0">
                <a:cs typeface="Arial" panose="020B0604020202020204" pitchFamily="34" charset="0"/>
              </a:rPr>
              <a:t>Psychology</a:t>
            </a:r>
          </a:p>
          <a:p>
            <a:pPr marL="1427163" lvl="2" indent="-303213">
              <a:buFont typeface="Calibri" panose="020F0502020204030204" pitchFamily="34" charset="0"/>
              <a:buChar char="–"/>
              <a:defRPr/>
            </a:pPr>
            <a:r>
              <a:rPr lang="en-US" sz="2000" dirty="0">
                <a:cs typeface="Arial" panose="020B0604020202020204" pitchFamily="34" charset="0"/>
              </a:rPr>
              <a:t>Telemedicine</a:t>
            </a:r>
          </a:p>
          <a:p>
            <a:pPr marL="457200" lvl="1" indent="0">
              <a:buNone/>
              <a:defRPr/>
            </a:pPr>
            <a:endParaRPr lang="en-US" sz="1867" dirty="0">
              <a:cs typeface="Arial" panose="020B0604020202020204" pitchFamily="34" charset="0"/>
            </a:endParaRPr>
          </a:p>
          <a:p>
            <a:pPr lvl="2">
              <a:defRPr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4E491B-EC45-630B-E48B-FED93D6A2FD6}"/>
              </a:ext>
            </a:extLst>
          </p:cNvPr>
          <p:cNvSpPr txBox="1"/>
          <p:nvPr/>
        </p:nvSpPr>
        <p:spPr>
          <a:xfrm>
            <a:off x="713908" y="5653665"/>
            <a:ext cx="1076418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  <a:defRPr/>
            </a:pPr>
            <a:r>
              <a:rPr lang="en-US" sz="1800" dirty="0">
                <a:latin typeface="+mn-lt"/>
                <a:cs typeface="Arial" panose="020B0604020202020204" pitchFamily="34" charset="0"/>
              </a:rPr>
              <a:t>Ambulatory care or outpatient care is </a:t>
            </a:r>
            <a:r>
              <a:rPr lang="en-US" sz="1800" b="1" dirty="0">
                <a:latin typeface="+mn-lt"/>
                <a:cs typeface="Arial" panose="020B0604020202020204" pitchFamily="34" charset="0"/>
              </a:rPr>
              <a:t>medical care provided on an outpatient basis</a:t>
            </a:r>
            <a:r>
              <a:rPr lang="en-US" sz="1800" dirty="0">
                <a:latin typeface="+mn-lt"/>
                <a:cs typeface="Arial" panose="020B0604020202020204" pitchFamily="34" charset="0"/>
              </a:rPr>
              <a:t>, including diagnosis, observation, consultation, treatment, intervention, and rehabilitation services</a:t>
            </a:r>
          </a:p>
        </p:txBody>
      </p:sp>
    </p:spTree>
    <p:extLst>
      <p:ext uri="{BB962C8B-B14F-4D97-AF65-F5344CB8AC3E}">
        <p14:creationId xmlns:p14="http://schemas.microsoft.com/office/powerpoint/2010/main" val="3802592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50DEF-D93A-3CF5-872C-742F8424D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Role of the Nurse Manager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892A65B-10B5-19AB-DFE2-ADF97C13E8EB}"/>
              </a:ext>
            </a:extLst>
          </p:cNvPr>
          <p:cNvSpPr txBox="1">
            <a:spLocks/>
          </p:cNvSpPr>
          <p:nvPr/>
        </p:nvSpPr>
        <p:spPr>
          <a:xfrm>
            <a:off x="453189" y="1371601"/>
            <a:ext cx="10972800" cy="484258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5475" lvl="1" indent="-379413" defTabSz="609585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ea typeface="Geneva" pitchFamily="37" charset="-128"/>
              </a:rPr>
              <a:t>Nurse managers wear two hats: delivering clinical care and serving as the administrative leader</a:t>
            </a:r>
          </a:p>
          <a:p>
            <a:pPr marL="625475" lvl="1" indent="-379413" defTabSz="609585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ea typeface="Geneva" pitchFamily="37" charset="-128"/>
              </a:rPr>
              <a:t>Responsible for maintaining a safe environment for staff, patients, and visitors</a:t>
            </a:r>
          </a:p>
          <a:p>
            <a:pPr marL="625475" lvl="1" indent="-379413" defTabSz="609585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ea typeface="Geneva" pitchFamily="37" charset="-128"/>
              </a:rPr>
              <a:t>Ensuring standards and quality of care are maintained</a:t>
            </a:r>
          </a:p>
          <a:p>
            <a:pPr marL="625475" lvl="1" indent="-379413" defTabSz="609585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ea typeface="Geneva" pitchFamily="37" charset="-128"/>
              </a:rPr>
              <a:t>Hiring, training, and development of staff</a:t>
            </a:r>
          </a:p>
          <a:p>
            <a:pPr marL="625475" lvl="1" indent="-379413" defTabSz="609585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ea typeface="Geneva" pitchFamily="37" charset="-128"/>
              </a:rPr>
              <a:t>Continual review of process measures and evaluation of workflow</a:t>
            </a:r>
          </a:p>
          <a:p>
            <a:pPr marL="625475" lvl="1" indent="-379413" defTabSz="609585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ea typeface="Geneva" pitchFamily="37" charset="-128"/>
              </a:rPr>
              <a:t>Supporting staff development by being available to give clinical advice and answer questions</a:t>
            </a:r>
          </a:p>
          <a:p>
            <a:pPr marL="625475" lvl="1" indent="-379413" defTabSz="609585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ea typeface="Geneva" pitchFamily="37" charset="-128"/>
              </a:rPr>
              <a:t>Promoting a collaborative and professional relationship between healthcare team members with focus on the comprehensive care model</a:t>
            </a:r>
          </a:p>
          <a:p>
            <a:pPr marL="625475" lvl="1" indent="-379413" defTabSz="609585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ea typeface="Geneva" pitchFamily="37" charset="-128"/>
              </a:rPr>
              <a:t>Managing human and financial resources ensuring the units expenses are maintained within fiscal budget  </a:t>
            </a:r>
          </a:p>
          <a:p>
            <a:pPr marL="625475" lvl="1" indent="-379413" defTabSz="609585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ea typeface="Geneva" pitchFamily="37" charset="-128"/>
              </a:rPr>
              <a:t>Focusing on aligning the unit’s goals with the hospital strategic goals</a:t>
            </a:r>
          </a:p>
          <a:p>
            <a:pPr marL="457200" indent="-457200" fontAlgn="auto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882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79373-1F96-1BE1-3C59-96A2CEADE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134" y="541175"/>
            <a:ext cx="11479731" cy="713539"/>
          </a:xfrm>
        </p:spPr>
        <p:txBody>
          <a:bodyPr/>
          <a:lstStyle/>
          <a:p>
            <a:r>
              <a:rPr lang="en-US" sz="3600" dirty="0"/>
              <a:t>The Role of Nursing in the Comprehensive SCD Center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59583B-B4F4-8BAE-DF09-4DB471910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38131"/>
            <a:ext cx="10972800" cy="4478694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Triage Nurse</a:t>
            </a: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Clinic Nurse</a:t>
            </a: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Infusion Nurse</a:t>
            </a:r>
          </a:p>
        </p:txBody>
      </p:sp>
    </p:spTree>
    <p:extLst>
      <p:ext uri="{BB962C8B-B14F-4D97-AF65-F5344CB8AC3E}">
        <p14:creationId xmlns:p14="http://schemas.microsoft.com/office/powerpoint/2010/main" val="2040264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Role of the Triage Nurse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u="sng" dirty="0">
                <a:solidFill>
                  <a:srgbClr val="B51E3D"/>
                </a:solidFill>
              </a:rPr>
              <a:t>Triage Nurse:</a:t>
            </a:r>
            <a:r>
              <a:rPr lang="en-US" sz="3200" dirty="0"/>
              <a:t> Must possess knowledge of the </a:t>
            </a:r>
            <a:r>
              <a:rPr lang="en-US" sz="3200" dirty="0" err="1"/>
              <a:t>interworkings</a:t>
            </a:r>
            <a:r>
              <a:rPr lang="en-US" sz="3200" dirty="0"/>
              <a:t> of the comprehensive care model</a:t>
            </a:r>
          </a:p>
          <a:p>
            <a:r>
              <a:rPr lang="en-US" sz="2400" dirty="0"/>
              <a:t>Manages phone tree to direct patient calls to the appropriate communication level</a:t>
            </a:r>
          </a:p>
          <a:p>
            <a:r>
              <a:rPr lang="en-US" sz="2400" dirty="0"/>
              <a:t>Classifies crisis severity using knowledge of systems review</a:t>
            </a:r>
          </a:p>
          <a:p>
            <a:r>
              <a:rPr lang="en-US" sz="2400" dirty="0"/>
              <a:t>Sorts patients into priority groups according to guidelines</a:t>
            </a:r>
          </a:p>
          <a:p>
            <a:r>
              <a:rPr lang="en-US" sz="2400" dirty="0"/>
              <a:t>Uses clinical decision-making skills efficiently</a:t>
            </a:r>
          </a:p>
        </p:txBody>
      </p:sp>
    </p:spTree>
    <p:extLst>
      <p:ext uri="{BB962C8B-B14F-4D97-AF65-F5344CB8AC3E}">
        <p14:creationId xmlns:p14="http://schemas.microsoft.com/office/powerpoint/2010/main" val="1129734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Role of the Clinic Nurse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3200" u="sng" dirty="0">
                <a:solidFill>
                  <a:srgbClr val="B51E3D"/>
                </a:solidFill>
              </a:rPr>
              <a:t>Clinical Nurse:</a:t>
            </a:r>
            <a:r>
              <a:rPr lang="en-US" sz="3200" dirty="0"/>
              <a:t> Manages both acute and chronic patient complaints, and helps to initialize plan of care to address patient needs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400" dirty="0"/>
              <a:t>Assists in timely and appropriate referrals</a:t>
            </a:r>
          </a:p>
          <a:p>
            <a:r>
              <a:rPr lang="en-US" sz="2400" dirty="0"/>
              <a:t>Assists in medication management, prescription proposals, and routine screening as it relates to individualized pain plans</a:t>
            </a:r>
          </a:p>
          <a:p>
            <a:r>
              <a:rPr lang="en-US" sz="2400" dirty="0"/>
              <a:t>Draws blood</a:t>
            </a:r>
          </a:p>
          <a:p>
            <a:r>
              <a:rPr lang="en-US" sz="2400" dirty="0"/>
              <a:t>Manages central lines</a:t>
            </a:r>
          </a:p>
          <a:p>
            <a:r>
              <a:rPr lang="en-US" sz="2400" dirty="0"/>
              <a:t>Coordinates transfusions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761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Role of the Infusion Nurse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3200" u="sng" dirty="0">
                <a:solidFill>
                  <a:srgbClr val="B51E3D"/>
                </a:solidFill>
              </a:rPr>
              <a:t>Infusion Nurse:</a:t>
            </a:r>
            <a:r>
              <a:rPr lang="en-US" sz="3200" dirty="0"/>
              <a:t> Responsible for monitoring patient condition, infusion, and collaborating with the multidisciplinary team to treat patients </a:t>
            </a:r>
            <a:endParaRPr lang="en-US" sz="3200" u="sng" dirty="0"/>
          </a:p>
          <a:p>
            <a:pPr>
              <a:lnSpc>
                <a:spcPct val="120000"/>
              </a:lnSpc>
            </a:pPr>
            <a:r>
              <a:rPr lang="en-US" sz="2600" dirty="0"/>
              <a:t>Types of treatment</a:t>
            </a:r>
          </a:p>
          <a:p>
            <a:pPr lvl="1">
              <a:lnSpc>
                <a:spcPct val="120000"/>
              </a:lnSpc>
            </a:pPr>
            <a:r>
              <a:rPr lang="en-US" sz="2200" dirty="0"/>
              <a:t>Routine drug therapy</a:t>
            </a:r>
          </a:p>
          <a:p>
            <a:pPr lvl="1">
              <a:lnSpc>
                <a:spcPct val="120000"/>
              </a:lnSpc>
            </a:pPr>
            <a:r>
              <a:rPr lang="en-US" sz="2200" dirty="0"/>
              <a:t>Transfusions</a:t>
            </a:r>
          </a:p>
          <a:p>
            <a:pPr lvl="1">
              <a:lnSpc>
                <a:spcPct val="120000"/>
              </a:lnSpc>
            </a:pPr>
            <a:r>
              <a:rPr lang="en-US" sz="2200" dirty="0"/>
              <a:t>Acute pain management</a:t>
            </a:r>
          </a:p>
          <a:p>
            <a:pPr>
              <a:lnSpc>
                <a:spcPct val="120000"/>
              </a:lnSpc>
            </a:pPr>
            <a:r>
              <a:rPr lang="en-US" sz="2600" dirty="0"/>
              <a:t>Integrates knowledge of laboratory findings as needed</a:t>
            </a:r>
          </a:p>
          <a:p>
            <a:pPr>
              <a:lnSpc>
                <a:spcPct val="120000"/>
              </a:lnSpc>
            </a:pPr>
            <a:r>
              <a:rPr lang="en-US" sz="2600" dirty="0"/>
              <a:t>Understands the usage and implementation of individualized pain plans</a:t>
            </a:r>
          </a:p>
          <a:p>
            <a:pPr>
              <a:lnSpc>
                <a:spcPct val="120000"/>
              </a:lnSpc>
            </a:pPr>
            <a:r>
              <a:rPr lang="en-US" sz="2600" dirty="0"/>
              <a:t>Responsible for reporting and treating adverse events as relates to infusion therapy</a:t>
            </a:r>
          </a:p>
        </p:txBody>
      </p:sp>
    </p:spTree>
    <p:extLst>
      <p:ext uri="{BB962C8B-B14F-4D97-AF65-F5344CB8AC3E}">
        <p14:creationId xmlns:p14="http://schemas.microsoft.com/office/powerpoint/2010/main" val="1221593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89EFB80-C36E-4A7E-8E98-8CD6CEB39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Crucial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Each nurse plays a critical role, and each role </a:t>
            </a:r>
            <a:r>
              <a:rPr lang="en-US" sz="2400" b="1" dirty="0"/>
              <a:t>must be clearly defined</a:t>
            </a:r>
          </a:p>
          <a:p>
            <a:r>
              <a:rPr lang="en-US" sz="2400" dirty="0"/>
              <a:t>Knowledgeable about sickle cell disease</a:t>
            </a:r>
          </a:p>
          <a:p>
            <a:r>
              <a:rPr lang="en-US" sz="2400" dirty="0"/>
              <a:t>Possess good clinical judgment and critical thinking skills</a:t>
            </a:r>
          </a:p>
          <a:p>
            <a:r>
              <a:rPr lang="en-US" sz="2400" dirty="0"/>
              <a:t>Able to work in a fast-paced, team-focused environment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en-US" sz="2000" dirty="0"/>
              <a:t>Multitask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en-US" sz="2000" dirty="0"/>
              <a:t>Delegate </a:t>
            </a:r>
          </a:p>
          <a:p>
            <a:r>
              <a:rPr lang="en-US" sz="2400" dirty="0"/>
              <a:t>Detail-oriented</a:t>
            </a:r>
          </a:p>
          <a:p>
            <a:r>
              <a:rPr lang="en-US" sz="2400" dirty="0"/>
              <a:t>Able to recognize socioeconomic barriers and SDoH as related to SCD</a:t>
            </a:r>
          </a:p>
          <a:p>
            <a:r>
              <a:rPr lang="en-US" sz="2400" dirty="0"/>
              <a:t>Able to recognize psychosocial needs of their patients</a:t>
            </a:r>
          </a:p>
        </p:txBody>
      </p:sp>
    </p:spTree>
    <p:extLst>
      <p:ext uri="{BB962C8B-B14F-4D97-AF65-F5344CB8AC3E}">
        <p14:creationId xmlns:p14="http://schemas.microsoft.com/office/powerpoint/2010/main" val="2413434116"/>
      </p:ext>
    </p:extLst>
  </p:cSld>
  <p:clrMapOvr>
    <a:masterClrMapping/>
  </p:clrMapOvr>
</p:sld>
</file>

<file path=ppt/theme/theme1.xml><?xml version="1.0" encoding="utf-8"?>
<a:theme xmlns:a="http://schemas.openxmlformats.org/drawingml/2006/main" name="ASH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SH template" id="{33720964-3EA9-43BE-B322-F4B136DB24DE}" vid="{94AB083A-9251-4909-ADD0-7F0EF745D12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14748</TotalTime>
  <Words>1420</Words>
  <Application>Microsoft Office PowerPoint</Application>
  <PresentationFormat>Widescreen</PresentationFormat>
  <Paragraphs>175</Paragraphs>
  <Slides>21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Times New Roman</vt:lpstr>
      <vt:lpstr>Wingdings</vt:lpstr>
      <vt:lpstr>Wingdings 3</vt:lpstr>
      <vt:lpstr>ASH template</vt:lpstr>
      <vt:lpstr>Comprehensive Care Coordination Part II: The Role of the Nurse  </vt:lpstr>
      <vt:lpstr>Objectives</vt:lpstr>
      <vt:lpstr>Components of a Comprehensive Sickle Cell Center</vt:lpstr>
      <vt:lpstr>Role of the Nurse Manager</vt:lpstr>
      <vt:lpstr>The Role of Nursing in the Comprehensive SCD Center</vt:lpstr>
      <vt:lpstr>Role of the Triage Nurse</vt:lpstr>
      <vt:lpstr>Role of the Clinic Nurse</vt:lpstr>
      <vt:lpstr>Role of the Infusion Nurse</vt:lpstr>
      <vt:lpstr>Crucial Elements</vt:lpstr>
      <vt:lpstr>The role of Case Management for People with SCD</vt:lpstr>
      <vt:lpstr>Role of the Case Manager</vt:lpstr>
      <vt:lpstr>Comprehensive Needs Assessment </vt:lpstr>
      <vt:lpstr>Responsibility of all Nursing Disciplines </vt:lpstr>
      <vt:lpstr>Role of the Care Coordinator</vt:lpstr>
      <vt:lpstr>Social Work in SCD Centers</vt:lpstr>
      <vt:lpstr>Social Determinants of Health and the Importance of Having SCD-specific Social Worker(s)</vt:lpstr>
      <vt:lpstr>Social Determinants of Health (SDoH)</vt:lpstr>
      <vt:lpstr>SDoH and Sickle Cell Disease</vt:lpstr>
      <vt:lpstr>SDoH Questions to Consider</vt:lpstr>
      <vt:lpstr>SDoH Questions to Consider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 Management and Care Coordination in Sickle Cell Medical Homes</dc:title>
  <dc:creator>Nicklaine Paul</dc:creator>
  <cp:lastModifiedBy>Chahal, Jaspreet</cp:lastModifiedBy>
  <cp:revision>273</cp:revision>
  <dcterms:created xsi:type="dcterms:W3CDTF">2021-01-20T12:58:20Z</dcterms:created>
  <dcterms:modified xsi:type="dcterms:W3CDTF">2023-05-08T15:42:38Z</dcterms:modified>
</cp:coreProperties>
</file>