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477_B3F663D2.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15" r:id="rId2"/>
    <p:sldMasterId id="2147483764" r:id="rId3"/>
  </p:sldMasterIdLst>
  <p:notesMasterIdLst>
    <p:notesMasterId r:id="rId60"/>
  </p:notesMasterIdLst>
  <p:sldIdLst>
    <p:sldId id="377" r:id="rId4"/>
    <p:sldId id="5236" r:id="rId5"/>
    <p:sldId id="407" r:id="rId6"/>
    <p:sldId id="5218" r:id="rId7"/>
    <p:sldId id="5220" r:id="rId8"/>
    <p:sldId id="5222" r:id="rId9"/>
    <p:sldId id="268" r:id="rId10"/>
    <p:sldId id="5240" r:id="rId11"/>
    <p:sldId id="5241" r:id="rId12"/>
    <p:sldId id="5242" r:id="rId13"/>
    <p:sldId id="5223" r:id="rId14"/>
    <p:sldId id="5224" r:id="rId15"/>
    <p:sldId id="5215" r:id="rId16"/>
    <p:sldId id="5225" r:id="rId17"/>
    <p:sldId id="5226" r:id="rId18"/>
    <p:sldId id="5216" r:id="rId19"/>
    <p:sldId id="5227" r:id="rId20"/>
    <p:sldId id="291" r:id="rId21"/>
    <p:sldId id="373" r:id="rId22"/>
    <p:sldId id="271" r:id="rId23"/>
    <p:sldId id="5237" r:id="rId24"/>
    <p:sldId id="278" r:id="rId25"/>
    <p:sldId id="315" r:id="rId26"/>
    <p:sldId id="299" r:id="rId27"/>
    <p:sldId id="339" r:id="rId28"/>
    <p:sldId id="340" r:id="rId29"/>
    <p:sldId id="298" r:id="rId30"/>
    <p:sldId id="300" r:id="rId31"/>
    <p:sldId id="301" r:id="rId32"/>
    <p:sldId id="303" r:id="rId33"/>
    <p:sldId id="5239" r:id="rId34"/>
    <p:sldId id="336" r:id="rId35"/>
    <p:sldId id="410" r:id="rId36"/>
    <p:sldId id="297" r:id="rId37"/>
    <p:sldId id="302" r:id="rId38"/>
    <p:sldId id="280" r:id="rId39"/>
    <p:sldId id="5238" r:id="rId40"/>
    <p:sldId id="5197" r:id="rId41"/>
    <p:sldId id="5198" r:id="rId42"/>
    <p:sldId id="5190" r:id="rId43"/>
    <p:sldId id="5200" r:id="rId44"/>
    <p:sldId id="5230" r:id="rId45"/>
    <p:sldId id="5232" r:id="rId46"/>
    <p:sldId id="5231" r:id="rId47"/>
    <p:sldId id="5233" r:id="rId48"/>
    <p:sldId id="257" r:id="rId49"/>
    <p:sldId id="259" r:id="rId50"/>
    <p:sldId id="260" r:id="rId51"/>
    <p:sldId id="261" r:id="rId52"/>
    <p:sldId id="262" r:id="rId53"/>
    <p:sldId id="263" r:id="rId54"/>
    <p:sldId id="266" r:id="rId55"/>
    <p:sldId id="267" r:id="rId56"/>
    <p:sldId id="5234" r:id="rId57"/>
    <p:sldId id="5235" r:id="rId58"/>
    <p:sldId id="5213" r:id="rId5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5pPr>
    <a:lvl6pPr marL="2286000" algn="l" defTabSz="914400" rtl="0" eaLnBrk="1" latinLnBrk="0" hangingPunct="1">
      <a:defRPr kern="1200">
        <a:solidFill>
          <a:schemeClr val="tx1"/>
        </a:solidFill>
        <a:latin typeface="Arial" panose="020B0604020202020204" pitchFamily="34" charset="0"/>
        <a:ea typeface="Geneva"/>
        <a:cs typeface="Geneva"/>
      </a:defRPr>
    </a:lvl6pPr>
    <a:lvl7pPr marL="2743200" algn="l" defTabSz="914400" rtl="0" eaLnBrk="1" latinLnBrk="0" hangingPunct="1">
      <a:defRPr kern="1200">
        <a:solidFill>
          <a:schemeClr val="tx1"/>
        </a:solidFill>
        <a:latin typeface="Arial" panose="020B0604020202020204" pitchFamily="34" charset="0"/>
        <a:ea typeface="Geneva"/>
        <a:cs typeface="Geneva"/>
      </a:defRPr>
    </a:lvl7pPr>
    <a:lvl8pPr marL="3200400" algn="l" defTabSz="914400" rtl="0" eaLnBrk="1" latinLnBrk="0" hangingPunct="1">
      <a:defRPr kern="1200">
        <a:solidFill>
          <a:schemeClr val="tx1"/>
        </a:solidFill>
        <a:latin typeface="Arial" panose="020B0604020202020204" pitchFamily="34" charset="0"/>
        <a:ea typeface="Geneva"/>
        <a:cs typeface="Geneva"/>
      </a:defRPr>
    </a:lvl8pPr>
    <a:lvl9pPr marL="3657600" algn="l" defTabSz="914400" rtl="0" eaLnBrk="1" latinLnBrk="0" hangingPunct="1">
      <a:defRPr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CEB27-2528-0949-AC66-382EDBC67A48}" name="Vajdos, Janis" initials="VJ" userId="S::JVajdos@smithbucklin.com::b8852b77-9a60-4f57-8b8f-f810ef338681" providerId="AD"/>
  <p188:author id="{BB540566-E048-2AEF-4D51-69ECD82E0F64}" name="Shirley Johnson" initials="SJ" userId="S::shirley.johnson@vcuhealth.org::bba5f62a-9311-4cbf-a60f-0b5ca63a0c5b" providerId="AD"/>
  <p188:author id="{E76788A2-07D5-FA07-4FAE-759AB021CF6E}" name="Harty, Patrick" initials="HP" userId="S::PHarty@smithbucklin.com::31490e0f-fafe-4c9d-af74-2722bc1b6d90" providerId="AD"/>
  <p188:author id="{034FA5A8-98D5-E2DA-F7A1-C1E7F02FA8D5}" name="Peck, Emily" initials="PE" userId="S::epeck@smithbucklin.com::5c8974fd-4f13-4eb8-954e-26dd00f30146" providerId="AD"/>
  <p188:author id="{39EC44BB-67E0-10F3-82E6-1FA421754E0A}" name="Buchanan, Daryl" initials="BD" userId="S::DBuchana@smithbucklin.com::52c9c5b3-9edb-4f1f-a173-8d7ff6b7ca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ophie Lanzkron" initials="SL" lastIdx="3" clrIdx="7">
    <p:extLst>
      <p:ext uri="{19B8F6BF-5375-455C-9EA6-DF929625EA0E}">
        <p15:presenceInfo xmlns:p15="http://schemas.microsoft.com/office/powerpoint/2012/main" userId="S-1-5-21-1214440339-484763869-725345543-46707" providerId="AD"/>
      </p:ext>
    </p:extLst>
  </p:cmAuthor>
  <p:cmAuthor id="1" name="JHU" initials="J" lastIdx="17" clrIdx="3"/>
  <p:cmAuthor id="2" name="Harty, Patrick" initials="HP" lastIdx="20" clrIdx="1">
    <p:extLst>
      <p:ext uri="{19B8F6BF-5375-455C-9EA6-DF929625EA0E}">
        <p15:presenceInfo xmlns:p15="http://schemas.microsoft.com/office/powerpoint/2012/main" userId="S-1-5-21-1466045628-881665582-335421608-61096" providerId="AD"/>
      </p:ext>
    </p:extLst>
  </p:cmAuthor>
  <p:cmAuthor id="3" name="Shirley Johnson" initials="SJ" lastIdx="3" clrIdx="2">
    <p:extLst>
      <p:ext uri="{19B8F6BF-5375-455C-9EA6-DF929625EA0E}">
        <p15:presenceInfo xmlns:p15="http://schemas.microsoft.com/office/powerpoint/2012/main" userId="S-1-5-21-3362134674-1434254870-618424018-14772" providerId="AD"/>
      </p:ext>
    </p:extLst>
  </p:cmAuthor>
  <p:cmAuthor id="4" name="Vajdos, Janis" initials="VJ" lastIdx="13" clrIdx="4">
    <p:extLst>
      <p:ext uri="{19B8F6BF-5375-455C-9EA6-DF929625EA0E}">
        <p15:presenceInfo xmlns:p15="http://schemas.microsoft.com/office/powerpoint/2012/main" userId="S-1-5-21-1466045628-881665582-335421608-49361" providerId="AD"/>
      </p:ext>
    </p:extLst>
  </p:cmAuthor>
  <p:cmAuthor id="5" name="Buchanan, Daryl" initials="BD" lastIdx="66" clrIdx="5">
    <p:extLst>
      <p:ext uri="{19B8F6BF-5375-455C-9EA6-DF929625EA0E}">
        <p15:presenceInfo xmlns:p15="http://schemas.microsoft.com/office/powerpoint/2012/main" userId="S-1-5-21-1466045628-881665582-335421608-39417" providerId="AD"/>
      </p:ext>
    </p:extLst>
  </p:cmAuthor>
  <p:cmAuthor id="6" name="Tarbox, Heather" initials="TH" lastIdx="1" clrIdx="6">
    <p:extLst>
      <p:ext uri="{19B8F6BF-5375-455C-9EA6-DF929625EA0E}">
        <p15:presenceInfo xmlns:p15="http://schemas.microsoft.com/office/powerpoint/2012/main" userId="S-1-5-21-1466045628-881665582-335421608-34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A9B"/>
    <a:srgbClr val="D8EDDE"/>
    <a:srgbClr val="869193"/>
    <a:srgbClr val="D3E5E5"/>
    <a:srgbClr val="D3D9AD"/>
    <a:srgbClr val="D7E1AC"/>
    <a:srgbClr val="FFF2C5"/>
    <a:srgbClr val="0000FF"/>
    <a:srgbClr val="B51E3D"/>
    <a:srgbClr val="41B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83104" autoAdjust="0"/>
  </p:normalViewPr>
  <p:slideViewPr>
    <p:cSldViewPr snapToGrid="0">
      <p:cViewPr varScale="1">
        <p:scale>
          <a:sx n="91" d="100"/>
          <a:sy n="91" d="100"/>
        </p:scale>
        <p:origin x="1212" y="84"/>
      </p:cViewPr>
      <p:guideLst/>
    </p:cSldViewPr>
  </p:slideViewPr>
  <p:notesTextViewPr>
    <p:cViewPr>
      <p:scale>
        <a:sx n="1" d="1"/>
        <a:sy n="1" d="1"/>
      </p:scale>
      <p:origin x="0" y="0"/>
    </p:cViewPr>
  </p:notesTextViewPr>
  <p:sorterViewPr>
    <p:cViewPr>
      <p:scale>
        <a:sx n="120" d="100"/>
        <a:sy n="120" d="100"/>
      </p:scale>
      <p:origin x="0" y="-27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omments/modernComment_1477_B3F663D2.xml><?xml version="1.0" encoding="utf-8"?>
<p188:cmLst xmlns:a="http://schemas.openxmlformats.org/drawingml/2006/main" xmlns:r="http://schemas.openxmlformats.org/officeDocument/2006/relationships" xmlns:p188="http://schemas.microsoft.com/office/powerpoint/2018/8/main">
  <p188:cm id="{C553B946-059F-41DB-8444-C403A95130F6}" authorId="{A8ACEB27-2528-0949-AC66-382EDBC67A48}" created="2023-04-18T16:49:21.276">
    <ac:txMkLst xmlns:ac="http://schemas.microsoft.com/office/drawing/2013/main/command">
      <pc:docMk xmlns:pc="http://schemas.microsoft.com/office/powerpoint/2013/main/command"/>
      <pc:sldMk xmlns:pc="http://schemas.microsoft.com/office/powerpoint/2013/main/command" cId="3019269074" sldId="5239"/>
      <ac:spMk id="3" creationId="{B7046241-38C9-489B-A8A0-9A52970EE9C9}"/>
      <ac:txMk cp="119" len="82">
        <ac:context len="294" hash="3109282474"/>
      </ac:txMk>
    </ac:txMkLst>
    <p188:pos x="10604938" y="1101009"/>
    <p188:txBody>
      <a:bodyPr/>
      <a:lstStyle/>
      <a:p>
        <a:r>
          <a:rPr lang="en-US"/>
          <a:t>To be added; or replaced with TFF events webpage link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B25BC-8F7C-4DA1-B378-DE8AB89597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C020C8-E658-40A0-BCBF-71FC63FBEE59}">
      <dgm:prSet/>
      <dgm:spPr/>
      <dgm:t>
        <a:bodyPr/>
        <a:lstStyle/>
        <a:p>
          <a:r>
            <a:rPr lang="en-US" b="0" i="0" dirty="0"/>
            <a:t>Working with vulnerable people </a:t>
          </a:r>
          <a:endParaRPr lang="en-US" dirty="0"/>
        </a:p>
      </dgm:t>
    </dgm:pt>
    <dgm:pt modelId="{0E9D682F-7668-4C3A-B3F0-107D51FCFC41}" type="parTrans" cxnId="{235B009B-6855-4382-A844-CF33C8BD410E}">
      <dgm:prSet/>
      <dgm:spPr/>
      <dgm:t>
        <a:bodyPr/>
        <a:lstStyle/>
        <a:p>
          <a:endParaRPr lang="en-US"/>
        </a:p>
      </dgm:t>
    </dgm:pt>
    <dgm:pt modelId="{16E335FF-DBD7-47F1-BAF3-DC977BBCE7C3}" type="sibTrans" cxnId="{235B009B-6855-4382-A844-CF33C8BD410E}">
      <dgm:prSet/>
      <dgm:spPr/>
      <dgm:t>
        <a:bodyPr/>
        <a:lstStyle/>
        <a:p>
          <a:endParaRPr lang="en-US"/>
        </a:p>
      </dgm:t>
    </dgm:pt>
    <dgm:pt modelId="{7BBC9A07-425B-47FE-A512-8382FAE88D53}">
      <dgm:prSet/>
      <dgm:spPr/>
      <dgm:t>
        <a:bodyPr/>
        <a:lstStyle/>
        <a:p>
          <a:r>
            <a:rPr lang="en-US" b="0" i="0" dirty="0"/>
            <a:t>Unpredictable schedule</a:t>
          </a:r>
          <a:endParaRPr lang="en-US" dirty="0"/>
        </a:p>
      </dgm:t>
    </dgm:pt>
    <dgm:pt modelId="{CAF68F57-2BA5-40BF-9378-97E3CCADA155}" type="parTrans" cxnId="{0A716FC5-7A4C-493E-A96B-F9616A01C153}">
      <dgm:prSet/>
      <dgm:spPr/>
      <dgm:t>
        <a:bodyPr/>
        <a:lstStyle/>
        <a:p>
          <a:endParaRPr lang="en-US"/>
        </a:p>
      </dgm:t>
    </dgm:pt>
    <dgm:pt modelId="{5D5F6C89-5DC7-45E1-8517-2B9CCA7BAD62}" type="sibTrans" cxnId="{0A716FC5-7A4C-493E-A96B-F9616A01C153}">
      <dgm:prSet/>
      <dgm:spPr/>
      <dgm:t>
        <a:bodyPr/>
        <a:lstStyle/>
        <a:p>
          <a:endParaRPr lang="en-US"/>
        </a:p>
      </dgm:t>
    </dgm:pt>
    <dgm:pt modelId="{EC4929C6-B449-45F5-AF75-8C1A981D85FE}">
      <dgm:prSet/>
      <dgm:spPr/>
      <dgm:t>
        <a:bodyPr/>
        <a:lstStyle/>
        <a:p>
          <a:r>
            <a:rPr lang="en-US" b="0" i="0" dirty="0"/>
            <a:t>Time spent doing admin is time spent away from the patients</a:t>
          </a:r>
          <a:endParaRPr lang="en-US" dirty="0"/>
        </a:p>
      </dgm:t>
    </dgm:pt>
    <dgm:pt modelId="{BCC444A0-41EA-4281-BB75-655DB1C35E28}" type="parTrans" cxnId="{53C68857-501A-4909-841A-2D7CD6A44E70}">
      <dgm:prSet/>
      <dgm:spPr/>
      <dgm:t>
        <a:bodyPr/>
        <a:lstStyle/>
        <a:p>
          <a:endParaRPr lang="en-US"/>
        </a:p>
      </dgm:t>
    </dgm:pt>
    <dgm:pt modelId="{6036F402-D924-477B-B87C-B1388EE6F3DB}" type="sibTrans" cxnId="{53C68857-501A-4909-841A-2D7CD6A44E70}">
      <dgm:prSet/>
      <dgm:spPr/>
      <dgm:t>
        <a:bodyPr/>
        <a:lstStyle/>
        <a:p>
          <a:endParaRPr lang="en-US"/>
        </a:p>
      </dgm:t>
    </dgm:pt>
    <dgm:pt modelId="{53A79A18-18EB-4928-942F-8553A2AC8629}">
      <dgm:prSet/>
      <dgm:spPr/>
      <dgm:t>
        <a:bodyPr/>
        <a:lstStyle/>
        <a:p>
          <a:r>
            <a:rPr lang="en-US" b="0" i="0" dirty="0"/>
            <a:t>Caseloads are down but workloads are not</a:t>
          </a:r>
          <a:endParaRPr lang="en-US" dirty="0"/>
        </a:p>
      </dgm:t>
    </dgm:pt>
    <dgm:pt modelId="{50E0737F-55B8-4CB5-967F-6E2A6E43EC5E}" type="parTrans" cxnId="{ADE24B20-25B3-4282-8FEE-24919C794C16}">
      <dgm:prSet/>
      <dgm:spPr/>
      <dgm:t>
        <a:bodyPr/>
        <a:lstStyle/>
        <a:p>
          <a:endParaRPr lang="en-US"/>
        </a:p>
      </dgm:t>
    </dgm:pt>
    <dgm:pt modelId="{BA1A4983-279B-4EE3-A44C-668E288A9758}" type="sibTrans" cxnId="{ADE24B20-25B3-4282-8FEE-24919C794C16}">
      <dgm:prSet/>
      <dgm:spPr/>
      <dgm:t>
        <a:bodyPr/>
        <a:lstStyle/>
        <a:p>
          <a:endParaRPr lang="en-US"/>
        </a:p>
      </dgm:t>
    </dgm:pt>
    <dgm:pt modelId="{208D4116-E2A0-41AF-A9AA-6CFD47236E75}">
      <dgm:prSet/>
      <dgm:spPr/>
      <dgm:t>
        <a:bodyPr/>
        <a:lstStyle/>
        <a:p>
          <a:r>
            <a:rPr lang="en-US" b="0" i="0" dirty="0"/>
            <a:t>Staying up to date on changes in society and human behavior</a:t>
          </a:r>
          <a:endParaRPr lang="en-US" dirty="0"/>
        </a:p>
      </dgm:t>
    </dgm:pt>
    <dgm:pt modelId="{43EB1157-B4F8-42D4-AAB8-418432FA268E}" type="parTrans" cxnId="{713E892F-C0B4-4518-89C0-8F9B45A40A19}">
      <dgm:prSet/>
      <dgm:spPr/>
      <dgm:t>
        <a:bodyPr/>
        <a:lstStyle/>
        <a:p>
          <a:endParaRPr lang="en-US"/>
        </a:p>
      </dgm:t>
    </dgm:pt>
    <dgm:pt modelId="{D7D6575A-042D-420B-8BA0-5A4AFC4DD9F4}" type="sibTrans" cxnId="{713E892F-C0B4-4518-89C0-8F9B45A40A19}">
      <dgm:prSet/>
      <dgm:spPr/>
      <dgm:t>
        <a:bodyPr/>
        <a:lstStyle/>
        <a:p>
          <a:endParaRPr lang="en-US"/>
        </a:p>
      </dgm:t>
    </dgm:pt>
    <dgm:pt modelId="{EC331BAB-75B4-44B6-8ADB-B5C57435A775}" type="pres">
      <dgm:prSet presAssocID="{75AB25BC-8F7C-4DA1-B378-DE8AB895972F}" presName="Name0" presStyleCnt="0">
        <dgm:presLayoutVars>
          <dgm:dir/>
          <dgm:animLvl val="lvl"/>
          <dgm:resizeHandles val="exact"/>
        </dgm:presLayoutVars>
      </dgm:prSet>
      <dgm:spPr/>
    </dgm:pt>
    <dgm:pt modelId="{DF02D08A-45F8-4AD3-8E19-BE889921D8EF}" type="pres">
      <dgm:prSet presAssocID="{1FC020C8-E658-40A0-BCBF-71FC63FBEE59}" presName="linNode" presStyleCnt="0"/>
      <dgm:spPr/>
    </dgm:pt>
    <dgm:pt modelId="{B7E5C297-E248-4170-9A6E-F0E6700CDDC3}" type="pres">
      <dgm:prSet presAssocID="{1FC020C8-E658-40A0-BCBF-71FC63FBEE59}" presName="parentText" presStyleLbl="node1" presStyleIdx="0" presStyleCnt="5">
        <dgm:presLayoutVars>
          <dgm:chMax val="1"/>
          <dgm:bulletEnabled val="1"/>
        </dgm:presLayoutVars>
      </dgm:prSet>
      <dgm:spPr/>
    </dgm:pt>
    <dgm:pt modelId="{82A2486A-989C-403B-ADF6-19F64E0C4EEB}" type="pres">
      <dgm:prSet presAssocID="{16E335FF-DBD7-47F1-BAF3-DC977BBCE7C3}" presName="sp" presStyleCnt="0"/>
      <dgm:spPr/>
    </dgm:pt>
    <dgm:pt modelId="{E1F5B2CD-2236-425C-981B-46800563307E}" type="pres">
      <dgm:prSet presAssocID="{7BBC9A07-425B-47FE-A512-8382FAE88D53}" presName="linNode" presStyleCnt="0"/>
      <dgm:spPr/>
    </dgm:pt>
    <dgm:pt modelId="{EC456833-03E2-43CC-886C-301D6860403E}" type="pres">
      <dgm:prSet presAssocID="{7BBC9A07-425B-47FE-A512-8382FAE88D53}" presName="parentText" presStyleLbl="node1" presStyleIdx="1" presStyleCnt="5">
        <dgm:presLayoutVars>
          <dgm:chMax val="1"/>
          <dgm:bulletEnabled val="1"/>
        </dgm:presLayoutVars>
      </dgm:prSet>
      <dgm:spPr/>
    </dgm:pt>
    <dgm:pt modelId="{D8163181-802E-49E8-87AB-EF2A86E0F9EC}" type="pres">
      <dgm:prSet presAssocID="{5D5F6C89-5DC7-45E1-8517-2B9CCA7BAD62}" presName="sp" presStyleCnt="0"/>
      <dgm:spPr/>
    </dgm:pt>
    <dgm:pt modelId="{C4BCA730-E8B2-479F-B325-D2F37880D5A7}" type="pres">
      <dgm:prSet presAssocID="{EC4929C6-B449-45F5-AF75-8C1A981D85FE}" presName="linNode" presStyleCnt="0"/>
      <dgm:spPr/>
    </dgm:pt>
    <dgm:pt modelId="{DAC30C64-C527-4887-8A49-452A4318EBE9}" type="pres">
      <dgm:prSet presAssocID="{EC4929C6-B449-45F5-AF75-8C1A981D85FE}" presName="parentText" presStyleLbl="node1" presStyleIdx="2" presStyleCnt="5">
        <dgm:presLayoutVars>
          <dgm:chMax val="1"/>
          <dgm:bulletEnabled val="1"/>
        </dgm:presLayoutVars>
      </dgm:prSet>
      <dgm:spPr/>
    </dgm:pt>
    <dgm:pt modelId="{7D5BFFA2-4134-4765-8894-48D040FF9996}" type="pres">
      <dgm:prSet presAssocID="{6036F402-D924-477B-B87C-B1388EE6F3DB}" presName="sp" presStyleCnt="0"/>
      <dgm:spPr/>
    </dgm:pt>
    <dgm:pt modelId="{57D2BB84-5BCC-4CF8-8AF4-F123A3C020C3}" type="pres">
      <dgm:prSet presAssocID="{53A79A18-18EB-4928-942F-8553A2AC8629}" presName="linNode" presStyleCnt="0"/>
      <dgm:spPr/>
    </dgm:pt>
    <dgm:pt modelId="{E5A3DE56-76FC-4A54-BD3C-D23B7517CF2A}" type="pres">
      <dgm:prSet presAssocID="{53A79A18-18EB-4928-942F-8553A2AC8629}" presName="parentText" presStyleLbl="node1" presStyleIdx="3" presStyleCnt="5">
        <dgm:presLayoutVars>
          <dgm:chMax val="1"/>
          <dgm:bulletEnabled val="1"/>
        </dgm:presLayoutVars>
      </dgm:prSet>
      <dgm:spPr/>
    </dgm:pt>
    <dgm:pt modelId="{4B4D6FF1-D844-463B-8829-4C71FF202A32}" type="pres">
      <dgm:prSet presAssocID="{BA1A4983-279B-4EE3-A44C-668E288A9758}" presName="sp" presStyleCnt="0"/>
      <dgm:spPr/>
    </dgm:pt>
    <dgm:pt modelId="{B7C137FB-889F-4E5C-A262-E6844D8FD8CB}" type="pres">
      <dgm:prSet presAssocID="{208D4116-E2A0-41AF-A9AA-6CFD47236E75}" presName="linNode" presStyleCnt="0"/>
      <dgm:spPr/>
    </dgm:pt>
    <dgm:pt modelId="{DF8B3602-CE70-4B4E-B52D-712C879C7D7D}" type="pres">
      <dgm:prSet presAssocID="{208D4116-E2A0-41AF-A9AA-6CFD47236E75}" presName="parentText" presStyleLbl="node1" presStyleIdx="4" presStyleCnt="5">
        <dgm:presLayoutVars>
          <dgm:chMax val="1"/>
          <dgm:bulletEnabled val="1"/>
        </dgm:presLayoutVars>
      </dgm:prSet>
      <dgm:spPr/>
    </dgm:pt>
  </dgm:ptLst>
  <dgm:cxnLst>
    <dgm:cxn modelId="{004F5E02-1E00-4FDF-9239-314B9425C2B5}" type="presOf" srcId="{75AB25BC-8F7C-4DA1-B378-DE8AB895972F}" destId="{EC331BAB-75B4-44B6-8ADB-B5C57435A775}" srcOrd="0" destOrd="0" presId="urn:microsoft.com/office/officeart/2005/8/layout/vList5"/>
    <dgm:cxn modelId="{ADE24B20-25B3-4282-8FEE-24919C794C16}" srcId="{75AB25BC-8F7C-4DA1-B378-DE8AB895972F}" destId="{53A79A18-18EB-4928-942F-8553A2AC8629}" srcOrd="3" destOrd="0" parTransId="{50E0737F-55B8-4CB5-967F-6E2A6E43EC5E}" sibTransId="{BA1A4983-279B-4EE3-A44C-668E288A9758}"/>
    <dgm:cxn modelId="{F8129023-9263-40D2-9525-674D62E910BA}" type="presOf" srcId="{EC4929C6-B449-45F5-AF75-8C1A981D85FE}" destId="{DAC30C64-C527-4887-8A49-452A4318EBE9}" srcOrd="0" destOrd="0" presId="urn:microsoft.com/office/officeart/2005/8/layout/vList5"/>
    <dgm:cxn modelId="{713E892F-C0B4-4518-89C0-8F9B45A40A19}" srcId="{75AB25BC-8F7C-4DA1-B378-DE8AB895972F}" destId="{208D4116-E2A0-41AF-A9AA-6CFD47236E75}" srcOrd="4" destOrd="0" parTransId="{43EB1157-B4F8-42D4-AAB8-418432FA268E}" sibTransId="{D7D6575A-042D-420B-8BA0-5A4AFC4DD9F4}"/>
    <dgm:cxn modelId="{0535C040-502A-4BF6-9737-C35CB304BCB9}" type="presOf" srcId="{1FC020C8-E658-40A0-BCBF-71FC63FBEE59}" destId="{B7E5C297-E248-4170-9A6E-F0E6700CDDC3}" srcOrd="0" destOrd="0" presId="urn:microsoft.com/office/officeart/2005/8/layout/vList5"/>
    <dgm:cxn modelId="{53C68857-501A-4909-841A-2D7CD6A44E70}" srcId="{75AB25BC-8F7C-4DA1-B378-DE8AB895972F}" destId="{EC4929C6-B449-45F5-AF75-8C1A981D85FE}" srcOrd="2" destOrd="0" parTransId="{BCC444A0-41EA-4281-BB75-655DB1C35E28}" sibTransId="{6036F402-D924-477B-B87C-B1388EE6F3DB}"/>
    <dgm:cxn modelId="{0BCCAB58-28D4-4A60-B068-E5F5B6C27CA5}" type="presOf" srcId="{7BBC9A07-425B-47FE-A512-8382FAE88D53}" destId="{EC456833-03E2-43CC-886C-301D6860403E}" srcOrd="0" destOrd="0" presId="urn:microsoft.com/office/officeart/2005/8/layout/vList5"/>
    <dgm:cxn modelId="{235B009B-6855-4382-A844-CF33C8BD410E}" srcId="{75AB25BC-8F7C-4DA1-B378-DE8AB895972F}" destId="{1FC020C8-E658-40A0-BCBF-71FC63FBEE59}" srcOrd="0" destOrd="0" parTransId="{0E9D682F-7668-4C3A-B3F0-107D51FCFC41}" sibTransId="{16E335FF-DBD7-47F1-BAF3-DC977BBCE7C3}"/>
    <dgm:cxn modelId="{0A716FC5-7A4C-493E-A96B-F9616A01C153}" srcId="{75AB25BC-8F7C-4DA1-B378-DE8AB895972F}" destId="{7BBC9A07-425B-47FE-A512-8382FAE88D53}" srcOrd="1" destOrd="0" parTransId="{CAF68F57-2BA5-40BF-9378-97E3CCADA155}" sibTransId="{5D5F6C89-5DC7-45E1-8517-2B9CCA7BAD62}"/>
    <dgm:cxn modelId="{027CDED3-DE84-4A9A-A54D-92C420E92222}" type="presOf" srcId="{208D4116-E2A0-41AF-A9AA-6CFD47236E75}" destId="{DF8B3602-CE70-4B4E-B52D-712C879C7D7D}" srcOrd="0" destOrd="0" presId="urn:microsoft.com/office/officeart/2005/8/layout/vList5"/>
    <dgm:cxn modelId="{42F4D8EF-862C-4124-AE06-4E14FEDE6D52}" type="presOf" srcId="{53A79A18-18EB-4928-942F-8553A2AC8629}" destId="{E5A3DE56-76FC-4A54-BD3C-D23B7517CF2A}" srcOrd="0" destOrd="0" presId="urn:microsoft.com/office/officeart/2005/8/layout/vList5"/>
    <dgm:cxn modelId="{EA94161F-9F2A-42BA-8596-000E9AA583E1}" type="presParOf" srcId="{EC331BAB-75B4-44B6-8ADB-B5C57435A775}" destId="{DF02D08A-45F8-4AD3-8E19-BE889921D8EF}" srcOrd="0" destOrd="0" presId="urn:microsoft.com/office/officeart/2005/8/layout/vList5"/>
    <dgm:cxn modelId="{070C58D5-7F56-4777-B347-946A5D1B1D20}" type="presParOf" srcId="{DF02D08A-45F8-4AD3-8E19-BE889921D8EF}" destId="{B7E5C297-E248-4170-9A6E-F0E6700CDDC3}" srcOrd="0" destOrd="0" presId="urn:microsoft.com/office/officeart/2005/8/layout/vList5"/>
    <dgm:cxn modelId="{2C24DF16-4E28-4FAD-816C-7F126440F4CB}" type="presParOf" srcId="{EC331BAB-75B4-44B6-8ADB-B5C57435A775}" destId="{82A2486A-989C-403B-ADF6-19F64E0C4EEB}" srcOrd="1" destOrd="0" presId="urn:microsoft.com/office/officeart/2005/8/layout/vList5"/>
    <dgm:cxn modelId="{C32CC818-E95D-4261-B544-1FBE1DC2BFE7}" type="presParOf" srcId="{EC331BAB-75B4-44B6-8ADB-B5C57435A775}" destId="{E1F5B2CD-2236-425C-981B-46800563307E}" srcOrd="2" destOrd="0" presId="urn:microsoft.com/office/officeart/2005/8/layout/vList5"/>
    <dgm:cxn modelId="{F17B3057-8735-439D-B52A-ED10F5F93D53}" type="presParOf" srcId="{E1F5B2CD-2236-425C-981B-46800563307E}" destId="{EC456833-03E2-43CC-886C-301D6860403E}" srcOrd="0" destOrd="0" presId="urn:microsoft.com/office/officeart/2005/8/layout/vList5"/>
    <dgm:cxn modelId="{7E0CF1F4-F3F6-41EE-BB5D-09866C673EA5}" type="presParOf" srcId="{EC331BAB-75B4-44B6-8ADB-B5C57435A775}" destId="{D8163181-802E-49E8-87AB-EF2A86E0F9EC}" srcOrd="3" destOrd="0" presId="urn:microsoft.com/office/officeart/2005/8/layout/vList5"/>
    <dgm:cxn modelId="{59E5A23C-E82F-4A0D-8351-8E0D4E0A07E5}" type="presParOf" srcId="{EC331BAB-75B4-44B6-8ADB-B5C57435A775}" destId="{C4BCA730-E8B2-479F-B325-D2F37880D5A7}" srcOrd="4" destOrd="0" presId="urn:microsoft.com/office/officeart/2005/8/layout/vList5"/>
    <dgm:cxn modelId="{0B8F295C-6057-4C4E-BF06-C0485EE576B5}" type="presParOf" srcId="{C4BCA730-E8B2-479F-B325-D2F37880D5A7}" destId="{DAC30C64-C527-4887-8A49-452A4318EBE9}" srcOrd="0" destOrd="0" presId="urn:microsoft.com/office/officeart/2005/8/layout/vList5"/>
    <dgm:cxn modelId="{6CC11445-130F-4F2E-8A11-ACB07DBEA18E}" type="presParOf" srcId="{EC331BAB-75B4-44B6-8ADB-B5C57435A775}" destId="{7D5BFFA2-4134-4765-8894-48D040FF9996}" srcOrd="5" destOrd="0" presId="urn:microsoft.com/office/officeart/2005/8/layout/vList5"/>
    <dgm:cxn modelId="{4A1FF40A-2711-4740-A9A9-984FFF892AC8}" type="presParOf" srcId="{EC331BAB-75B4-44B6-8ADB-B5C57435A775}" destId="{57D2BB84-5BCC-4CF8-8AF4-F123A3C020C3}" srcOrd="6" destOrd="0" presId="urn:microsoft.com/office/officeart/2005/8/layout/vList5"/>
    <dgm:cxn modelId="{ADEF0C78-4ED3-403D-9750-CA24F1F43870}" type="presParOf" srcId="{57D2BB84-5BCC-4CF8-8AF4-F123A3C020C3}" destId="{E5A3DE56-76FC-4A54-BD3C-D23B7517CF2A}" srcOrd="0" destOrd="0" presId="urn:microsoft.com/office/officeart/2005/8/layout/vList5"/>
    <dgm:cxn modelId="{89EBA7DC-D3E4-4001-8E71-B3DFD15C1943}" type="presParOf" srcId="{EC331BAB-75B4-44B6-8ADB-B5C57435A775}" destId="{4B4D6FF1-D844-463B-8829-4C71FF202A32}" srcOrd="7" destOrd="0" presId="urn:microsoft.com/office/officeart/2005/8/layout/vList5"/>
    <dgm:cxn modelId="{3FD698FB-22B9-43ED-9E79-042A5269589C}" type="presParOf" srcId="{EC331BAB-75B4-44B6-8ADB-B5C57435A775}" destId="{B7C137FB-889F-4E5C-A262-E6844D8FD8CB}" srcOrd="8" destOrd="0" presId="urn:microsoft.com/office/officeart/2005/8/layout/vList5"/>
    <dgm:cxn modelId="{25D48169-6426-4131-9845-372C20C8B869}" type="presParOf" srcId="{B7C137FB-889F-4E5C-A262-E6844D8FD8CB}" destId="{DF8B3602-CE70-4B4E-B52D-712C879C7D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C297-E248-4170-9A6E-F0E6700CDDC3}">
      <dsp:nvSpPr>
        <dsp:cNvPr id="0" name=""/>
        <dsp:cNvSpPr/>
      </dsp:nvSpPr>
      <dsp:spPr>
        <a:xfrm>
          <a:off x="3364992" y="2202"/>
          <a:ext cx="3785616" cy="963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Working with vulnerable people </a:t>
          </a:r>
          <a:endParaRPr lang="en-US" sz="2100" kern="1200" dirty="0"/>
        </a:p>
      </dsp:txBody>
      <dsp:txXfrm>
        <a:off x="3412003" y="49213"/>
        <a:ext cx="3691594" cy="869013"/>
      </dsp:txXfrm>
    </dsp:sp>
    <dsp:sp modelId="{EC456833-03E2-43CC-886C-301D6860403E}">
      <dsp:nvSpPr>
        <dsp:cNvPr id="0" name=""/>
        <dsp:cNvSpPr/>
      </dsp:nvSpPr>
      <dsp:spPr>
        <a:xfrm>
          <a:off x="3364992" y="1013390"/>
          <a:ext cx="3785616" cy="963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Unpredictable schedule</a:t>
          </a:r>
          <a:endParaRPr lang="en-US" sz="2100" kern="1200" dirty="0"/>
        </a:p>
      </dsp:txBody>
      <dsp:txXfrm>
        <a:off x="3412003" y="1060401"/>
        <a:ext cx="3691594" cy="869013"/>
      </dsp:txXfrm>
    </dsp:sp>
    <dsp:sp modelId="{DAC30C64-C527-4887-8A49-452A4318EBE9}">
      <dsp:nvSpPr>
        <dsp:cNvPr id="0" name=""/>
        <dsp:cNvSpPr/>
      </dsp:nvSpPr>
      <dsp:spPr>
        <a:xfrm>
          <a:off x="3364992" y="2024578"/>
          <a:ext cx="3785616" cy="963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Time spent doing admin is time spent away from the patients</a:t>
          </a:r>
          <a:endParaRPr lang="en-US" sz="2100" kern="1200" dirty="0"/>
        </a:p>
      </dsp:txBody>
      <dsp:txXfrm>
        <a:off x="3412003" y="2071589"/>
        <a:ext cx="3691594" cy="869013"/>
      </dsp:txXfrm>
    </dsp:sp>
    <dsp:sp modelId="{E5A3DE56-76FC-4A54-BD3C-D23B7517CF2A}">
      <dsp:nvSpPr>
        <dsp:cNvPr id="0" name=""/>
        <dsp:cNvSpPr/>
      </dsp:nvSpPr>
      <dsp:spPr>
        <a:xfrm>
          <a:off x="3364992" y="3035765"/>
          <a:ext cx="3785616" cy="963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Caseloads are down but workloads are not</a:t>
          </a:r>
          <a:endParaRPr lang="en-US" sz="2100" kern="1200" dirty="0"/>
        </a:p>
      </dsp:txBody>
      <dsp:txXfrm>
        <a:off x="3412003" y="3082776"/>
        <a:ext cx="3691594" cy="869013"/>
      </dsp:txXfrm>
    </dsp:sp>
    <dsp:sp modelId="{DF8B3602-CE70-4B4E-B52D-712C879C7D7D}">
      <dsp:nvSpPr>
        <dsp:cNvPr id="0" name=""/>
        <dsp:cNvSpPr/>
      </dsp:nvSpPr>
      <dsp:spPr>
        <a:xfrm>
          <a:off x="3364992" y="4046953"/>
          <a:ext cx="3785616" cy="963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i="0" kern="1200" dirty="0"/>
            <a:t>Staying up to date on changes in society and human behavior</a:t>
          </a:r>
          <a:endParaRPr lang="en-US" sz="2100" kern="1200" dirty="0"/>
        </a:p>
      </dsp:txBody>
      <dsp:txXfrm>
        <a:off x="3412003" y="4093964"/>
        <a:ext cx="3691594" cy="8690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3E902-53A3-493B-8F18-95CE582B9995}"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67389-F7BD-4BF2-A623-6E3D0457691B}" type="slidenum">
              <a:rPr lang="en-US" smtClean="0"/>
              <a:t>‹#›</a:t>
            </a:fld>
            <a:endParaRPr lang="en-US"/>
          </a:p>
        </p:txBody>
      </p:sp>
    </p:spTree>
    <p:extLst>
      <p:ext uri="{BB962C8B-B14F-4D97-AF65-F5344CB8AC3E}">
        <p14:creationId xmlns:p14="http://schemas.microsoft.com/office/powerpoint/2010/main" val="342158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can add notes</a:t>
            </a:r>
          </a:p>
        </p:txBody>
      </p:sp>
      <p:sp>
        <p:nvSpPr>
          <p:cNvPr id="4" name="Slide Number Placeholder 3"/>
          <p:cNvSpPr>
            <a:spLocks noGrp="1"/>
          </p:cNvSpPr>
          <p:nvPr>
            <p:ph type="sldNum" sz="quarter" idx="10"/>
          </p:nvPr>
        </p:nvSpPr>
        <p:spPr/>
        <p:txBody>
          <a:bodyPr/>
          <a:lstStyle/>
          <a:p>
            <a:fld id="{E8267389-F7BD-4BF2-A623-6E3D0457691B}" type="slidenum">
              <a:rPr lang="en-US" smtClean="0"/>
              <a:t>1</a:t>
            </a:fld>
            <a:endParaRPr lang="en-US" dirty="0"/>
          </a:p>
        </p:txBody>
      </p:sp>
    </p:spTree>
    <p:extLst>
      <p:ext uri="{BB962C8B-B14F-4D97-AF65-F5344CB8AC3E}">
        <p14:creationId xmlns:p14="http://schemas.microsoft.com/office/powerpoint/2010/main" val="168014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8"/>
        <p:cNvGrpSpPr/>
        <p:nvPr/>
      </p:nvGrpSpPr>
      <p:grpSpPr>
        <a:xfrm>
          <a:off x="0" y="0"/>
          <a:ext cx="0" cy="0"/>
          <a:chOff x="0" y="0"/>
          <a:chExt cx="0" cy="0"/>
        </a:xfrm>
      </p:grpSpPr>
      <p:sp>
        <p:nvSpPr>
          <p:cNvPr id="3019" name="Google Shape;3019;g41cf723b2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0" name="Google Shape;3020;g41cf723b23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0" marR="0" lvl="1" indent="-342900" algn="l" rtl="0">
              <a:lnSpc>
                <a:spcPct val="90000"/>
              </a:lnSpc>
              <a:spcBef>
                <a:spcPts val="1000"/>
              </a:spcBef>
              <a:spcAft>
                <a:spcPts val="0"/>
              </a:spcAft>
              <a:buSzPct val="100000"/>
              <a:buFont typeface="Arial" panose="020B0604020202020204" pitchFamily="34" charset="0"/>
              <a:buChar char="•"/>
            </a:pPr>
            <a:r>
              <a:rPr lang="en-US" dirty="0"/>
              <a:t>Satisfaction:					</a:t>
            </a:r>
          </a:p>
          <a:p>
            <a:pPr marL="914400" marR="0" lvl="1" indent="-342900" algn="l" rtl="0">
              <a:lnSpc>
                <a:spcPct val="90000"/>
              </a:lnSpc>
              <a:spcBef>
                <a:spcPts val="1000"/>
              </a:spcBef>
              <a:spcAft>
                <a:spcPts val="0"/>
              </a:spcAft>
              <a:buSzPct val="100000"/>
              <a:buFont typeface="Arial" panose="020B0604020202020204" pitchFamily="34" charset="0"/>
              <a:buChar char="•"/>
            </a:pPr>
            <a:r>
              <a:rPr lang="en-US" sz="1200" dirty="0">
                <a:ea typeface="Roboto"/>
                <a:cs typeface="Roboto"/>
                <a:sym typeface="Roboto"/>
              </a:rPr>
              <a:t>Achieve patient/family goals</a:t>
            </a:r>
          </a:p>
          <a:p>
            <a:pPr marL="914400" marR="0" lvl="1" indent="-342900" algn="l" rtl="0">
              <a:lnSpc>
                <a:spcPct val="90000"/>
              </a:lnSpc>
              <a:spcBef>
                <a:spcPts val="0"/>
              </a:spcBef>
              <a:spcAft>
                <a:spcPts val="0"/>
              </a:spcAft>
              <a:buSzPct val="100000"/>
              <a:buFont typeface="Arial" panose="020B0604020202020204" pitchFamily="34" charset="0"/>
              <a:buChar char="•"/>
            </a:pPr>
            <a:r>
              <a:rPr lang="en-US" sz="1200" dirty="0">
                <a:ea typeface="Roboto"/>
                <a:cs typeface="Roboto"/>
                <a:sym typeface="Roboto"/>
              </a:rPr>
              <a:t>Reduce unmet needs  </a:t>
            </a:r>
          </a:p>
          <a:p>
            <a:pPr marL="914400" marR="0" lvl="1" indent="-342900" algn="l" rtl="0">
              <a:lnSpc>
                <a:spcPct val="90000"/>
              </a:lnSpc>
              <a:spcBef>
                <a:spcPts val="0"/>
              </a:spcBef>
              <a:spcAft>
                <a:spcPts val="0"/>
              </a:spcAft>
              <a:buSzPct val="100000"/>
              <a:buFont typeface="Arial" panose="020B0604020202020204" pitchFamily="34" charset="0"/>
              <a:buChar char="•"/>
            </a:pPr>
            <a:r>
              <a:rPr lang="en-US" sz="1200" dirty="0">
                <a:ea typeface="Roboto"/>
                <a:cs typeface="Roboto"/>
                <a:sym typeface="Roboto"/>
              </a:rPr>
              <a:t>Increase provider and staff satisfaction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lang="en-US" dirty="0">
              <a:ea typeface="Roboto"/>
              <a:cs typeface="Roboto"/>
              <a:sym typeface="Roboto"/>
            </a:endParaRP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lang="en-US" dirty="0">
              <a:ea typeface="Roboto"/>
              <a:cs typeface="Roboto"/>
              <a:sym typeface="Roboto"/>
            </a:endParaRP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Function:</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Facilitate access to resource information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Achieve self-management skills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Enhance communication among providers/family/community partners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Increase functional abilities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Support achievement of optimal developmental trajectory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Act as single point of entry into multiple services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dirty="0">
                <a:ea typeface="Roboto"/>
                <a:cs typeface="Roboto"/>
                <a:sym typeface="Roboto"/>
              </a:rPr>
              <a:t>Provide positive social supports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lang="en-US" dirty="0">
              <a:ea typeface="Roboto"/>
              <a:sym typeface="Roboto"/>
            </a:endParaRP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Clinical:</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Enhance communication among providers/family/community partners and increase measures of health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Increase activity: developmental screening and health promotion (early and periodic screening, diagnosis, and treatment)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Improve access to health and mental health care </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lang="en-US" sz="1200" dirty="0">
              <a:ea typeface="Roboto"/>
              <a:cs typeface="Roboto"/>
              <a:sym typeface="Roboto"/>
            </a:endParaRPr>
          </a:p>
          <a:p>
            <a:pPr marL="1104886" lvl="1" indent="-4572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Cost of Care: </a:t>
            </a:r>
          </a:p>
          <a:p>
            <a:pPr marL="990586" lvl="1" indent="-342900">
              <a:lnSpc>
                <a:spcPct val="90000"/>
              </a:lnSpc>
              <a:spcBef>
                <a:spcPts val="1000"/>
              </a:spcBef>
              <a:spcAft>
                <a:spcPts val="0"/>
              </a:spcAft>
              <a:buClr>
                <a:schemeClr val="dk1"/>
              </a:buClr>
              <a:buSzPct val="100000"/>
              <a:buFont typeface="Calibri" panose="020F0502020204030204" pitchFamily="34" charset="0"/>
              <a:buChar char="–"/>
            </a:pPr>
            <a:r>
              <a:rPr lang="en-US" sz="1200" dirty="0">
                <a:ea typeface="Roboto"/>
                <a:cs typeface="Roboto"/>
                <a:sym typeface="Roboto"/>
              </a:rPr>
              <a:t>Reduce emergency department visits  </a:t>
            </a:r>
          </a:p>
          <a:p>
            <a:pPr marL="990586" lvl="1" indent="-342900">
              <a:lnSpc>
                <a:spcPct val="90000"/>
              </a:lnSpc>
              <a:spcBef>
                <a:spcPts val="1000"/>
              </a:spcBef>
              <a:spcAft>
                <a:spcPts val="0"/>
              </a:spcAft>
              <a:buClr>
                <a:schemeClr val="dk1"/>
              </a:buClr>
              <a:buSzPct val="100000"/>
              <a:buFontTx/>
              <a:buChar char="–"/>
            </a:pPr>
            <a:r>
              <a:rPr lang="en-US" sz="1200" dirty="0">
                <a:ea typeface="Roboto"/>
                <a:cs typeface="Roboto"/>
                <a:sym typeface="Roboto"/>
              </a:rPr>
              <a:t>Reduce hospitalization/hospital days </a:t>
            </a:r>
          </a:p>
          <a:p>
            <a:pPr marL="990586" lvl="1" indent="-342900">
              <a:lnSpc>
                <a:spcPct val="90000"/>
              </a:lnSpc>
              <a:spcBef>
                <a:spcPts val="1000"/>
              </a:spcBef>
              <a:spcAft>
                <a:spcPts val="0"/>
              </a:spcAft>
              <a:buClr>
                <a:schemeClr val="dk1"/>
              </a:buClr>
              <a:buSzPct val="100000"/>
              <a:buFontTx/>
              <a:buChar char="–"/>
            </a:pPr>
            <a:r>
              <a:rPr lang="en-US" sz="1200" dirty="0">
                <a:ea typeface="Roboto"/>
                <a:cs typeface="Roboto"/>
                <a:sym typeface="Roboto"/>
              </a:rPr>
              <a:t>Reduce duplication of tests, services</a:t>
            </a:r>
          </a:p>
          <a:p>
            <a:pPr marL="990586" lvl="1" indent="-342900">
              <a:lnSpc>
                <a:spcPct val="90000"/>
              </a:lnSpc>
              <a:spcBef>
                <a:spcPts val="1000"/>
              </a:spcBef>
              <a:spcAft>
                <a:spcPts val="0"/>
              </a:spcAft>
              <a:buClr>
                <a:schemeClr val="dk1"/>
              </a:buClr>
              <a:buSzPct val="100000"/>
              <a:buFontTx/>
              <a:buChar char="–"/>
            </a:pPr>
            <a:r>
              <a:rPr lang="en-US" sz="1200" dirty="0">
                <a:ea typeface="Roboto"/>
                <a:cs typeface="Roboto"/>
                <a:sym typeface="Roboto"/>
              </a:rPr>
              <a:t>Reduce repeat data gathering by service providers </a:t>
            </a:r>
          </a:p>
          <a:p>
            <a:pPr marL="990586" lvl="1" indent="-342900">
              <a:lnSpc>
                <a:spcPct val="90000"/>
              </a:lnSpc>
              <a:spcBef>
                <a:spcPts val="1000"/>
              </a:spcBef>
              <a:spcAft>
                <a:spcPts val="0"/>
              </a:spcAft>
              <a:buClr>
                <a:schemeClr val="dk1"/>
              </a:buClr>
              <a:buSzPct val="100000"/>
              <a:buFontTx/>
              <a:buChar char="–"/>
            </a:pPr>
            <a:r>
              <a:rPr lang="en-US" sz="1200" dirty="0">
                <a:ea typeface="Roboto"/>
                <a:cs typeface="Roboto"/>
                <a:sym typeface="Roboto"/>
              </a:rPr>
              <a:t>Reduce caregiver work days lost</a:t>
            </a: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lang="en-US" sz="1200" dirty="0">
              <a:ea typeface="Roboto"/>
              <a:cs typeface="Roboto"/>
              <a:sym typeface="Roboto"/>
            </a:endParaRPr>
          </a:p>
          <a:p>
            <a:pPr marL="1104886" lvl="1" indent="-457200">
              <a:lnSpc>
                <a:spcPct val="90000"/>
              </a:lnSpc>
              <a:spcBef>
                <a:spcPts val="1000"/>
              </a:spcBef>
              <a:spcAft>
                <a:spcPts val="0"/>
              </a:spcAft>
              <a:buClr>
                <a:schemeClr val="dk1"/>
              </a:buClr>
              <a:buSzPct val="100000"/>
              <a:buFont typeface="Calibri" panose="020F0502020204030204" pitchFamily="34" charset="0"/>
              <a:buChar char="–"/>
            </a:pPr>
            <a:endParaRPr dirty="0"/>
          </a:p>
        </p:txBody>
      </p:sp>
      <p:sp>
        <p:nvSpPr>
          <p:cNvPr id="3021" name="Google Shape;3021;g41cf723b23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127217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67389-F7BD-4BF2-A623-6E3D0457691B}" type="slidenum">
              <a:rPr lang="en-US" smtClean="0"/>
              <a:t>19</a:t>
            </a:fld>
            <a:endParaRPr lang="en-US" dirty="0"/>
          </a:p>
        </p:txBody>
      </p:sp>
    </p:spTree>
    <p:extLst>
      <p:ext uri="{BB962C8B-B14F-4D97-AF65-F5344CB8AC3E}">
        <p14:creationId xmlns:p14="http://schemas.microsoft.com/office/powerpoint/2010/main" val="368361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6077a948ea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spcBef>
                <a:spcPts val="800"/>
              </a:spcBef>
              <a:spcAft>
                <a:spcPts val="0"/>
              </a:spcAft>
              <a:buSzPct val="100000"/>
              <a:buNone/>
            </a:pPr>
            <a:r>
              <a:rPr lang="en-US" sz="1600" b="1" dirty="0">
                <a:solidFill>
                  <a:srgbClr val="C00000"/>
                </a:solidFill>
                <a:ea typeface="Roboto"/>
                <a:cs typeface="Roboto"/>
                <a:sym typeface="Roboto"/>
              </a:rPr>
              <a:t>S</a:t>
            </a:r>
            <a:r>
              <a:rPr lang="en-US" sz="1200" b="1" dirty="0">
                <a:solidFill>
                  <a:schemeClr val="dk1"/>
                </a:solidFill>
                <a:ea typeface="Roboto"/>
                <a:cs typeface="Roboto"/>
                <a:sym typeface="Roboto"/>
              </a:rPr>
              <a:t>trengths</a:t>
            </a:r>
            <a:r>
              <a:rPr lang="en-US" sz="1200" dirty="0">
                <a:solidFill>
                  <a:schemeClr val="dk1"/>
                </a:solidFill>
                <a:ea typeface="Roboto"/>
                <a:cs typeface="Roboto"/>
                <a:sym typeface="Roboto"/>
              </a:rPr>
              <a:t>-individuals flourish as they </a:t>
            </a:r>
            <a:r>
              <a:rPr lang="en-US" sz="1200" b="1" dirty="0">
                <a:solidFill>
                  <a:schemeClr val="dk1"/>
                </a:solidFill>
                <a:ea typeface="Roboto"/>
                <a:cs typeface="Roboto"/>
                <a:sym typeface="Roboto"/>
              </a:rPr>
              <a:t>use and develop </a:t>
            </a:r>
            <a:r>
              <a:rPr lang="en-US" sz="1200" dirty="0">
                <a:solidFill>
                  <a:schemeClr val="dk1"/>
                </a:solidFill>
                <a:ea typeface="Roboto"/>
                <a:cs typeface="Roboto"/>
                <a:sym typeface="Roboto"/>
              </a:rPr>
              <a:t>their </a:t>
            </a:r>
            <a:r>
              <a:rPr lang="en-US" sz="1200" i="1" dirty="0">
                <a:solidFill>
                  <a:schemeClr val="dk1"/>
                </a:solidFill>
                <a:ea typeface="Roboto"/>
                <a:cs typeface="Roboto"/>
                <a:sym typeface="Roboto"/>
              </a:rPr>
              <a:t>Strengths</a:t>
            </a:r>
          </a:p>
          <a:p>
            <a:pPr marL="0" lvl="0" indent="0">
              <a:spcBef>
                <a:spcPts val="800"/>
              </a:spcBef>
              <a:spcAft>
                <a:spcPts val="0"/>
              </a:spcAft>
              <a:buSzPct val="100000"/>
              <a:buNone/>
            </a:pPr>
            <a:r>
              <a:rPr lang="en-US" sz="1600" b="1" dirty="0">
                <a:solidFill>
                  <a:srgbClr val="C00000"/>
                </a:solidFill>
                <a:ea typeface="Roboto"/>
                <a:cs typeface="Roboto"/>
                <a:sym typeface="Roboto"/>
              </a:rPr>
              <a:t>T</a:t>
            </a:r>
            <a:r>
              <a:rPr lang="en-US" sz="1200" b="1" dirty="0">
                <a:solidFill>
                  <a:schemeClr val="dk1"/>
                </a:solidFill>
                <a:ea typeface="Roboto"/>
                <a:cs typeface="Roboto"/>
                <a:sym typeface="Roboto"/>
              </a:rPr>
              <a:t>eamwork</a:t>
            </a:r>
            <a:r>
              <a:rPr lang="en-US" sz="1200" dirty="0">
                <a:solidFill>
                  <a:schemeClr val="dk1"/>
                </a:solidFill>
                <a:ea typeface="Roboto"/>
                <a:cs typeface="Roboto"/>
                <a:sym typeface="Roboto"/>
              </a:rPr>
              <a:t>-people come together </a:t>
            </a:r>
            <a:r>
              <a:rPr lang="en-US" sz="1200" b="1" dirty="0">
                <a:solidFill>
                  <a:schemeClr val="dk1"/>
                </a:solidFill>
                <a:ea typeface="Roboto"/>
                <a:cs typeface="Roboto"/>
                <a:sym typeface="Roboto"/>
              </a:rPr>
              <a:t>building relationships </a:t>
            </a:r>
            <a:r>
              <a:rPr lang="en-US" sz="1200" dirty="0">
                <a:solidFill>
                  <a:schemeClr val="dk1"/>
                </a:solidFill>
                <a:ea typeface="Roboto"/>
                <a:cs typeface="Roboto"/>
                <a:sym typeface="Roboto"/>
              </a:rPr>
              <a:t>that result in effective </a:t>
            </a:r>
            <a:r>
              <a:rPr lang="en-US" sz="1200" i="1" dirty="0">
                <a:solidFill>
                  <a:schemeClr val="dk1"/>
                </a:solidFill>
                <a:ea typeface="Roboto"/>
                <a:cs typeface="Roboto"/>
                <a:sym typeface="Roboto"/>
              </a:rPr>
              <a:t>Teamwork</a:t>
            </a:r>
          </a:p>
          <a:p>
            <a:pPr marL="0" lvl="0" indent="0">
              <a:spcBef>
                <a:spcPts val="800"/>
              </a:spcBef>
              <a:spcAft>
                <a:spcPts val="0"/>
              </a:spcAft>
              <a:buSzPct val="100000"/>
              <a:buNone/>
            </a:pPr>
            <a:r>
              <a:rPr lang="en-US" sz="1600" b="1" dirty="0">
                <a:solidFill>
                  <a:srgbClr val="C00000"/>
                </a:solidFill>
                <a:ea typeface="Roboto"/>
                <a:cs typeface="Roboto"/>
                <a:sym typeface="Roboto"/>
              </a:rPr>
              <a:t>A</a:t>
            </a:r>
            <a:r>
              <a:rPr lang="en-US" sz="1200" b="1" dirty="0">
                <a:solidFill>
                  <a:schemeClr val="dk1"/>
                </a:solidFill>
                <a:ea typeface="Roboto"/>
                <a:cs typeface="Roboto"/>
                <a:sym typeface="Roboto"/>
              </a:rPr>
              <a:t>lignment</a:t>
            </a:r>
            <a:r>
              <a:rPr lang="en-US" sz="1200" dirty="0">
                <a:solidFill>
                  <a:schemeClr val="dk1"/>
                </a:solidFill>
                <a:ea typeface="Roboto"/>
                <a:cs typeface="Roboto"/>
                <a:sym typeface="Roboto"/>
              </a:rPr>
              <a:t>-the leader </a:t>
            </a:r>
            <a:r>
              <a:rPr lang="en-US" sz="1200" i="1" dirty="0">
                <a:solidFill>
                  <a:schemeClr val="dk1"/>
                </a:solidFill>
                <a:ea typeface="Roboto"/>
                <a:cs typeface="Roboto"/>
                <a:sym typeface="Roboto"/>
              </a:rPr>
              <a:t>Aligns</a:t>
            </a:r>
            <a:r>
              <a:rPr lang="en-US" sz="1200" dirty="0">
                <a:solidFill>
                  <a:schemeClr val="dk1"/>
                </a:solidFill>
                <a:ea typeface="Roboto"/>
                <a:cs typeface="Roboto"/>
                <a:sym typeface="Roboto"/>
              </a:rPr>
              <a:t> through effective </a:t>
            </a:r>
            <a:r>
              <a:rPr lang="en-US" sz="1200" b="1" dirty="0">
                <a:solidFill>
                  <a:schemeClr val="dk1"/>
                </a:solidFill>
                <a:ea typeface="Roboto"/>
                <a:cs typeface="Roboto"/>
                <a:sym typeface="Roboto"/>
              </a:rPr>
              <a:t>communication of purpose</a:t>
            </a:r>
            <a:r>
              <a:rPr lang="en-US" sz="1200" dirty="0">
                <a:solidFill>
                  <a:schemeClr val="dk1"/>
                </a:solidFill>
                <a:ea typeface="Roboto"/>
                <a:cs typeface="Roboto"/>
                <a:sym typeface="Roboto"/>
              </a:rPr>
              <a:t>, so each person’s strengths combine with teamwork, achieve results</a:t>
            </a:r>
          </a:p>
          <a:p>
            <a:pPr marL="0" lvl="0" indent="0">
              <a:spcBef>
                <a:spcPts val="800"/>
              </a:spcBef>
              <a:spcAft>
                <a:spcPts val="0"/>
              </a:spcAft>
              <a:buSzPct val="100000"/>
              <a:buNone/>
            </a:pPr>
            <a:r>
              <a:rPr lang="en-US" sz="1600" b="1" dirty="0">
                <a:solidFill>
                  <a:srgbClr val="C00000"/>
                </a:solidFill>
                <a:ea typeface="Roboto"/>
                <a:cs typeface="Roboto"/>
                <a:sym typeface="Roboto"/>
              </a:rPr>
              <a:t>R</a:t>
            </a:r>
            <a:r>
              <a:rPr lang="en-US" sz="1200" b="1" dirty="0">
                <a:solidFill>
                  <a:schemeClr val="dk1"/>
                </a:solidFill>
                <a:ea typeface="Roboto"/>
                <a:cs typeface="Roboto"/>
                <a:sym typeface="Roboto"/>
              </a:rPr>
              <a:t>esult</a:t>
            </a:r>
            <a:r>
              <a:rPr lang="en-US" sz="1200" dirty="0">
                <a:solidFill>
                  <a:schemeClr val="dk1"/>
                </a:solidFill>
                <a:ea typeface="Roboto"/>
                <a:cs typeface="Roboto"/>
                <a:sym typeface="Roboto"/>
              </a:rPr>
              <a:t>-together everyone achieves more as </a:t>
            </a:r>
            <a:r>
              <a:rPr lang="en-US" sz="1200" b="1" dirty="0">
                <a:solidFill>
                  <a:schemeClr val="dk1"/>
                </a:solidFill>
                <a:ea typeface="Roboto"/>
                <a:cs typeface="Roboto"/>
                <a:sym typeface="Roboto"/>
              </a:rPr>
              <a:t>performance flows </a:t>
            </a:r>
            <a:r>
              <a:rPr lang="en-US" sz="1200" dirty="0">
                <a:solidFill>
                  <a:schemeClr val="dk1"/>
                </a:solidFill>
                <a:ea typeface="Roboto"/>
                <a:cs typeface="Roboto"/>
                <a:sym typeface="Roboto"/>
              </a:rPr>
              <a:t>and </a:t>
            </a:r>
            <a:r>
              <a:rPr lang="en-US" sz="1200" i="1" dirty="0">
                <a:solidFill>
                  <a:schemeClr val="dk1"/>
                </a:solidFill>
                <a:ea typeface="Roboto"/>
                <a:cs typeface="Roboto"/>
                <a:sym typeface="Roboto"/>
              </a:rPr>
              <a:t>Results </a:t>
            </a:r>
            <a:r>
              <a:rPr lang="en-US" sz="1200" dirty="0">
                <a:solidFill>
                  <a:schemeClr val="dk1"/>
                </a:solidFill>
                <a:ea typeface="Roboto"/>
                <a:cs typeface="Roboto"/>
                <a:sym typeface="Roboto"/>
              </a:rPr>
              <a:t>that are meaningful and rewarding to the team are achieved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No I in team</a:t>
            </a:r>
            <a:endParaRPr dirty="0"/>
          </a:p>
        </p:txBody>
      </p:sp>
      <p:sp>
        <p:nvSpPr>
          <p:cNvPr id="1574" name="Google Shape;1574;g6077a948ea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747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How to Build a Sickle Cell Team:</a:t>
            </a:r>
          </a:p>
          <a:p>
            <a:r>
              <a:rPr lang="en-US" sz="3600" dirty="0"/>
              <a:t>    Demonstrate to leadership outcomes they can relate to:</a:t>
            </a:r>
          </a:p>
          <a:p>
            <a:pPr lvl="1"/>
            <a:r>
              <a:rPr lang="en-US" sz="3200" dirty="0"/>
              <a:t>Cost savings</a:t>
            </a:r>
          </a:p>
          <a:p>
            <a:pPr lvl="1"/>
            <a:r>
              <a:rPr lang="en-US" sz="3200" dirty="0"/>
              <a:t>Reducing 30-day readmission rates</a:t>
            </a:r>
          </a:p>
          <a:p>
            <a:pPr lvl="1"/>
            <a:r>
              <a:rPr lang="en-US" sz="3200" dirty="0"/>
              <a:t>Reducing Inpatient Day stays</a:t>
            </a:r>
          </a:p>
          <a:p>
            <a:pPr lvl="1"/>
            <a:r>
              <a:rPr lang="en-US" sz="3200" dirty="0"/>
              <a:t>Improving Staff satisfaction</a:t>
            </a:r>
          </a:p>
          <a:p>
            <a:pPr lvl="1"/>
            <a:r>
              <a:rPr lang="en-US" sz="3200" dirty="0"/>
              <a:t>Improving Patient Care </a:t>
            </a:r>
          </a:p>
          <a:p>
            <a:endParaRPr lang="en-US" dirty="0"/>
          </a:p>
        </p:txBody>
      </p:sp>
      <p:sp>
        <p:nvSpPr>
          <p:cNvPr id="4" name="Slide Number Placeholder 3"/>
          <p:cNvSpPr>
            <a:spLocks noGrp="1"/>
          </p:cNvSpPr>
          <p:nvPr>
            <p:ph type="sldNum" sz="quarter" idx="5"/>
          </p:nvPr>
        </p:nvSpPr>
        <p:spPr/>
        <p:txBody>
          <a:bodyPr/>
          <a:lstStyle/>
          <a:p>
            <a:fld id="{3B12CF33-FFF7-4AE4-8F7B-DA150AEBE4B4}" type="slidenum">
              <a:rPr lang="en-US" smtClean="0"/>
              <a:t>21</a:t>
            </a:fld>
            <a:endParaRPr lang="en-US" dirty="0"/>
          </a:p>
        </p:txBody>
      </p:sp>
    </p:spTree>
    <p:extLst>
      <p:ext uri="{BB962C8B-B14F-4D97-AF65-F5344CB8AC3E}">
        <p14:creationId xmlns:p14="http://schemas.microsoft.com/office/powerpoint/2010/main" val="194569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1e22cc9736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7" name="Google Shape;1107;g11e22cc9736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67389-F7BD-4BF2-A623-6E3D0457691B}" type="slidenum">
              <a:rPr lang="en-US" smtClean="0"/>
              <a:t>23</a:t>
            </a:fld>
            <a:endParaRPr lang="en-US" dirty="0"/>
          </a:p>
        </p:txBody>
      </p:sp>
    </p:spTree>
    <p:extLst>
      <p:ext uri="{BB962C8B-B14F-4D97-AF65-F5344CB8AC3E}">
        <p14:creationId xmlns:p14="http://schemas.microsoft.com/office/powerpoint/2010/main" val="148034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0"/>
        <p:cNvGrpSpPr/>
        <p:nvPr/>
      </p:nvGrpSpPr>
      <p:grpSpPr>
        <a:xfrm>
          <a:off x="0" y="0"/>
          <a:ext cx="0" cy="0"/>
          <a:chOff x="0" y="0"/>
          <a:chExt cx="0" cy="0"/>
        </a:xfrm>
      </p:grpSpPr>
      <p:sp>
        <p:nvSpPr>
          <p:cNvPr id="3431" name="Google Shape;3431;g606fd61de1_0_2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698500" lvl="1" indent="-88900" algn="l" rtl="0">
              <a:lnSpc>
                <a:spcPct val="100000"/>
              </a:lnSpc>
              <a:spcBef>
                <a:spcPts val="500"/>
              </a:spcBef>
              <a:spcAft>
                <a:spcPts val="0"/>
              </a:spcAft>
              <a:buClr>
                <a:schemeClr val="dk1"/>
              </a:buClr>
              <a:buSzPct val="100000"/>
              <a:buNone/>
            </a:pPr>
            <a:endParaRPr lang="en-US" dirty="0">
              <a:ea typeface="Roboto"/>
              <a:cs typeface="Roboto"/>
              <a:sym typeface="Roboto"/>
            </a:endParaRPr>
          </a:p>
          <a:p>
            <a:pPr marL="0" lvl="0" indent="0" algn="l" rtl="0">
              <a:spcBef>
                <a:spcPts val="0"/>
              </a:spcBef>
              <a:spcAft>
                <a:spcPts val="0"/>
              </a:spcAft>
              <a:buNone/>
            </a:pPr>
            <a:endParaRPr dirty="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endParaRPr dirty="0">
              <a:solidFill>
                <a:srgbClr val="333333"/>
              </a:solidFill>
              <a:highlight>
                <a:srgbClr val="FFFFFF"/>
              </a:highlight>
              <a:latin typeface="Georgia"/>
              <a:ea typeface="Georgia"/>
              <a:cs typeface="Georgia"/>
              <a:sym typeface="Georgia"/>
            </a:endParaRPr>
          </a:p>
        </p:txBody>
      </p:sp>
      <p:sp>
        <p:nvSpPr>
          <p:cNvPr id="3432" name="Google Shape;3432;g606fd61de1_0_2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4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606fd61de1_0_2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dirty="0"/>
          </a:p>
        </p:txBody>
      </p:sp>
      <p:sp>
        <p:nvSpPr>
          <p:cNvPr id="3440" name="Google Shape;3440;g606fd61de1_0_2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96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606fd61de1_0_22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49" name="Google Shape;3449;g606fd61de1_0_2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91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c7297bb6a1_6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6" name="Google Shape;1796;gc7297bb6a1_6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b="1" dirty="0">
                <a:solidFill>
                  <a:srgbClr val="202124"/>
                </a:solidFill>
                <a:latin typeface="Roboto" panose="02000000000000000000" pitchFamily="2" charset="0"/>
              </a:rPr>
              <a:t>Care is collaborative and coordinated and goes beyond physical well-being to also include emotional, social, and financial aspects of a patient's situation</a:t>
            </a:r>
            <a:r>
              <a:rPr lang="en-US" sz="1200" dirty="0">
                <a:solidFill>
                  <a:srgbClr val="202124"/>
                </a:solidFill>
                <a:latin typeface="Roboto" panose="02000000000000000000" pitchFamily="2" charset="0"/>
              </a:rPr>
              <a:t>. </a:t>
            </a:r>
          </a:p>
          <a:p>
            <a:pPr marL="114300" indent="0">
              <a:buNone/>
            </a:pPr>
            <a:r>
              <a:rPr lang="en-US" sz="1200" dirty="0">
                <a:solidFill>
                  <a:srgbClr val="202124"/>
                </a:solidFill>
                <a:latin typeface="Roboto" panose="02000000000000000000" pitchFamily="2" charset="0"/>
              </a:rPr>
              <a:t>	Patients should always be in complete control when it comes to making decisions about their own care and treatment</a:t>
            </a:r>
            <a:r>
              <a:rPr lang="en-US" dirty="0">
                <a:solidFill>
                  <a:srgbClr val="202124"/>
                </a:solidFill>
                <a:latin typeface="Roboto" panose="02000000000000000000" pitchFamily="2"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E8267389-F7BD-4BF2-A623-6E3D0457691B}" type="slidenum">
              <a:rPr lang="en-US" smtClean="0"/>
              <a:t>4</a:t>
            </a:fld>
            <a:endParaRPr lang="en-US" dirty="0"/>
          </a:p>
        </p:txBody>
      </p:sp>
    </p:spTree>
    <p:extLst>
      <p:ext uri="{BB962C8B-B14F-4D97-AF65-F5344CB8AC3E}">
        <p14:creationId xmlns:p14="http://schemas.microsoft.com/office/powerpoint/2010/main" val="368096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c7297bb6a1_6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12" name="Google Shape;1812;gc7297bb6a1_6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c7297bb6a1_6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7800" lvl="0" indent="-171450" algn="l" rtl="0">
              <a:lnSpc>
                <a:spcPct val="90000"/>
              </a:lnSpc>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All staff are CITI trained</a:t>
            </a:r>
            <a:endParaRPr sz="2100" dirty="0">
              <a:solidFill>
                <a:schemeClr val="dk1"/>
              </a:solidFill>
              <a:latin typeface="Roboto"/>
              <a:ea typeface="Roboto"/>
              <a:cs typeface="Roboto"/>
              <a:sym typeface="Roboto"/>
            </a:endParaRPr>
          </a:p>
          <a:p>
            <a:pPr marL="177800" lvl="0" indent="-171450" algn="l" rtl="0">
              <a:lnSpc>
                <a:spcPct val="90000"/>
              </a:lnSpc>
              <a:spcBef>
                <a:spcPts val="800"/>
              </a:spcBef>
              <a:spcAft>
                <a:spcPts val="0"/>
              </a:spcAft>
              <a:buClr>
                <a:schemeClr val="dk1"/>
              </a:buClr>
              <a:buSzPts val="2100"/>
              <a:buFont typeface="Roboto"/>
              <a:buChar char="•"/>
            </a:pPr>
            <a:r>
              <a:rPr lang="en" sz="2100">
                <a:solidFill>
                  <a:schemeClr val="dk1"/>
                </a:solidFill>
                <a:latin typeface="Roboto"/>
                <a:ea typeface="Roboto"/>
                <a:cs typeface="Roboto"/>
                <a:sym typeface="Roboto"/>
              </a:rPr>
              <a:t>Staff review the existing training now developed through the SCCAPE conference on disease, nutrition, roles and responsibilities, motivational interviewing,documenting and so much more.</a:t>
            </a:r>
            <a:endParaRPr sz="2100" dirty="0">
              <a:solidFill>
                <a:schemeClr val="dk1"/>
              </a:solidFill>
              <a:latin typeface="Roboto"/>
              <a:ea typeface="Roboto"/>
              <a:cs typeface="Roboto"/>
              <a:sym typeface="Roboto"/>
            </a:endParaRPr>
          </a:p>
          <a:p>
            <a:pPr marL="177800" lvl="0" indent="-171450" algn="l" rtl="0">
              <a:lnSpc>
                <a:spcPct val="90000"/>
              </a:lnSpc>
              <a:spcBef>
                <a:spcPts val="800"/>
              </a:spcBef>
              <a:spcAft>
                <a:spcPts val="0"/>
              </a:spcAft>
              <a:buClr>
                <a:schemeClr val="dk1"/>
              </a:buClr>
              <a:buSzPts val="2100"/>
              <a:buFont typeface="Roboto"/>
              <a:buChar char="•"/>
            </a:pPr>
            <a:r>
              <a:rPr lang="en" sz="2100">
                <a:solidFill>
                  <a:schemeClr val="dk1"/>
                </a:solidFill>
                <a:latin typeface="Roboto"/>
                <a:ea typeface="Roboto"/>
                <a:cs typeface="Roboto"/>
                <a:sym typeface="Roboto"/>
              </a:rPr>
              <a:t>Pair employee with seasoned staff for on the job intervention</a:t>
            </a:r>
            <a:endParaRPr sz="2100" dirty="0">
              <a:solidFill>
                <a:schemeClr val="dk1"/>
              </a:solidFill>
              <a:latin typeface="Roboto"/>
              <a:ea typeface="Roboto"/>
              <a:cs typeface="Roboto"/>
              <a:sym typeface="Roboto"/>
            </a:endParaRPr>
          </a:p>
          <a:p>
            <a:pPr marL="177800" lvl="0" indent="-171450" algn="l" rtl="0">
              <a:lnSpc>
                <a:spcPct val="90000"/>
              </a:lnSpc>
              <a:spcBef>
                <a:spcPts val="800"/>
              </a:spcBef>
              <a:spcAft>
                <a:spcPts val="0"/>
              </a:spcAft>
              <a:buClr>
                <a:schemeClr val="dk1"/>
              </a:buClr>
              <a:buSzPts val="2100"/>
              <a:buFont typeface="Roboto"/>
              <a:buChar char="•"/>
            </a:pPr>
            <a:r>
              <a:rPr lang="en" sz="2100">
                <a:solidFill>
                  <a:schemeClr val="dk1"/>
                </a:solidFill>
                <a:latin typeface="Roboto"/>
                <a:ea typeface="Roboto"/>
                <a:cs typeface="Roboto"/>
                <a:sym typeface="Roboto"/>
              </a:rPr>
              <a:t>Develop Talent Goals for employee to focus on during their probationary period. </a:t>
            </a:r>
            <a:endParaRPr sz="2100" dirty="0">
              <a:solidFill>
                <a:schemeClr val="dk1"/>
              </a:solidFill>
              <a:latin typeface="Roboto"/>
              <a:ea typeface="Roboto"/>
              <a:cs typeface="Roboto"/>
              <a:sym typeface="Roboto"/>
            </a:endParaRPr>
          </a:p>
          <a:p>
            <a:pPr marL="177800" lvl="0" indent="-171450" algn="l" rtl="0">
              <a:lnSpc>
                <a:spcPct val="90000"/>
              </a:lnSpc>
              <a:spcBef>
                <a:spcPts val="800"/>
              </a:spcBef>
              <a:spcAft>
                <a:spcPts val="0"/>
              </a:spcAft>
              <a:buClr>
                <a:schemeClr val="dk1"/>
              </a:buClr>
              <a:buSzPts val="2100"/>
              <a:buFont typeface="Roboto"/>
              <a:buChar char="•"/>
            </a:pPr>
            <a:r>
              <a:rPr lang="en" sz="2100">
                <a:solidFill>
                  <a:schemeClr val="dk1"/>
                </a:solidFill>
                <a:latin typeface="Roboto"/>
                <a:ea typeface="Roboto"/>
                <a:cs typeface="Roboto"/>
                <a:sym typeface="Roboto"/>
              </a:rPr>
              <a:t>Pre/Post test on training outcomes</a:t>
            </a:r>
            <a:endParaRPr sz="2100"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
        <p:nvSpPr>
          <p:cNvPr id="1819" name="Google Shape;1819;gc7297bb6a1_6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c7297bb6a1_6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4" name="Google Shape;1834;gc7297bb6a1_6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began to identify high utilizers and continue to re-evaluate. </a:t>
            </a:r>
          </a:p>
        </p:txBody>
      </p:sp>
      <p:sp>
        <p:nvSpPr>
          <p:cNvPr id="4" name="Slide Number Placeholder 3"/>
          <p:cNvSpPr>
            <a:spLocks noGrp="1"/>
          </p:cNvSpPr>
          <p:nvPr>
            <p:ph type="sldNum" sz="quarter" idx="5"/>
          </p:nvPr>
        </p:nvSpPr>
        <p:spPr/>
        <p:txBody>
          <a:bodyPr/>
          <a:lstStyle/>
          <a:p>
            <a:fld id="{E8267389-F7BD-4BF2-A623-6E3D0457691B}" type="slidenum">
              <a:rPr lang="en-US" smtClean="0"/>
              <a:t>32</a:t>
            </a:fld>
            <a:endParaRPr lang="en-US"/>
          </a:p>
        </p:txBody>
      </p:sp>
    </p:spTree>
    <p:extLst>
      <p:ext uri="{BB962C8B-B14F-4D97-AF65-F5344CB8AC3E}">
        <p14:creationId xmlns:p14="http://schemas.microsoft.com/office/powerpoint/2010/main" val="2677116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shows Projected vs Actual Total Costs from 2014 through 2021. </a:t>
            </a:r>
          </a:p>
        </p:txBody>
      </p:sp>
      <p:sp>
        <p:nvSpPr>
          <p:cNvPr id="4" name="Slide Number Placeholder 3"/>
          <p:cNvSpPr>
            <a:spLocks noGrp="1"/>
          </p:cNvSpPr>
          <p:nvPr>
            <p:ph type="sldNum" sz="quarter" idx="5"/>
          </p:nvPr>
        </p:nvSpPr>
        <p:spPr/>
        <p:txBody>
          <a:bodyPr/>
          <a:lstStyle/>
          <a:p>
            <a:fld id="{E8267389-F7BD-4BF2-A623-6E3D0457691B}" type="slidenum">
              <a:rPr lang="en-US" smtClean="0"/>
              <a:t>33</a:t>
            </a:fld>
            <a:endParaRPr lang="en-US"/>
          </a:p>
        </p:txBody>
      </p:sp>
    </p:spTree>
    <p:extLst>
      <p:ext uri="{BB962C8B-B14F-4D97-AF65-F5344CB8AC3E}">
        <p14:creationId xmlns:p14="http://schemas.microsoft.com/office/powerpoint/2010/main" val="248472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c7297bb6a1_6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gc7297bb6a1_6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c7297bb6a1_6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7" name="Google Shape;1827;gc7297bb6a1_6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151185829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1511858291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So important to the program. SCD patients have medical needs of course, but what they have lacking, especially in adult care, is therapeutic support. Many patients suffer from anxiety, depression, PTSD(all a result of their disease and the trauma they have expeinced in the healthcare system). Trust is Key</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8131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151185829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1511858291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So important to the program. SCD patients have medical needs of course, but what they have lacking, especially in adult care, is therapeutic support. Many patients suffer from anxiety, depression, PTSD(all a result of their disease and the trauma they have expeinced in the healthcare system). Trust is Key</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60786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151185829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1511858291_0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So important to the program. SCD patients have medical needs of course, but what they have lacking, especially in adult care, is therapeutic support. Many patients suffer from anxiety, depression, PTSD(all a result of their disease and the trauma they have expeinced in the healthcare system). Trust is Key</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600"/>
              </a:spcBef>
              <a:spcAft>
                <a:spcPts val="0"/>
              </a:spcAft>
              <a:buClr>
                <a:schemeClr val="dk1"/>
              </a:buClr>
              <a:buSzPts val="2400"/>
              <a:buFont typeface="Roboto"/>
              <a:buChar char="●"/>
            </a:pPr>
            <a:r>
              <a:rPr lang="en-US" sz="2800" dirty="0">
                <a:latin typeface="Roboto"/>
                <a:ea typeface="Roboto"/>
                <a:cs typeface="Roboto"/>
                <a:sym typeface="Roboto"/>
              </a:rPr>
              <a:t>Eight primary goal is to improve </a:t>
            </a:r>
            <a:r>
              <a:rPr lang="en-US" sz="2800" dirty="0">
                <a:solidFill>
                  <a:srgbClr val="C00000"/>
                </a:solidFill>
                <a:latin typeface="Roboto"/>
                <a:ea typeface="Roboto"/>
                <a:cs typeface="Roboto"/>
                <a:sym typeface="Roboto"/>
              </a:rPr>
              <a:t>individual</a:t>
            </a:r>
            <a:r>
              <a:rPr lang="en-US" sz="2800" dirty="0">
                <a:solidFill>
                  <a:srgbClr val="7030A0"/>
                </a:solidFill>
                <a:latin typeface="Roboto"/>
                <a:ea typeface="Roboto"/>
                <a:cs typeface="Roboto"/>
                <a:sym typeface="Roboto"/>
              </a:rPr>
              <a:t> </a:t>
            </a:r>
            <a:r>
              <a:rPr lang="en-US" sz="2800" dirty="0">
                <a:latin typeface="Roboto"/>
                <a:ea typeface="Roboto"/>
                <a:cs typeface="Roboto"/>
                <a:sym typeface="Roboto"/>
              </a:rPr>
              <a:t>health outcomes, not just </a:t>
            </a:r>
            <a:r>
              <a:rPr lang="en-US" sz="2800" dirty="0">
                <a:solidFill>
                  <a:srgbClr val="C00000"/>
                </a:solidFill>
                <a:latin typeface="Roboto"/>
                <a:ea typeface="Roboto"/>
                <a:cs typeface="Roboto"/>
                <a:sym typeface="Roboto"/>
              </a:rPr>
              <a:t>population</a:t>
            </a:r>
            <a:r>
              <a:rPr lang="en-US" sz="2800" dirty="0">
                <a:solidFill>
                  <a:srgbClr val="7030A0"/>
                </a:solidFill>
                <a:latin typeface="Roboto"/>
                <a:ea typeface="Roboto"/>
                <a:cs typeface="Roboto"/>
                <a:sym typeface="Roboto"/>
              </a:rPr>
              <a:t> </a:t>
            </a:r>
            <a:r>
              <a:rPr lang="en-US" sz="2800" dirty="0">
                <a:latin typeface="Roboto"/>
                <a:ea typeface="Roboto"/>
                <a:cs typeface="Roboto"/>
                <a:sym typeface="Roboto"/>
              </a:rPr>
              <a:t>health outcomes, even though health outcomes may improve </a:t>
            </a:r>
          </a:p>
          <a:p>
            <a:pPr marL="800100" lvl="1" indent="-476250">
              <a:spcBef>
                <a:spcPts val="600"/>
              </a:spcBef>
              <a:spcAft>
                <a:spcPts val="0"/>
              </a:spcAft>
              <a:buClr>
                <a:schemeClr val="dk1"/>
              </a:buClr>
              <a:buSzPts val="2100"/>
              <a:buFont typeface="Roboto"/>
              <a:buChar char="○"/>
            </a:pPr>
            <a:r>
              <a:rPr lang="en-US" dirty="0">
                <a:latin typeface="Roboto"/>
                <a:ea typeface="Roboto"/>
                <a:cs typeface="Roboto"/>
                <a:sym typeface="Roboto"/>
              </a:rPr>
              <a:t>Improved satisfaction scores among patients and their families</a:t>
            </a:r>
          </a:p>
          <a:p>
            <a:pPr marL="800100" lvl="1" indent="-476250">
              <a:spcBef>
                <a:spcPts val="600"/>
              </a:spcBef>
              <a:spcAft>
                <a:spcPts val="0"/>
              </a:spcAft>
              <a:buClr>
                <a:schemeClr val="dk1"/>
              </a:buClr>
              <a:buSzPts val="2100"/>
              <a:buFont typeface="Roboto"/>
              <a:buChar char="○"/>
            </a:pPr>
            <a:r>
              <a:rPr lang="en-US" dirty="0">
                <a:latin typeface="Roboto"/>
                <a:ea typeface="Roboto"/>
                <a:cs typeface="Roboto"/>
                <a:sym typeface="Roboto"/>
              </a:rPr>
              <a:t>Enhanced reputation of providers among health care consumers</a:t>
            </a:r>
          </a:p>
          <a:p>
            <a:pPr marL="800100" lvl="1" indent="-476250">
              <a:spcBef>
                <a:spcPts val="600"/>
              </a:spcBef>
              <a:spcAft>
                <a:spcPts val="0"/>
              </a:spcAft>
              <a:buClr>
                <a:schemeClr val="dk1"/>
              </a:buClr>
              <a:buSzPts val="2100"/>
              <a:buFont typeface="Roboto"/>
              <a:buChar char="○"/>
            </a:pPr>
            <a:r>
              <a:rPr lang="en-US" dirty="0">
                <a:latin typeface="Roboto"/>
                <a:ea typeface="Roboto"/>
                <a:cs typeface="Roboto"/>
                <a:sym typeface="Roboto"/>
              </a:rPr>
              <a:t>Better morale and productivity among clinicians and ancillary staff</a:t>
            </a:r>
          </a:p>
          <a:p>
            <a:pPr marL="800100" lvl="1" indent="-476250">
              <a:spcBef>
                <a:spcPts val="600"/>
              </a:spcBef>
              <a:spcAft>
                <a:spcPts val="0"/>
              </a:spcAft>
              <a:buClr>
                <a:schemeClr val="dk1"/>
              </a:buClr>
              <a:buSzPts val="2100"/>
              <a:buFont typeface="Roboto"/>
              <a:buChar char="○"/>
            </a:pPr>
            <a:r>
              <a:rPr lang="en-US" dirty="0">
                <a:latin typeface="Roboto"/>
                <a:ea typeface="Roboto"/>
                <a:cs typeface="Roboto"/>
                <a:sym typeface="Roboto"/>
              </a:rPr>
              <a:t>Improved resource allocation</a:t>
            </a:r>
          </a:p>
          <a:p>
            <a:pPr marL="800100" lvl="1" indent="-476250">
              <a:spcBef>
                <a:spcPts val="600"/>
              </a:spcBef>
              <a:spcAft>
                <a:spcPts val="0"/>
              </a:spcAft>
              <a:buClr>
                <a:schemeClr val="dk1"/>
              </a:buClr>
              <a:buSzPts val="2100"/>
              <a:buFont typeface="Roboto"/>
              <a:buChar char="○"/>
            </a:pPr>
            <a:r>
              <a:rPr lang="en-US" dirty="0">
                <a:latin typeface="Roboto"/>
                <a:ea typeface="Roboto"/>
                <a:cs typeface="Roboto"/>
                <a:sym typeface="Roboto"/>
              </a:rPr>
              <a:t>Reduced expenses and increased financial margins throughout the continuum of care</a:t>
            </a:r>
          </a:p>
          <a:p>
            <a:endParaRPr lang="en-US" dirty="0"/>
          </a:p>
        </p:txBody>
      </p:sp>
      <p:sp>
        <p:nvSpPr>
          <p:cNvPr id="4" name="Slide Number Placeholder 3"/>
          <p:cNvSpPr>
            <a:spLocks noGrp="1"/>
          </p:cNvSpPr>
          <p:nvPr>
            <p:ph type="sldNum" sz="quarter" idx="5"/>
          </p:nvPr>
        </p:nvSpPr>
        <p:spPr/>
        <p:txBody>
          <a:bodyPr/>
          <a:lstStyle/>
          <a:p>
            <a:fld id="{E8267389-F7BD-4BF2-A623-6E3D0457691B}" type="slidenum">
              <a:rPr lang="en-US" smtClean="0"/>
              <a:t>5</a:t>
            </a:fld>
            <a:endParaRPr lang="en-US" dirty="0"/>
          </a:p>
        </p:txBody>
      </p:sp>
    </p:spTree>
    <p:extLst>
      <p:ext uri="{BB962C8B-B14F-4D97-AF65-F5344CB8AC3E}">
        <p14:creationId xmlns:p14="http://schemas.microsoft.com/office/powerpoint/2010/main" val="3982705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Hurt people, hurt people</a:t>
            </a:r>
          </a:p>
          <a:p>
            <a:r>
              <a:rPr lang="en-US" dirty="0"/>
              <a:t>You never know when a crisis will arise</a:t>
            </a:r>
          </a:p>
          <a:p>
            <a:endParaRPr lang="en-US" dirty="0"/>
          </a:p>
        </p:txBody>
      </p:sp>
      <p:sp>
        <p:nvSpPr>
          <p:cNvPr id="4" name="Slide Number Placeholder 3"/>
          <p:cNvSpPr>
            <a:spLocks noGrp="1"/>
          </p:cNvSpPr>
          <p:nvPr>
            <p:ph type="sldNum" sz="quarter" idx="5"/>
          </p:nvPr>
        </p:nvSpPr>
        <p:spPr/>
        <p:txBody>
          <a:bodyPr/>
          <a:lstStyle/>
          <a:p>
            <a:fld id="{3B12CF33-FFF7-4AE4-8F7B-DA150AEBE4B4}" type="slidenum">
              <a:rPr lang="en-US" smtClean="0"/>
              <a:t>44</a:t>
            </a:fld>
            <a:endParaRPr lang="en-US"/>
          </a:p>
        </p:txBody>
      </p:sp>
    </p:spTree>
    <p:extLst>
      <p:ext uri="{BB962C8B-B14F-4D97-AF65-F5344CB8AC3E}">
        <p14:creationId xmlns:p14="http://schemas.microsoft.com/office/powerpoint/2010/main" val="2491899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8267389-F7BD-4BF2-A623-6E3D0457691B}" type="slidenum">
              <a:rPr lang="en-US" smtClean="0"/>
              <a:t>56</a:t>
            </a:fld>
            <a:endParaRPr lang="en-US"/>
          </a:p>
        </p:txBody>
      </p:sp>
    </p:spTree>
    <p:extLst>
      <p:ext uri="{BB962C8B-B14F-4D97-AF65-F5344CB8AC3E}">
        <p14:creationId xmlns:p14="http://schemas.microsoft.com/office/powerpoint/2010/main" val="20751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0">
              <a:lnSpc>
                <a:spcPct val="115000"/>
              </a:lnSpc>
              <a:spcBef>
                <a:spcPts val="0"/>
              </a:spcBef>
              <a:spcAft>
                <a:spcPts val="0"/>
              </a:spcAft>
              <a:buSzPts val="1800"/>
              <a:buNone/>
            </a:pPr>
            <a:r>
              <a:rPr lang="en-US" sz="1200" dirty="0"/>
              <a:t>Physicians were autonomous 30 years ago in their practice, leaders of their “firm” and left administration duties to administration; describing their problems in biomedical terms using their knowledge and skills from medical school.</a:t>
            </a:r>
          </a:p>
          <a:p>
            <a:pPr marL="114300" lvl="0" indent="0">
              <a:lnSpc>
                <a:spcPct val="115000"/>
              </a:lnSpc>
              <a:spcBef>
                <a:spcPts val="0"/>
              </a:spcBef>
              <a:spcAft>
                <a:spcPts val="0"/>
              </a:spcAft>
              <a:buSzPts val="1800"/>
              <a:buNone/>
            </a:pPr>
            <a:endParaRPr lang="en-US" sz="1200" dirty="0"/>
          </a:p>
          <a:p>
            <a:pPr marL="114300" lvl="0" indent="0">
              <a:lnSpc>
                <a:spcPct val="115000"/>
              </a:lnSpc>
              <a:spcBef>
                <a:spcPts val="0"/>
              </a:spcBef>
              <a:spcAft>
                <a:spcPts val="0"/>
              </a:spcAft>
              <a:buSzPts val="1800"/>
              <a:buNone/>
            </a:pPr>
            <a:r>
              <a:rPr lang="en-US" sz="1200" dirty="0"/>
              <a:t>Years ago, a patient went to the doctor when they felt ill, needing to know what was wrong with them or just obtaining a prescription to get better. </a:t>
            </a:r>
          </a:p>
          <a:p>
            <a:pPr marL="457200" lvl="0" indent="-342900">
              <a:lnSpc>
                <a:spcPct val="115000"/>
              </a:lnSpc>
              <a:spcBef>
                <a:spcPts val="0"/>
              </a:spcBef>
              <a:spcAft>
                <a:spcPts val="0"/>
              </a:spcAft>
              <a:buSzPts val="1800"/>
            </a:pPr>
            <a:endParaRPr lang="en-US" sz="1200" dirty="0"/>
          </a:p>
          <a:p>
            <a:pPr marL="114300" lvl="0" indent="0">
              <a:lnSpc>
                <a:spcPct val="115000"/>
              </a:lnSpc>
              <a:spcBef>
                <a:spcPts val="0"/>
              </a:spcBef>
              <a:spcAft>
                <a:spcPts val="0"/>
              </a:spcAft>
              <a:buSzPts val="1800"/>
              <a:buNone/>
            </a:pPr>
            <a:r>
              <a:rPr lang="en-US" sz="1200" dirty="0"/>
              <a:t>Today, the physician’s office may be calling the patient and the treatment is dictated by the evidence, which can be imprecise, equivocal or conflicting. </a:t>
            </a:r>
          </a:p>
          <a:p>
            <a:pPr marL="457200" lvl="0" indent="-342900">
              <a:lnSpc>
                <a:spcPct val="115000"/>
              </a:lnSpc>
              <a:spcBef>
                <a:spcPts val="0"/>
              </a:spcBef>
              <a:spcAft>
                <a:spcPts val="0"/>
              </a:spcAft>
              <a:buSzPts val="1800"/>
            </a:pPr>
            <a:endParaRPr lang="en-US" sz="1200" dirty="0"/>
          </a:p>
          <a:p>
            <a:pPr marL="114300" lvl="0" indent="0">
              <a:lnSpc>
                <a:spcPct val="115000"/>
              </a:lnSpc>
              <a:spcBef>
                <a:spcPts val="0"/>
              </a:spcBef>
              <a:spcAft>
                <a:spcPts val="0"/>
              </a:spcAft>
              <a:buSzPts val="1800"/>
              <a:buNone/>
            </a:pPr>
            <a:r>
              <a:rPr lang="en-US" sz="1200" dirty="0"/>
              <a:t>Patient’s values may not be considered and the solution to your problem will unlikely come in a bottle but rather a multidisciplinary team. </a:t>
            </a:r>
          </a:p>
          <a:p>
            <a:endParaRPr lang="en-US" dirty="0"/>
          </a:p>
        </p:txBody>
      </p:sp>
      <p:sp>
        <p:nvSpPr>
          <p:cNvPr id="4" name="Slide Number Placeholder 3"/>
          <p:cNvSpPr>
            <a:spLocks noGrp="1"/>
          </p:cNvSpPr>
          <p:nvPr>
            <p:ph type="sldNum" sz="quarter" idx="5"/>
          </p:nvPr>
        </p:nvSpPr>
        <p:spPr/>
        <p:txBody>
          <a:bodyPr/>
          <a:lstStyle/>
          <a:p>
            <a:fld id="{E8267389-F7BD-4BF2-A623-6E3D0457691B}" type="slidenum">
              <a:rPr lang="en-US" smtClean="0"/>
              <a:t>6</a:t>
            </a:fld>
            <a:endParaRPr lang="en-US" dirty="0"/>
          </a:p>
        </p:txBody>
      </p:sp>
    </p:spTree>
    <p:extLst>
      <p:ext uri="{BB962C8B-B14F-4D97-AF65-F5344CB8AC3E}">
        <p14:creationId xmlns:p14="http://schemas.microsoft.com/office/powerpoint/2010/main" val="384558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11e22cc9736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7" name="Google Shape;1027;g11e22cc9736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Where does your program stand in case management development?
https://www.polleverywhere.com/multiple_choice_polls/NVpPyw2kbpM94KzedE5Gj?display_state=instructions&amp;activity_state=opened&amp;state=opened&amp;flow=Engagement&amp;onscreen=persist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E8267389-F7BD-4BF2-A623-6E3D0457691B}" type="slidenum">
              <a:rPr lang="en-US" smtClean="0"/>
              <a:t>8</a:t>
            </a:fld>
            <a:endParaRPr lang="en-US" dirty="0"/>
          </a:p>
        </p:txBody>
      </p:sp>
      <p:sp>
        <p:nvSpPr>
          <p:cNvPr id="5" name="TextBox 4">
            <a:extLst>
              <a:ext uri="{FF2B5EF4-FFF2-40B4-BE49-F238E27FC236}">
                <a16:creationId xmlns:a16="http://schemas.microsoft.com/office/drawing/2014/main" id="{A80DC98F-455E-D7B6-ED61-C626AE0341BA}"/>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92322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Where does your program stand in case management development?
https://www.polleverywhere.com/multiple_choice_polls/NVpPyw2kbpM94KzedE5Gj?display_state=chart&amp;activity_state=opened&amp;state=opened&amp;flow=Engagement&amp;onscreen=persist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E8267389-F7BD-4BF2-A623-6E3D0457691B}" type="slidenum">
              <a:rPr lang="en-US" smtClean="0"/>
              <a:t>9</a:t>
            </a:fld>
            <a:endParaRPr lang="en-US" dirty="0"/>
          </a:p>
        </p:txBody>
      </p:sp>
      <p:sp>
        <p:nvSpPr>
          <p:cNvPr id="5" name="TextBox 4">
            <a:extLst>
              <a:ext uri="{FF2B5EF4-FFF2-40B4-BE49-F238E27FC236}">
                <a16:creationId xmlns:a16="http://schemas.microsoft.com/office/drawing/2014/main" id="{4C66C869-668D-89B2-016B-E3077B281E76}"/>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7656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Where does your program stand in case management development?
https://www.polleverywhere.com/multiple_choice_polls/NVpPyw2kbpM94KzedE5Gj?display_state=chart&amp;activity_state=closed&amp;state=closed&amp;flow=Engagement&amp;onscreen=persist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E8267389-F7BD-4BF2-A623-6E3D0457691B}" type="slidenum">
              <a:rPr lang="en-US" smtClean="0"/>
              <a:t>10</a:t>
            </a:fld>
            <a:endParaRPr lang="en-US" dirty="0"/>
          </a:p>
        </p:txBody>
      </p:sp>
      <p:sp>
        <p:nvSpPr>
          <p:cNvPr id="5" name="TextBox 4">
            <a:extLst>
              <a:ext uri="{FF2B5EF4-FFF2-40B4-BE49-F238E27FC236}">
                <a16:creationId xmlns:a16="http://schemas.microsoft.com/office/drawing/2014/main" id="{ED80CFE6-7111-B08B-B312-1793E5FD890F}"/>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25341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67389-F7BD-4BF2-A623-6E3D0457691B}" type="slidenum">
              <a:rPr lang="en-US" smtClean="0"/>
              <a:t>17</a:t>
            </a:fld>
            <a:endParaRPr lang="en-US" dirty="0"/>
          </a:p>
        </p:txBody>
      </p:sp>
    </p:spTree>
    <p:extLst>
      <p:ext uri="{BB962C8B-B14F-4D97-AF65-F5344CB8AC3E}">
        <p14:creationId xmlns:p14="http://schemas.microsoft.com/office/powerpoint/2010/main" val="138252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66469"/>
            <a:ext cx="10363200" cy="891931"/>
          </a:xfrm>
          <a:prstGeom prst="rect">
            <a:avLst/>
          </a:prstGeom>
        </p:spPr>
        <p:txBody>
          <a:bodyPr>
            <a:normAutofit/>
          </a:bodyPr>
          <a:lstStyle>
            <a:lvl1pPr algn="ctr">
              <a:defRPr sz="4267" b="0" i="0">
                <a:solidFill>
                  <a:srgbClr val="CD113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914036" y="5053429"/>
            <a:ext cx="8534400" cy="1073769"/>
          </a:xfrm>
          <a:prstGeom prst="rect">
            <a:avLst/>
          </a:prstGeom>
        </p:spPr>
        <p:txBody>
          <a:bodyPr>
            <a:normAutofit/>
          </a:bodyPr>
          <a:lstStyle>
            <a:lvl1pPr marL="0" indent="0" algn="ctr">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05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484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212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477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4473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130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046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4803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83019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4005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667"/>
              </a:spcBef>
              <a:spcAft>
                <a:spcPts val="0"/>
              </a:spcAft>
              <a:buClr>
                <a:schemeClr val="dk1"/>
              </a:buClr>
              <a:buSzPts val="2400"/>
              <a:buNone/>
              <a:defRPr sz="3200" b="1"/>
            </a:lvl1pPr>
            <a:lvl2pPr marL="1219170" lvl="1" indent="-304792" algn="l" rtl="0">
              <a:lnSpc>
                <a:spcPct val="100000"/>
              </a:lnSpc>
              <a:spcBef>
                <a:spcPts val="533"/>
              </a:spcBef>
              <a:spcAft>
                <a:spcPts val="0"/>
              </a:spcAft>
              <a:buClr>
                <a:schemeClr val="dk1"/>
              </a:buClr>
              <a:buSzPts val="2000"/>
              <a:buNone/>
              <a:defRPr sz="2667" b="1"/>
            </a:lvl2pPr>
            <a:lvl3pPr marL="1828754" lvl="2" indent="-304792" algn="l" rtl="0">
              <a:lnSpc>
                <a:spcPct val="100000"/>
              </a:lnSpc>
              <a:spcBef>
                <a:spcPts val="533"/>
              </a:spcBef>
              <a:spcAft>
                <a:spcPts val="0"/>
              </a:spcAft>
              <a:buClr>
                <a:schemeClr val="dk1"/>
              </a:buClr>
              <a:buSzPts val="1800"/>
              <a:buNone/>
              <a:defRPr sz="2400" b="1"/>
            </a:lvl3pPr>
            <a:lvl4pPr marL="2438339" lvl="3" indent="-304792" algn="l" rtl="0">
              <a:lnSpc>
                <a:spcPct val="100000"/>
              </a:lnSpc>
              <a:spcBef>
                <a:spcPts val="400"/>
              </a:spcBef>
              <a:spcAft>
                <a:spcPts val="0"/>
              </a:spcAft>
              <a:buClr>
                <a:schemeClr val="dk1"/>
              </a:buClr>
              <a:buSzPts val="1600"/>
              <a:buNone/>
              <a:defRPr sz="2133" b="1"/>
            </a:lvl4pPr>
            <a:lvl5pPr marL="3047924" lvl="4" indent="-304792" algn="l" rtl="0">
              <a:lnSpc>
                <a:spcPct val="100000"/>
              </a:lnSpc>
              <a:spcBef>
                <a:spcPts val="400"/>
              </a:spcBef>
              <a:spcAft>
                <a:spcPts val="0"/>
              </a:spcAft>
              <a:buClr>
                <a:schemeClr val="dk1"/>
              </a:buClr>
              <a:buSzPts val="1600"/>
              <a:buNone/>
              <a:defRPr sz="2133" b="1"/>
            </a:lvl5pPr>
            <a:lvl6pPr marL="3657509" lvl="5" indent="-304792" algn="l" rtl="0">
              <a:lnSpc>
                <a:spcPct val="100000"/>
              </a:lnSpc>
              <a:spcBef>
                <a:spcPts val="400"/>
              </a:spcBef>
              <a:spcAft>
                <a:spcPts val="0"/>
              </a:spcAft>
              <a:buClr>
                <a:schemeClr val="dk1"/>
              </a:buClr>
              <a:buSzPts val="1600"/>
              <a:buNone/>
              <a:defRPr sz="2133" b="1"/>
            </a:lvl6pPr>
            <a:lvl7pPr marL="4267093" lvl="6" indent="-304792" algn="l" rtl="0">
              <a:lnSpc>
                <a:spcPct val="100000"/>
              </a:lnSpc>
              <a:spcBef>
                <a:spcPts val="400"/>
              </a:spcBef>
              <a:spcAft>
                <a:spcPts val="0"/>
              </a:spcAft>
              <a:buClr>
                <a:schemeClr val="dk1"/>
              </a:buClr>
              <a:buSzPts val="1600"/>
              <a:buNone/>
              <a:defRPr sz="2133" b="1"/>
            </a:lvl7pPr>
            <a:lvl8pPr marL="4876678" lvl="7" indent="-304792" algn="l" rtl="0">
              <a:lnSpc>
                <a:spcPct val="100000"/>
              </a:lnSpc>
              <a:spcBef>
                <a:spcPts val="400"/>
              </a:spcBef>
              <a:spcAft>
                <a:spcPts val="0"/>
              </a:spcAft>
              <a:buClr>
                <a:schemeClr val="dk1"/>
              </a:buClr>
              <a:buSzPts val="1600"/>
              <a:buNone/>
              <a:defRPr sz="2133" b="1"/>
            </a:lvl8pPr>
            <a:lvl9pPr marL="5486263" lvl="8" indent="-304792" algn="l" rtl="0">
              <a:lnSpc>
                <a:spcPct val="100000"/>
              </a:lnSpc>
              <a:spcBef>
                <a:spcPts val="400"/>
              </a:spcBef>
              <a:spcAft>
                <a:spcPts val="0"/>
              </a:spcAft>
              <a:buClr>
                <a:schemeClr val="dk1"/>
              </a:buClr>
              <a:buSzPts val="1600"/>
              <a:buNone/>
              <a:defRPr sz="2133" b="1"/>
            </a:lvl9pPr>
          </a:lstStyle>
          <a:p>
            <a:endParaRPr/>
          </a:p>
        </p:txBody>
      </p:sp>
      <p:sp>
        <p:nvSpPr>
          <p:cNvPr id="53" name="Google Shape;53;p13"/>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rmAutofit/>
          </a:bodyPr>
          <a:lstStyle>
            <a:lvl1pPr marL="609585" lvl="0" indent="-507987" algn="l" rtl="0">
              <a:lnSpc>
                <a:spcPct val="100000"/>
              </a:lnSpc>
              <a:spcBef>
                <a:spcPts val="667"/>
              </a:spcBef>
              <a:spcAft>
                <a:spcPts val="0"/>
              </a:spcAft>
              <a:buClr>
                <a:schemeClr val="dk1"/>
              </a:buClr>
              <a:buSzPts val="2400"/>
              <a:buChar char="•"/>
              <a:defRPr sz="3200"/>
            </a:lvl1pPr>
            <a:lvl2pPr marL="1219170" lvl="1" indent="-474121" algn="l" rtl="0">
              <a:lnSpc>
                <a:spcPct val="100000"/>
              </a:lnSpc>
              <a:spcBef>
                <a:spcPts val="533"/>
              </a:spcBef>
              <a:spcAft>
                <a:spcPts val="0"/>
              </a:spcAft>
              <a:buClr>
                <a:schemeClr val="dk1"/>
              </a:buClr>
              <a:buSzPts val="2000"/>
              <a:buChar char="–"/>
              <a:defRPr sz="2667"/>
            </a:lvl2pPr>
            <a:lvl3pPr marL="1828754" lvl="2" indent="-457189" algn="l" rtl="0">
              <a:lnSpc>
                <a:spcPct val="100000"/>
              </a:lnSpc>
              <a:spcBef>
                <a:spcPts val="533"/>
              </a:spcBef>
              <a:spcAft>
                <a:spcPts val="0"/>
              </a:spcAft>
              <a:buClr>
                <a:schemeClr val="dk1"/>
              </a:buClr>
              <a:buSzPts val="1800"/>
              <a:buChar char="•"/>
              <a:defRPr sz="2400"/>
            </a:lvl3pPr>
            <a:lvl4pPr marL="2438339" lvl="3" indent="-440256" algn="l" rtl="0">
              <a:lnSpc>
                <a:spcPct val="100000"/>
              </a:lnSpc>
              <a:spcBef>
                <a:spcPts val="400"/>
              </a:spcBef>
              <a:spcAft>
                <a:spcPts val="0"/>
              </a:spcAft>
              <a:buClr>
                <a:schemeClr val="dk1"/>
              </a:buClr>
              <a:buSzPts val="1600"/>
              <a:buChar char="–"/>
              <a:defRPr sz="2133"/>
            </a:lvl4pPr>
            <a:lvl5pPr marL="3047924" lvl="4" indent="-440256" algn="l" rtl="0">
              <a:lnSpc>
                <a:spcPct val="100000"/>
              </a:lnSpc>
              <a:spcBef>
                <a:spcPts val="400"/>
              </a:spcBef>
              <a:spcAft>
                <a:spcPts val="0"/>
              </a:spcAft>
              <a:buClr>
                <a:schemeClr val="dk1"/>
              </a:buClr>
              <a:buSzPts val="1600"/>
              <a:buChar char="»"/>
              <a:defRPr sz="2133"/>
            </a:lvl5pPr>
            <a:lvl6pPr marL="3657509" lvl="5" indent="-440256" algn="l" rtl="0">
              <a:lnSpc>
                <a:spcPct val="100000"/>
              </a:lnSpc>
              <a:spcBef>
                <a:spcPts val="400"/>
              </a:spcBef>
              <a:spcAft>
                <a:spcPts val="0"/>
              </a:spcAft>
              <a:buClr>
                <a:schemeClr val="dk1"/>
              </a:buClr>
              <a:buSzPts val="1600"/>
              <a:buChar char="•"/>
              <a:defRPr sz="2133"/>
            </a:lvl6pPr>
            <a:lvl7pPr marL="4267093" lvl="6" indent="-440256" algn="l" rtl="0">
              <a:lnSpc>
                <a:spcPct val="100000"/>
              </a:lnSpc>
              <a:spcBef>
                <a:spcPts val="400"/>
              </a:spcBef>
              <a:spcAft>
                <a:spcPts val="0"/>
              </a:spcAft>
              <a:buClr>
                <a:schemeClr val="dk1"/>
              </a:buClr>
              <a:buSzPts val="1600"/>
              <a:buChar char="•"/>
              <a:defRPr sz="2133"/>
            </a:lvl7pPr>
            <a:lvl8pPr marL="4876678" lvl="7" indent="-440256" algn="l" rtl="0">
              <a:lnSpc>
                <a:spcPct val="100000"/>
              </a:lnSpc>
              <a:spcBef>
                <a:spcPts val="400"/>
              </a:spcBef>
              <a:spcAft>
                <a:spcPts val="0"/>
              </a:spcAft>
              <a:buClr>
                <a:schemeClr val="dk1"/>
              </a:buClr>
              <a:buSzPts val="1600"/>
              <a:buChar char="•"/>
              <a:defRPr sz="2133"/>
            </a:lvl8pPr>
            <a:lvl9pPr marL="5486263" lvl="8" indent="-440256" algn="l" rtl="0">
              <a:lnSpc>
                <a:spcPct val="100000"/>
              </a:lnSpc>
              <a:spcBef>
                <a:spcPts val="400"/>
              </a:spcBef>
              <a:spcAft>
                <a:spcPts val="0"/>
              </a:spcAft>
              <a:buClr>
                <a:schemeClr val="dk1"/>
              </a:buClr>
              <a:buSzPts val="1600"/>
              <a:buChar char="•"/>
              <a:defRPr sz="2133"/>
            </a:lvl9pPr>
          </a:lstStyle>
          <a:p>
            <a:endParaRPr/>
          </a:p>
        </p:txBody>
      </p:sp>
      <p:sp>
        <p:nvSpPr>
          <p:cNvPr id="54" name="Google Shape;54;p13"/>
          <p:cNvSpPr txBox="1">
            <a:spLocks noGrp="1"/>
          </p:cNvSpPr>
          <p:nvPr>
            <p:ph type="body" idx="3"/>
          </p:nvPr>
        </p:nvSpPr>
        <p:spPr>
          <a:xfrm>
            <a:off x="6193367" y="1535113"/>
            <a:ext cx="5389200" cy="639600"/>
          </a:xfrm>
          <a:prstGeom prst="rect">
            <a:avLst/>
          </a:prstGeom>
          <a:noFill/>
          <a:ln>
            <a:noFill/>
          </a:ln>
        </p:spPr>
        <p:txBody>
          <a:bodyPr spcFirstLastPara="1" wrap="square" lIns="91425" tIns="45700" rIns="91425" bIns="45700" anchor="b" anchorCtr="0">
            <a:normAutofit/>
          </a:bodyPr>
          <a:lstStyle>
            <a:lvl1pPr marL="609585" lvl="0" indent="-304792" algn="l" rtl="0">
              <a:lnSpc>
                <a:spcPct val="100000"/>
              </a:lnSpc>
              <a:spcBef>
                <a:spcPts val="667"/>
              </a:spcBef>
              <a:spcAft>
                <a:spcPts val="0"/>
              </a:spcAft>
              <a:buClr>
                <a:schemeClr val="dk1"/>
              </a:buClr>
              <a:buSzPts val="2400"/>
              <a:buNone/>
              <a:defRPr sz="3200" b="1"/>
            </a:lvl1pPr>
            <a:lvl2pPr marL="1219170" lvl="1" indent="-304792" algn="l" rtl="0">
              <a:lnSpc>
                <a:spcPct val="100000"/>
              </a:lnSpc>
              <a:spcBef>
                <a:spcPts val="533"/>
              </a:spcBef>
              <a:spcAft>
                <a:spcPts val="0"/>
              </a:spcAft>
              <a:buClr>
                <a:schemeClr val="dk1"/>
              </a:buClr>
              <a:buSzPts val="2000"/>
              <a:buNone/>
              <a:defRPr sz="2667" b="1"/>
            </a:lvl2pPr>
            <a:lvl3pPr marL="1828754" lvl="2" indent="-304792" algn="l" rtl="0">
              <a:lnSpc>
                <a:spcPct val="100000"/>
              </a:lnSpc>
              <a:spcBef>
                <a:spcPts val="533"/>
              </a:spcBef>
              <a:spcAft>
                <a:spcPts val="0"/>
              </a:spcAft>
              <a:buClr>
                <a:schemeClr val="dk1"/>
              </a:buClr>
              <a:buSzPts val="1800"/>
              <a:buNone/>
              <a:defRPr sz="2400" b="1"/>
            </a:lvl3pPr>
            <a:lvl4pPr marL="2438339" lvl="3" indent="-304792" algn="l" rtl="0">
              <a:lnSpc>
                <a:spcPct val="100000"/>
              </a:lnSpc>
              <a:spcBef>
                <a:spcPts val="400"/>
              </a:spcBef>
              <a:spcAft>
                <a:spcPts val="0"/>
              </a:spcAft>
              <a:buClr>
                <a:schemeClr val="dk1"/>
              </a:buClr>
              <a:buSzPts val="1600"/>
              <a:buNone/>
              <a:defRPr sz="2133" b="1"/>
            </a:lvl4pPr>
            <a:lvl5pPr marL="3047924" lvl="4" indent="-304792" algn="l" rtl="0">
              <a:lnSpc>
                <a:spcPct val="100000"/>
              </a:lnSpc>
              <a:spcBef>
                <a:spcPts val="400"/>
              </a:spcBef>
              <a:spcAft>
                <a:spcPts val="0"/>
              </a:spcAft>
              <a:buClr>
                <a:schemeClr val="dk1"/>
              </a:buClr>
              <a:buSzPts val="1600"/>
              <a:buNone/>
              <a:defRPr sz="2133" b="1"/>
            </a:lvl5pPr>
            <a:lvl6pPr marL="3657509" lvl="5" indent="-304792" algn="l" rtl="0">
              <a:lnSpc>
                <a:spcPct val="100000"/>
              </a:lnSpc>
              <a:spcBef>
                <a:spcPts val="400"/>
              </a:spcBef>
              <a:spcAft>
                <a:spcPts val="0"/>
              </a:spcAft>
              <a:buClr>
                <a:schemeClr val="dk1"/>
              </a:buClr>
              <a:buSzPts val="1600"/>
              <a:buNone/>
              <a:defRPr sz="2133" b="1"/>
            </a:lvl6pPr>
            <a:lvl7pPr marL="4267093" lvl="6" indent="-304792" algn="l" rtl="0">
              <a:lnSpc>
                <a:spcPct val="100000"/>
              </a:lnSpc>
              <a:spcBef>
                <a:spcPts val="400"/>
              </a:spcBef>
              <a:spcAft>
                <a:spcPts val="0"/>
              </a:spcAft>
              <a:buClr>
                <a:schemeClr val="dk1"/>
              </a:buClr>
              <a:buSzPts val="1600"/>
              <a:buNone/>
              <a:defRPr sz="2133" b="1"/>
            </a:lvl7pPr>
            <a:lvl8pPr marL="4876678" lvl="7" indent="-304792" algn="l" rtl="0">
              <a:lnSpc>
                <a:spcPct val="100000"/>
              </a:lnSpc>
              <a:spcBef>
                <a:spcPts val="400"/>
              </a:spcBef>
              <a:spcAft>
                <a:spcPts val="0"/>
              </a:spcAft>
              <a:buClr>
                <a:schemeClr val="dk1"/>
              </a:buClr>
              <a:buSzPts val="1600"/>
              <a:buNone/>
              <a:defRPr sz="2133" b="1"/>
            </a:lvl8pPr>
            <a:lvl9pPr marL="5486263" lvl="8" indent="-304792" algn="l" rtl="0">
              <a:lnSpc>
                <a:spcPct val="100000"/>
              </a:lnSpc>
              <a:spcBef>
                <a:spcPts val="400"/>
              </a:spcBef>
              <a:spcAft>
                <a:spcPts val="0"/>
              </a:spcAft>
              <a:buClr>
                <a:schemeClr val="dk1"/>
              </a:buClr>
              <a:buSzPts val="1600"/>
              <a:buNone/>
              <a:defRPr sz="2133" b="1"/>
            </a:lvl9pPr>
          </a:lstStyle>
          <a:p>
            <a:endParaRPr/>
          </a:p>
        </p:txBody>
      </p:sp>
      <p:sp>
        <p:nvSpPr>
          <p:cNvPr id="55" name="Google Shape;55;p13"/>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rmAutofit/>
          </a:bodyPr>
          <a:lstStyle>
            <a:lvl1pPr marL="609585" lvl="0" indent="-507987" algn="l" rtl="0">
              <a:lnSpc>
                <a:spcPct val="100000"/>
              </a:lnSpc>
              <a:spcBef>
                <a:spcPts val="667"/>
              </a:spcBef>
              <a:spcAft>
                <a:spcPts val="0"/>
              </a:spcAft>
              <a:buClr>
                <a:schemeClr val="dk1"/>
              </a:buClr>
              <a:buSzPts val="2400"/>
              <a:buChar char="•"/>
              <a:defRPr sz="3200"/>
            </a:lvl1pPr>
            <a:lvl2pPr marL="1219170" lvl="1" indent="-474121" algn="l" rtl="0">
              <a:lnSpc>
                <a:spcPct val="100000"/>
              </a:lnSpc>
              <a:spcBef>
                <a:spcPts val="533"/>
              </a:spcBef>
              <a:spcAft>
                <a:spcPts val="0"/>
              </a:spcAft>
              <a:buClr>
                <a:schemeClr val="dk1"/>
              </a:buClr>
              <a:buSzPts val="2000"/>
              <a:buChar char="–"/>
              <a:defRPr sz="2667"/>
            </a:lvl2pPr>
            <a:lvl3pPr marL="1828754" lvl="2" indent="-457189" algn="l" rtl="0">
              <a:lnSpc>
                <a:spcPct val="100000"/>
              </a:lnSpc>
              <a:spcBef>
                <a:spcPts val="533"/>
              </a:spcBef>
              <a:spcAft>
                <a:spcPts val="0"/>
              </a:spcAft>
              <a:buClr>
                <a:schemeClr val="dk1"/>
              </a:buClr>
              <a:buSzPts val="1800"/>
              <a:buChar char="•"/>
              <a:defRPr sz="2400"/>
            </a:lvl3pPr>
            <a:lvl4pPr marL="2438339" lvl="3" indent="-440256" algn="l" rtl="0">
              <a:lnSpc>
                <a:spcPct val="100000"/>
              </a:lnSpc>
              <a:spcBef>
                <a:spcPts val="400"/>
              </a:spcBef>
              <a:spcAft>
                <a:spcPts val="0"/>
              </a:spcAft>
              <a:buClr>
                <a:schemeClr val="dk1"/>
              </a:buClr>
              <a:buSzPts val="1600"/>
              <a:buChar char="–"/>
              <a:defRPr sz="2133"/>
            </a:lvl4pPr>
            <a:lvl5pPr marL="3047924" lvl="4" indent="-440256" algn="l" rtl="0">
              <a:lnSpc>
                <a:spcPct val="100000"/>
              </a:lnSpc>
              <a:spcBef>
                <a:spcPts val="400"/>
              </a:spcBef>
              <a:spcAft>
                <a:spcPts val="0"/>
              </a:spcAft>
              <a:buClr>
                <a:schemeClr val="dk1"/>
              </a:buClr>
              <a:buSzPts val="1600"/>
              <a:buChar char="»"/>
              <a:defRPr sz="2133"/>
            </a:lvl5pPr>
            <a:lvl6pPr marL="3657509" lvl="5" indent="-440256" algn="l" rtl="0">
              <a:lnSpc>
                <a:spcPct val="100000"/>
              </a:lnSpc>
              <a:spcBef>
                <a:spcPts val="400"/>
              </a:spcBef>
              <a:spcAft>
                <a:spcPts val="0"/>
              </a:spcAft>
              <a:buClr>
                <a:schemeClr val="dk1"/>
              </a:buClr>
              <a:buSzPts val="1600"/>
              <a:buChar char="•"/>
              <a:defRPr sz="2133"/>
            </a:lvl6pPr>
            <a:lvl7pPr marL="4267093" lvl="6" indent="-440256" algn="l" rtl="0">
              <a:lnSpc>
                <a:spcPct val="100000"/>
              </a:lnSpc>
              <a:spcBef>
                <a:spcPts val="400"/>
              </a:spcBef>
              <a:spcAft>
                <a:spcPts val="0"/>
              </a:spcAft>
              <a:buClr>
                <a:schemeClr val="dk1"/>
              </a:buClr>
              <a:buSzPts val="1600"/>
              <a:buChar char="•"/>
              <a:defRPr sz="2133"/>
            </a:lvl7pPr>
            <a:lvl8pPr marL="4876678" lvl="7" indent="-440256" algn="l" rtl="0">
              <a:lnSpc>
                <a:spcPct val="100000"/>
              </a:lnSpc>
              <a:spcBef>
                <a:spcPts val="400"/>
              </a:spcBef>
              <a:spcAft>
                <a:spcPts val="0"/>
              </a:spcAft>
              <a:buClr>
                <a:schemeClr val="dk1"/>
              </a:buClr>
              <a:buSzPts val="1600"/>
              <a:buChar char="•"/>
              <a:defRPr sz="2133"/>
            </a:lvl8pPr>
            <a:lvl9pPr marL="5486263" lvl="8" indent="-440256" algn="l" rtl="0">
              <a:lnSpc>
                <a:spcPct val="100000"/>
              </a:lnSpc>
              <a:spcBef>
                <a:spcPts val="400"/>
              </a:spcBef>
              <a:spcAft>
                <a:spcPts val="0"/>
              </a:spcAft>
              <a:buClr>
                <a:schemeClr val="dk1"/>
              </a:buClr>
              <a:buSzPts val="1600"/>
              <a:buChar char="•"/>
              <a:defRPr sz="2133"/>
            </a:lvl9pPr>
          </a:lstStyle>
          <a:p>
            <a:endParaRPr/>
          </a:p>
        </p:txBody>
      </p:sp>
      <p:sp>
        <p:nvSpPr>
          <p:cNvPr id="56" name="Google Shape;56;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467"/>
            </a:lvl1pPr>
            <a:lvl2pPr lvl="1" algn="l" rtl="0">
              <a:lnSpc>
                <a:spcPct val="100000"/>
              </a:lnSpc>
              <a:spcBef>
                <a:spcPts val="0"/>
              </a:spcBef>
              <a:spcAft>
                <a:spcPts val="0"/>
              </a:spcAft>
              <a:buSzPts val="1400"/>
              <a:buNone/>
              <a:defRPr sz="1467"/>
            </a:lvl2pPr>
            <a:lvl3pPr lvl="2" algn="l" rtl="0">
              <a:lnSpc>
                <a:spcPct val="100000"/>
              </a:lnSpc>
              <a:spcBef>
                <a:spcPts val="0"/>
              </a:spcBef>
              <a:spcAft>
                <a:spcPts val="0"/>
              </a:spcAft>
              <a:buSzPts val="1400"/>
              <a:buNone/>
              <a:defRPr sz="1467"/>
            </a:lvl3pPr>
            <a:lvl4pPr lvl="3" algn="l" rtl="0">
              <a:lnSpc>
                <a:spcPct val="100000"/>
              </a:lnSpc>
              <a:spcBef>
                <a:spcPts val="0"/>
              </a:spcBef>
              <a:spcAft>
                <a:spcPts val="0"/>
              </a:spcAft>
              <a:buSzPts val="1400"/>
              <a:buNone/>
              <a:defRPr sz="1467"/>
            </a:lvl4pPr>
            <a:lvl5pPr lvl="4" algn="l" rtl="0">
              <a:lnSpc>
                <a:spcPct val="100000"/>
              </a:lnSpc>
              <a:spcBef>
                <a:spcPts val="0"/>
              </a:spcBef>
              <a:spcAft>
                <a:spcPts val="0"/>
              </a:spcAft>
              <a:buSzPts val="1400"/>
              <a:buNone/>
              <a:defRPr sz="1467"/>
            </a:lvl5pPr>
            <a:lvl6pPr lvl="5" algn="l" rtl="0">
              <a:lnSpc>
                <a:spcPct val="100000"/>
              </a:lnSpc>
              <a:spcBef>
                <a:spcPts val="0"/>
              </a:spcBef>
              <a:spcAft>
                <a:spcPts val="0"/>
              </a:spcAft>
              <a:buSzPts val="1400"/>
              <a:buNone/>
              <a:defRPr sz="1467"/>
            </a:lvl6pPr>
            <a:lvl7pPr lvl="6" algn="l" rtl="0">
              <a:lnSpc>
                <a:spcPct val="100000"/>
              </a:lnSpc>
              <a:spcBef>
                <a:spcPts val="0"/>
              </a:spcBef>
              <a:spcAft>
                <a:spcPts val="0"/>
              </a:spcAft>
              <a:buSzPts val="1400"/>
              <a:buNone/>
              <a:defRPr sz="1467"/>
            </a:lvl7pPr>
            <a:lvl8pPr lvl="7" algn="l" rtl="0">
              <a:lnSpc>
                <a:spcPct val="100000"/>
              </a:lnSpc>
              <a:spcBef>
                <a:spcPts val="0"/>
              </a:spcBef>
              <a:spcAft>
                <a:spcPts val="0"/>
              </a:spcAft>
              <a:buSzPts val="1400"/>
              <a:buNone/>
              <a:defRPr sz="1467"/>
            </a:lvl8pPr>
            <a:lvl9pPr lvl="8" algn="l" rtl="0">
              <a:lnSpc>
                <a:spcPct val="100000"/>
              </a:lnSpc>
              <a:spcBef>
                <a:spcPts val="0"/>
              </a:spcBef>
              <a:spcAft>
                <a:spcPts val="0"/>
              </a:spcAft>
              <a:buSzPts val="1400"/>
              <a:buNone/>
              <a:defRPr sz="1467"/>
            </a:lvl9pPr>
          </a:lstStyle>
          <a:p>
            <a:endParaRPr/>
          </a:p>
        </p:txBody>
      </p:sp>
      <p:sp>
        <p:nvSpPr>
          <p:cNvPr id="57" name="Google Shape;57;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467"/>
            </a:lvl1pPr>
            <a:lvl2pPr lvl="1" algn="l" rtl="0">
              <a:lnSpc>
                <a:spcPct val="100000"/>
              </a:lnSpc>
              <a:spcBef>
                <a:spcPts val="0"/>
              </a:spcBef>
              <a:spcAft>
                <a:spcPts val="0"/>
              </a:spcAft>
              <a:buSzPts val="1400"/>
              <a:buNone/>
              <a:defRPr sz="1467"/>
            </a:lvl2pPr>
            <a:lvl3pPr lvl="2" algn="l" rtl="0">
              <a:lnSpc>
                <a:spcPct val="100000"/>
              </a:lnSpc>
              <a:spcBef>
                <a:spcPts val="0"/>
              </a:spcBef>
              <a:spcAft>
                <a:spcPts val="0"/>
              </a:spcAft>
              <a:buSzPts val="1400"/>
              <a:buNone/>
              <a:defRPr sz="1467"/>
            </a:lvl3pPr>
            <a:lvl4pPr lvl="3" algn="l" rtl="0">
              <a:lnSpc>
                <a:spcPct val="100000"/>
              </a:lnSpc>
              <a:spcBef>
                <a:spcPts val="0"/>
              </a:spcBef>
              <a:spcAft>
                <a:spcPts val="0"/>
              </a:spcAft>
              <a:buSzPts val="1400"/>
              <a:buNone/>
              <a:defRPr sz="1467"/>
            </a:lvl4pPr>
            <a:lvl5pPr lvl="4" algn="l" rtl="0">
              <a:lnSpc>
                <a:spcPct val="100000"/>
              </a:lnSpc>
              <a:spcBef>
                <a:spcPts val="0"/>
              </a:spcBef>
              <a:spcAft>
                <a:spcPts val="0"/>
              </a:spcAft>
              <a:buSzPts val="1400"/>
              <a:buNone/>
              <a:defRPr sz="1467"/>
            </a:lvl5pPr>
            <a:lvl6pPr lvl="5" algn="l" rtl="0">
              <a:lnSpc>
                <a:spcPct val="100000"/>
              </a:lnSpc>
              <a:spcBef>
                <a:spcPts val="0"/>
              </a:spcBef>
              <a:spcAft>
                <a:spcPts val="0"/>
              </a:spcAft>
              <a:buSzPts val="1400"/>
              <a:buNone/>
              <a:defRPr sz="1467"/>
            </a:lvl6pPr>
            <a:lvl7pPr lvl="6" algn="l" rtl="0">
              <a:lnSpc>
                <a:spcPct val="100000"/>
              </a:lnSpc>
              <a:spcBef>
                <a:spcPts val="0"/>
              </a:spcBef>
              <a:spcAft>
                <a:spcPts val="0"/>
              </a:spcAft>
              <a:buSzPts val="1400"/>
              <a:buNone/>
              <a:defRPr sz="1467"/>
            </a:lvl7pPr>
            <a:lvl8pPr lvl="7" algn="l" rtl="0">
              <a:lnSpc>
                <a:spcPct val="100000"/>
              </a:lnSpc>
              <a:spcBef>
                <a:spcPts val="0"/>
              </a:spcBef>
              <a:spcAft>
                <a:spcPts val="0"/>
              </a:spcAft>
              <a:buSzPts val="1400"/>
              <a:buNone/>
              <a:defRPr sz="1467"/>
            </a:lvl8pPr>
            <a:lvl9pPr lvl="8" algn="l" rtl="0">
              <a:lnSpc>
                <a:spcPct val="100000"/>
              </a:lnSpc>
              <a:spcBef>
                <a:spcPts val="0"/>
              </a:spcBef>
              <a:spcAft>
                <a:spcPts val="0"/>
              </a:spcAft>
              <a:buSzPts val="1400"/>
              <a:buNone/>
              <a:defRPr sz="1467"/>
            </a:lvl9pPr>
          </a:lstStyle>
          <a:p>
            <a:endParaRPr/>
          </a:p>
        </p:txBody>
      </p:sp>
      <p:sp>
        <p:nvSpPr>
          <p:cNvPr id="58" name="Google Shape;58;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21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734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2" name="Google Shape;62;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3" name="Google Shape;63;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4" name="Google Shape;64;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4289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D802-0E9F-55D7-7A76-6851223C9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A2C4E-614F-25AF-D1BE-6319745E6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C55E1-4396-3DC8-228D-59539377C922}"/>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B2E34714-CA52-7FF6-FCFB-F53F7A7F0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16DB9-C2A7-A9F4-C910-E5E864BDCBAA}"/>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3937554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C3BE-23A8-C5F8-44CB-53ECABB19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082E9-8371-1FB1-91F0-209EA309A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295EA-93FC-0168-9B10-15CCC52D2E01}"/>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D13A6FF1-DFA5-DE32-D69E-C4974158C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93476-0708-4C91-B52A-D7F2D14DC277}"/>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249965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9A8B-7489-3AF1-A7C7-DAA9E25DA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379814-C871-7915-C1DC-B598E8812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90303-A524-55BE-40C7-1BBD7C2725A3}"/>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15DB593C-335A-CA96-419F-E4C7A0AA1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9C117-64EB-7051-0C5A-41EBA093D4E7}"/>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3654613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87D4-E6CF-55D5-CB68-D9BA614F3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1BA150-CB3B-BF4C-BE17-365DDA12F3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03363-C162-C92A-3C30-E14E7C77E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010D1D-E9D6-7461-D845-1C682D34F220}"/>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6" name="Footer Placeholder 5">
            <a:extLst>
              <a:ext uri="{FF2B5EF4-FFF2-40B4-BE49-F238E27FC236}">
                <a16:creationId xmlns:a16="http://schemas.microsoft.com/office/drawing/2014/main" id="{40FDC2B1-C1C7-6F97-E856-7785BEB36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EF8D8-ACE9-37E4-07FF-1509FE77EFBE}"/>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226325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06B3-2323-F1E6-2953-806D3CED8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E0D79-5112-2FAF-9A02-CBA448806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FD16D7-0017-25D1-112C-8143DC9E1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61B3F-5A88-F07B-D942-4C0D6C2AC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DDA5C-DF52-5CF7-DB72-73C45316F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042333-5775-5989-4667-A9A413003934}"/>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8" name="Footer Placeholder 7">
            <a:extLst>
              <a:ext uri="{FF2B5EF4-FFF2-40B4-BE49-F238E27FC236}">
                <a16:creationId xmlns:a16="http://schemas.microsoft.com/office/drawing/2014/main" id="{A826A0EA-3869-5827-707E-0D8405F0B2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9F446A-900B-B9B7-B2FB-B9095C1225AB}"/>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2924192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1F2D-31CB-F265-AEEE-C431C0608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CCC2A-8C30-04E9-70F7-E9087E416C85}"/>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4" name="Footer Placeholder 3">
            <a:extLst>
              <a:ext uri="{FF2B5EF4-FFF2-40B4-BE49-F238E27FC236}">
                <a16:creationId xmlns:a16="http://schemas.microsoft.com/office/drawing/2014/main" id="{CC731844-4522-FBE1-BE68-7239D57A0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C921A-C1C1-A1D0-55DB-C9615FAF7CD1}"/>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2304540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CD9D0-38D9-AB88-3258-F170D0917670}"/>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3" name="Footer Placeholder 2">
            <a:extLst>
              <a:ext uri="{FF2B5EF4-FFF2-40B4-BE49-F238E27FC236}">
                <a16:creationId xmlns:a16="http://schemas.microsoft.com/office/drawing/2014/main" id="{D61F785C-3143-8275-2EE7-08EA18EA4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7FD458-D101-69CB-C4D5-379802E15B1A}"/>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362459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F723-FB18-4F2B-841E-D2CA37FAE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C66A1-5A45-881B-9AA0-90E5920D6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9EF98-313D-E544-599F-48CA33ADA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6E780-DD00-7FB9-0118-543208094A33}"/>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6" name="Footer Placeholder 5">
            <a:extLst>
              <a:ext uri="{FF2B5EF4-FFF2-40B4-BE49-F238E27FC236}">
                <a16:creationId xmlns:a16="http://schemas.microsoft.com/office/drawing/2014/main" id="{7E44BB9F-E699-C14D-8681-785F446AE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1DD9E-2618-9ED4-8F8F-0F5456BEB8E5}"/>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1524749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C826-3F71-E516-FA0D-10B51DB27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A3F41-E985-6738-3085-1A3AACCA3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34B78-E98D-A214-94DC-B3DEF103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2BF6A-198C-39A7-AB48-989CD4FC4150}"/>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6" name="Footer Placeholder 5">
            <a:extLst>
              <a:ext uri="{FF2B5EF4-FFF2-40B4-BE49-F238E27FC236}">
                <a16:creationId xmlns:a16="http://schemas.microsoft.com/office/drawing/2014/main" id="{56DCE9D9-6D11-93D4-B913-C011CCFC1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A96D4-9D77-D4A6-F029-74CAB7F7F143}"/>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24630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7941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2023-26A5-94E5-1D1C-869FC874A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096F7E-ADAF-AA3E-C155-665899979E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51081-45D8-B959-970A-0D5D3F440A3D}"/>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1533189C-828C-6950-C195-74EABE651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20A40-EBF2-80D4-1788-A299581B1EBD}"/>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4171365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63C9E-A99F-6927-7671-FB3A1BEFA8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9B76B-E95D-6991-81E2-ED52D3B5DE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258B7-AA31-C979-28EF-60E04EFE8E90}"/>
              </a:ext>
            </a:extLst>
          </p:cNvPr>
          <p:cNvSpPr>
            <a:spLocks noGrp="1"/>
          </p:cNvSpPr>
          <p:nvPr>
            <p:ph type="dt" sz="half" idx="10"/>
          </p:nvPr>
        </p:nvSpPr>
        <p:spPr/>
        <p:txBody>
          <a:body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9B80C767-99BF-98D6-79D9-6C3227F1D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548CC-557E-9479-C72C-89E6FB01668C}"/>
              </a:ext>
            </a:extLst>
          </p:cNvPr>
          <p:cNvSpPr>
            <a:spLocks noGrp="1"/>
          </p:cNvSpPr>
          <p:nvPr>
            <p:ph type="sldNum" sz="quarter" idx="12"/>
          </p:nvPr>
        </p:nvSpPr>
        <p:spPr/>
        <p:txBody>
          <a:bodyPr/>
          <a:lstStyle/>
          <a:p>
            <a:fld id="{D54F871A-8534-4A30-9C41-79AEC1299912}" type="slidenum">
              <a:rPr lang="en-US" smtClean="0"/>
              <a:t>‹#›</a:t>
            </a:fld>
            <a:endParaRPr lang="en-US"/>
          </a:p>
        </p:txBody>
      </p:sp>
    </p:spTree>
    <p:extLst>
      <p:ext uri="{BB962C8B-B14F-4D97-AF65-F5344CB8AC3E}">
        <p14:creationId xmlns:p14="http://schemas.microsoft.com/office/powerpoint/2010/main" val="3332037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03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68922"/>
            <a:ext cx="5384800" cy="3537599"/>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68922"/>
            <a:ext cx="5384800" cy="3537599"/>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65335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368923"/>
            <a:ext cx="7315200" cy="4727077"/>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8"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endParaRPr lang="en-US" dirty="0"/>
          </a:p>
        </p:txBody>
      </p:sp>
    </p:spTree>
    <p:extLst>
      <p:ext uri="{BB962C8B-B14F-4D97-AF65-F5344CB8AC3E}">
        <p14:creationId xmlns:p14="http://schemas.microsoft.com/office/powerpoint/2010/main" val="126320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866E7-6738-4F68-AFF9-F8158BE2E91A}"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90419-64D4-4ECF-A3F4-04A83B910694}" type="slidenum">
              <a:rPr lang="en-US" smtClean="0"/>
              <a:t>‹#›</a:t>
            </a:fld>
            <a:endParaRPr lang="en-US"/>
          </a:p>
        </p:txBody>
      </p:sp>
    </p:spTree>
    <p:extLst>
      <p:ext uri="{BB962C8B-B14F-4D97-AF65-F5344CB8AC3E}">
        <p14:creationId xmlns:p14="http://schemas.microsoft.com/office/powerpoint/2010/main" val="116613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A88F5-9417-4A78-AC52-76A9972B00D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BA35-1B80-443E-BF08-0B0B010E46ED}" type="slidenum">
              <a:rPr lang="en-US" smtClean="0"/>
              <a:t>‹#›</a:t>
            </a:fld>
            <a:endParaRPr lang="en-US"/>
          </a:p>
        </p:txBody>
      </p:sp>
    </p:spTree>
    <p:extLst>
      <p:ext uri="{BB962C8B-B14F-4D97-AF65-F5344CB8AC3E}">
        <p14:creationId xmlns:p14="http://schemas.microsoft.com/office/powerpoint/2010/main" val="231524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169"/>
        <p:cNvGrpSpPr/>
        <p:nvPr/>
      </p:nvGrpSpPr>
      <p:grpSpPr>
        <a:xfrm>
          <a:off x="0" y="0"/>
          <a:ext cx="0" cy="0"/>
          <a:chOff x="0" y="0"/>
          <a:chExt cx="0" cy="0"/>
        </a:xfrm>
      </p:grpSpPr>
      <p:sp>
        <p:nvSpPr>
          <p:cNvPr id="170" name="Google Shape;170;g11e77888065_1_19"/>
          <p:cNvSpPr txBox="1">
            <a:spLocks noGrp="1"/>
          </p:cNvSpPr>
          <p:nvPr>
            <p:ph type="body" idx="1"/>
          </p:nvPr>
        </p:nvSpPr>
        <p:spPr>
          <a:xfrm>
            <a:off x="609600" y="1368923"/>
            <a:ext cx="5384800" cy="35376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sz="3733"/>
            </a:lvl1pPr>
            <a:lvl2pPr marL="1219170" lvl="1" indent="-423323" algn="l" rtl="0">
              <a:lnSpc>
                <a:spcPct val="115000"/>
              </a:lnSpc>
              <a:spcBef>
                <a:spcPts val="0"/>
              </a:spcBef>
              <a:spcAft>
                <a:spcPts val="0"/>
              </a:spcAft>
              <a:buSzPts val="1400"/>
              <a:buChar char="–"/>
              <a:defRPr sz="3200"/>
            </a:lvl2pPr>
            <a:lvl3pPr marL="1828754" lvl="2" indent="-423323" algn="l" rtl="0">
              <a:lnSpc>
                <a:spcPct val="115000"/>
              </a:lnSpc>
              <a:spcBef>
                <a:spcPts val="0"/>
              </a:spcBef>
              <a:spcAft>
                <a:spcPts val="0"/>
              </a:spcAft>
              <a:buSzPts val="1400"/>
              <a:buChar char="•"/>
              <a:defRPr sz="2667"/>
            </a:lvl3pPr>
            <a:lvl4pPr marL="2438339" lvl="3" indent="-423323" algn="l" rtl="0">
              <a:lnSpc>
                <a:spcPct val="115000"/>
              </a:lnSpc>
              <a:spcBef>
                <a:spcPts val="0"/>
              </a:spcBef>
              <a:spcAft>
                <a:spcPts val="0"/>
              </a:spcAft>
              <a:buSzPts val="1400"/>
              <a:buChar char="–"/>
              <a:defRPr sz="2400"/>
            </a:lvl4pPr>
            <a:lvl5pPr marL="3047924" lvl="4" indent="-423323" algn="l" rtl="0">
              <a:lnSpc>
                <a:spcPct val="115000"/>
              </a:lnSpc>
              <a:spcBef>
                <a:spcPts val="0"/>
              </a:spcBef>
              <a:spcAft>
                <a:spcPts val="0"/>
              </a:spcAft>
              <a:buSzPts val="1400"/>
              <a:buChar char="»"/>
              <a:defRPr sz="2400"/>
            </a:lvl5pPr>
            <a:lvl6pPr marL="3657509" lvl="5" indent="-423323" algn="l" rtl="0">
              <a:lnSpc>
                <a:spcPct val="115000"/>
              </a:lnSpc>
              <a:spcBef>
                <a:spcPts val="0"/>
              </a:spcBef>
              <a:spcAft>
                <a:spcPts val="0"/>
              </a:spcAft>
              <a:buSzPts val="1400"/>
              <a:buChar char="•"/>
              <a:defRPr sz="2400"/>
            </a:lvl6pPr>
            <a:lvl7pPr marL="4267093" lvl="6" indent="-423323" algn="l" rtl="0">
              <a:lnSpc>
                <a:spcPct val="115000"/>
              </a:lnSpc>
              <a:spcBef>
                <a:spcPts val="0"/>
              </a:spcBef>
              <a:spcAft>
                <a:spcPts val="0"/>
              </a:spcAft>
              <a:buSzPts val="1400"/>
              <a:buChar char="•"/>
              <a:defRPr sz="2400"/>
            </a:lvl7pPr>
            <a:lvl8pPr marL="4876678" lvl="7" indent="-423323" algn="l" rtl="0">
              <a:lnSpc>
                <a:spcPct val="115000"/>
              </a:lnSpc>
              <a:spcBef>
                <a:spcPts val="0"/>
              </a:spcBef>
              <a:spcAft>
                <a:spcPts val="0"/>
              </a:spcAft>
              <a:buSzPts val="1400"/>
              <a:buChar char="•"/>
              <a:defRPr sz="2400"/>
            </a:lvl8pPr>
            <a:lvl9pPr marL="5486263" lvl="8" indent="-423323" algn="l" rtl="0">
              <a:lnSpc>
                <a:spcPct val="115000"/>
              </a:lnSpc>
              <a:spcBef>
                <a:spcPts val="0"/>
              </a:spcBef>
              <a:spcAft>
                <a:spcPts val="0"/>
              </a:spcAft>
              <a:buSzPts val="1400"/>
              <a:buChar char="•"/>
              <a:defRPr sz="2400"/>
            </a:lvl9pPr>
          </a:lstStyle>
          <a:p>
            <a:endParaRPr/>
          </a:p>
        </p:txBody>
      </p:sp>
      <p:sp>
        <p:nvSpPr>
          <p:cNvPr id="171" name="Google Shape;171;g11e77888065_1_19"/>
          <p:cNvSpPr txBox="1">
            <a:spLocks noGrp="1"/>
          </p:cNvSpPr>
          <p:nvPr>
            <p:ph type="body" idx="2"/>
          </p:nvPr>
        </p:nvSpPr>
        <p:spPr>
          <a:xfrm>
            <a:off x="6197600" y="1368923"/>
            <a:ext cx="5384800" cy="35376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sz="3733"/>
            </a:lvl1pPr>
            <a:lvl2pPr marL="1219170" lvl="1" indent="-423323" algn="l" rtl="0">
              <a:lnSpc>
                <a:spcPct val="115000"/>
              </a:lnSpc>
              <a:spcBef>
                <a:spcPts val="0"/>
              </a:spcBef>
              <a:spcAft>
                <a:spcPts val="0"/>
              </a:spcAft>
              <a:buSzPts val="1400"/>
              <a:buChar char="–"/>
              <a:defRPr sz="3200"/>
            </a:lvl2pPr>
            <a:lvl3pPr marL="1828754" lvl="2" indent="-423323" algn="l" rtl="0">
              <a:lnSpc>
                <a:spcPct val="115000"/>
              </a:lnSpc>
              <a:spcBef>
                <a:spcPts val="0"/>
              </a:spcBef>
              <a:spcAft>
                <a:spcPts val="0"/>
              </a:spcAft>
              <a:buSzPts val="1400"/>
              <a:buChar char="•"/>
              <a:defRPr sz="2667"/>
            </a:lvl3pPr>
            <a:lvl4pPr marL="2438339" lvl="3" indent="-423323" algn="l" rtl="0">
              <a:lnSpc>
                <a:spcPct val="115000"/>
              </a:lnSpc>
              <a:spcBef>
                <a:spcPts val="0"/>
              </a:spcBef>
              <a:spcAft>
                <a:spcPts val="0"/>
              </a:spcAft>
              <a:buSzPts val="1400"/>
              <a:buChar char="–"/>
              <a:defRPr sz="2400"/>
            </a:lvl4pPr>
            <a:lvl5pPr marL="3047924" lvl="4" indent="-423323" algn="l" rtl="0">
              <a:lnSpc>
                <a:spcPct val="115000"/>
              </a:lnSpc>
              <a:spcBef>
                <a:spcPts val="0"/>
              </a:spcBef>
              <a:spcAft>
                <a:spcPts val="0"/>
              </a:spcAft>
              <a:buSzPts val="1400"/>
              <a:buChar char="»"/>
              <a:defRPr sz="2400"/>
            </a:lvl5pPr>
            <a:lvl6pPr marL="3657509" lvl="5" indent="-423323" algn="l" rtl="0">
              <a:lnSpc>
                <a:spcPct val="115000"/>
              </a:lnSpc>
              <a:spcBef>
                <a:spcPts val="0"/>
              </a:spcBef>
              <a:spcAft>
                <a:spcPts val="0"/>
              </a:spcAft>
              <a:buSzPts val="1400"/>
              <a:buChar char="•"/>
              <a:defRPr sz="2400"/>
            </a:lvl6pPr>
            <a:lvl7pPr marL="4267093" lvl="6" indent="-423323" algn="l" rtl="0">
              <a:lnSpc>
                <a:spcPct val="115000"/>
              </a:lnSpc>
              <a:spcBef>
                <a:spcPts val="0"/>
              </a:spcBef>
              <a:spcAft>
                <a:spcPts val="0"/>
              </a:spcAft>
              <a:buSzPts val="1400"/>
              <a:buChar char="•"/>
              <a:defRPr sz="2400"/>
            </a:lvl7pPr>
            <a:lvl8pPr marL="4876678" lvl="7" indent="-423323" algn="l" rtl="0">
              <a:lnSpc>
                <a:spcPct val="115000"/>
              </a:lnSpc>
              <a:spcBef>
                <a:spcPts val="0"/>
              </a:spcBef>
              <a:spcAft>
                <a:spcPts val="0"/>
              </a:spcAft>
              <a:buSzPts val="1400"/>
              <a:buChar char="•"/>
              <a:defRPr sz="2400"/>
            </a:lvl8pPr>
            <a:lvl9pPr marL="5486263" lvl="8" indent="-423323" algn="l" rtl="0">
              <a:lnSpc>
                <a:spcPct val="115000"/>
              </a:lnSpc>
              <a:spcBef>
                <a:spcPts val="0"/>
              </a:spcBef>
              <a:spcAft>
                <a:spcPts val="0"/>
              </a:spcAft>
              <a:buSzPts val="1400"/>
              <a:buChar char="•"/>
              <a:defRPr sz="2400"/>
            </a:lvl9pPr>
          </a:lstStyle>
          <a:p>
            <a:endParaRPr/>
          </a:p>
        </p:txBody>
      </p:sp>
      <p:sp>
        <p:nvSpPr>
          <p:cNvPr id="172" name="Google Shape;172;g11e77888065_1_19"/>
          <p:cNvSpPr txBox="1">
            <a:spLocks noGrp="1"/>
          </p:cNvSpPr>
          <p:nvPr>
            <p:ph type="title"/>
          </p:nvPr>
        </p:nvSpPr>
        <p:spPr>
          <a:xfrm>
            <a:off x="609600" y="490453"/>
            <a:ext cx="10972800" cy="71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solidFill>
                  <a:srgbClr val="CD113B"/>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27198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618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2561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700" r:id="rId6"/>
    <p:sldLayoutId id="2147483714" r:id="rId7"/>
    <p:sldLayoutId id="2147483762" r:id="rId8"/>
    <p:sldLayoutId id="2147483777" r:id="rId9"/>
  </p:sldLayoutIdLst>
  <p:txStyles>
    <p:titleStyle>
      <a:lvl1pPr algn="l" defTabSz="609585" rtl="0" eaLnBrk="1" fontAlgn="base" hangingPunct="1">
        <a:spcBef>
          <a:spcPct val="0"/>
        </a:spcBef>
        <a:spcAft>
          <a:spcPct val="0"/>
        </a:spcAft>
        <a:defRPr sz="4267" kern="1200">
          <a:solidFill>
            <a:srgbClr val="CD113B"/>
          </a:solidFill>
          <a:latin typeface="Arial"/>
          <a:ea typeface="Geneva" pitchFamily="37" charset="-128"/>
          <a:cs typeface="Arial"/>
        </a:defRPr>
      </a:lvl1pPr>
      <a:lvl2pPr algn="l" defTabSz="609585" rtl="0" eaLnBrk="1" fontAlgn="base" hangingPunct="1">
        <a:spcBef>
          <a:spcPct val="0"/>
        </a:spcBef>
        <a:spcAft>
          <a:spcPct val="0"/>
        </a:spcAft>
        <a:defRPr sz="4267">
          <a:solidFill>
            <a:srgbClr val="CD113B"/>
          </a:solidFill>
          <a:latin typeface="Arial" panose="020B0604020202020204" pitchFamily="34" charset="0"/>
          <a:ea typeface="Geneva" pitchFamily="37" charset="-128"/>
          <a:cs typeface="Arial" panose="020B0604020202020204" pitchFamily="34" charset="0"/>
        </a:defRPr>
      </a:lvl2pPr>
      <a:lvl3pPr algn="l" defTabSz="609585" rtl="0" eaLnBrk="1" fontAlgn="base" hangingPunct="1">
        <a:spcBef>
          <a:spcPct val="0"/>
        </a:spcBef>
        <a:spcAft>
          <a:spcPct val="0"/>
        </a:spcAft>
        <a:defRPr sz="4267">
          <a:solidFill>
            <a:srgbClr val="CD113B"/>
          </a:solidFill>
          <a:latin typeface="Arial" panose="020B0604020202020204" pitchFamily="34" charset="0"/>
          <a:ea typeface="Geneva" pitchFamily="37" charset="-128"/>
          <a:cs typeface="Arial" panose="020B0604020202020204" pitchFamily="34" charset="0"/>
        </a:defRPr>
      </a:lvl3pPr>
      <a:lvl4pPr algn="l" defTabSz="609585" rtl="0" eaLnBrk="1" fontAlgn="base" hangingPunct="1">
        <a:spcBef>
          <a:spcPct val="0"/>
        </a:spcBef>
        <a:spcAft>
          <a:spcPct val="0"/>
        </a:spcAft>
        <a:defRPr sz="4267">
          <a:solidFill>
            <a:srgbClr val="CD113B"/>
          </a:solidFill>
          <a:latin typeface="Arial" panose="020B0604020202020204" pitchFamily="34" charset="0"/>
          <a:ea typeface="Geneva" pitchFamily="37" charset="-128"/>
          <a:cs typeface="Arial" panose="020B0604020202020204" pitchFamily="34" charset="0"/>
        </a:defRPr>
      </a:lvl4pPr>
      <a:lvl5pPr algn="l" defTabSz="609585" rtl="0" eaLnBrk="1" fontAlgn="base" hangingPunct="1">
        <a:spcBef>
          <a:spcPct val="0"/>
        </a:spcBef>
        <a:spcAft>
          <a:spcPct val="0"/>
        </a:spcAft>
        <a:defRPr sz="4267">
          <a:solidFill>
            <a:srgbClr val="CD113B"/>
          </a:solidFill>
          <a:latin typeface="Arial" panose="020B0604020202020204" pitchFamily="34" charset="0"/>
          <a:ea typeface="Geneva" pitchFamily="37" charset="-128"/>
          <a:cs typeface="Arial" panose="020B0604020202020204" pitchFamily="34" charset="0"/>
        </a:defRPr>
      </a:lvl5pPr>
      <a:lvl6pPr marL="609585" algn="l" defTabSz="609585" rtl="0" eaLnBrk="1" fontAlgn="base" hangingPunct="1">
        <a:spcBef>
          <a:spcPct val="0"/>
        </a:spcBef>
        <a:spcAft>
          <a:spcPct val="0"/>
        </a:spcAft>
        <a:defRPr sz="4267">
          <a:solidFill>
            <a:srgbClr val="800000"/>
          </a:solidFill>
          <a:latin typeface="Times New Roman" pitchFamily="37" charset="0"/>
          <a:ea typeface="Geneva" pitchFamily="37" charset="-128"/>
        </a:defRPr>
      </a:lvl6pPr>
      <a:lvl7pPr marL="1219170" algn="l" defTabSz="609585" rtl="0" eaLnBrk="1" fontAlgn="base" hangingPunct="1">
        <a:spcBef>
          <a:spcPct val="0"/>
        </a:spcBef>
        <a:spcAft>
          <a:spcPct val="0"/>
        </a:spcAft>
        <a:defRPr sz="4267">
          <a:solidFill>
            <a:srgbClr val="800000"/>
          </a:solidFill>
          <a:latin typeface="Times New Roman" pitchFamily="37" charset="0"/>
          <a:ea typeface="Geneva" pitchFamily="37" charset="-128"/>
        </a:defRPr>
      </a:lvl7pPr>
      <a:lvl8pPr marL="1828754" algn="l" defTabSz="609585" rtl="0" eaLnBrk="1" fontAlgn="base" hangingPunct="1">
        <a:spcBef>
          <a:spcPct val="0"/>
        </a:spcBef>
        <a:spcAft>
          <a:spcPct val="0"/>
        </a:spcAft>
        <a:defRPr sz="4267">
          <a:solidFill>
            <a:srgbClr val="800000"/>
          </a:solidFill>
          <a:latin typeface="Times New Roman" pitchFamily="37" charset="0"/>
          <a:ea typeface="Geneva" pitchFamily="37" charset="-128"/>
        </a:defRPr>
      </a:lvl8pPr>
      <a:lvl9pPr marL="2438339" algn="l" defTabSz="609585" rtl="0" eaLnBrk="1" fontAlgn="base" hangingPunct="1">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Geneva" pitchFamily="37" charset="-128"/>
          <a:cs typeface="Geneva" pitchFamily="37" charset="-128"/>
        </a:defRPr>
      </a:lvl1pPr>
      <a:lvl2pPr marL="990575" indent="-380990"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Geneva" pitchFamily="37" charset="-128"/>
          <a:cs typeface="Geneva" panose="020B0503030404040204" pitchFamily="34" charset="0"/>
        </a:defRPr>
      </a:lvl2pPr>
      <a:lvl3pPr marL="1523962" indent="-304792" algn="l" defTabSz="609585" rtl="0" eaLnBrk="1" fontAlgn="base" hangingPunct="1">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2133547" indent="-304792" algn="l" defTabSz="609585" rtl="0" eaLnBrk="1" fontAlgn="base" hangingPunct="1">
        <a:spcBef>
          <a:spcPct val="20000"/>
        </a:spcBef>
        <a:spcAft>
          <a:spcPct val="0"/>
        </a:spcAft>
        <a:buFont typeface="Arial" panose="020B0604020202020204" pitchFamily="34" charset="0"/>
        <a:buChar char="–"/>
        <a:defRPr sz="2133" kern="1200">
          <a:solidFill>
            <a:schemeClr val="tx1"/>
          </a:solidFill>
          <a:latin typeface="+mn-lt"/>
          <a:ea typeface="Geneva" pitchFamily="37" charset="-128"/>
          <a:cs typeface="Geneva" panose="020B0503030404040204" pitchFamily="34" charset="0"/>
        </a:defRPr>
      </a:lvl4pPr>
      <a:lvl5pPr marL="2743131" indent="-304792" algn="l" defTabSz="609585" rtl="0" eaLnBrk="1" fontAlgn="base" hangingPunct="1">
        <a:spcBef>
          <a:spcPct val="20000"/>
        </a:spcBef>
        <a:spcAft>
          <a:spcPct val="0"/>
        </a:spcAft>
        <a:buFont typeface="Arial" panose="020B0604020202020204" pitchFamily="34" charset="0"/>
        <a:buChar char="»"/>
        <a:defRPr sz="2133" kern="1200">
          <a:solidFill>
            <a:schemeClr val="tx1"/>
          </a:solidFill>
          <a:latin typeface="+mn-lt"/>
          <a:ea typeface="Geneva" pitchFamily="37" charset="-128"/>
          <a:cs typeface="Geneva" panose="020B050303040404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65238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46C1-1AA1-4DAC-24CD-D5FC5DDC4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A5A62C-283E-8F6C-AD30-90EA1923D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5AFBA-885D-E3E3-7E59-5D800D15A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62B24-07C9-4750-AAB3-0E96CF9DF1C1}" type="datetimeFigureOut">
              <a:rPr lang="en-US" smtClean="0"/>
              <a:t>5/8/2023</a:t>
            </a:fld>
            <a:endParaRPr lang="en-US"/>
          </a:p>
        </p:txBody>
      </p:sp>
      <p:sp>
        <p:nvSpPr>
          <p:cNvPr id="5" name="Footer Placeholder 4">
            <a:extLst>
              <a:ext uri="{FF2B5EF4-FFF2-40B4-BE49-F238E27FC236}">
                <a16:creationId xmlns:a16="http://schemas.microsoft.com/office/drawing/2014/main" id="{1335196B-1F2A-0EBF-A2ED-8FA0A52A3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E6655-9897-BD2B-B60C-61738722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F871A-8534-4A30-9C41-79AEC1299912}" type="slidenum">
              <a:rPr lang="en-US" smtClean="0"/>
              <a:t>‹#›</a:t>
            </a:fld>
            <a:endParaRPr lang="en-US"/>
          </a:p>
        </p:txBody>
      </p:sp>
    </p:spTree>
    <p:extLst>
      <p:ext uri="{BB962C8B-B14F-4D97-AF65-F5344CB8AC3E}">
        <p14:creationId xmlns:p14="http://schemas.microsoft.com/office/powerpoint/2010/main" val="27028684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healthcatalyst.com/insights/care-management-success-6-key-ele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stream.com/resource/blog/2021/04/01/the-importance-of-patient-care-coordination-for-outcomes" TargetMode="External"/><Relationship Id="rId2" Type="http://schemas.openxmlformats.org/officeDocument/2006/relationships/hyperlink" Target="https://www.ahrq.gov/ncepcr/care/coordina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elationhealth.com/care-gaps-blog/management-coordination/" TargetMode="External"/><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www.jhsph.edu/offices-and-services/practice-and-training/_documents/PHASE-past-projects-PDF/year10_2012-2013/SinghManasvini_MSPH.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atientengagementhit.com/news/consumers-say-patient-provider-relationship-key-to-quality-c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patientengagementhit.com/news/3-key-traits-of-a-positive-patient-provider-relationship" TargetMode="External"/><Relationship Id="rId4" Type="http://schemas.openxmlformats.org/officeDocument/2006/relationships/hyperlink" Target="https://patientengagementhit.com/news/patient-provider-communication-strategy-may-boost-educ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atientengagementhit.com/news/3-key-traits-of-a-positive-patient-provider-relationshi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sccape.org/" TargetMode="External"/><Relationship Id="rId2" Type="http://schemas.microsoft.com/office/2018/10/relationships/comments" Target="../comments/modernComment_1477_B3F663D2.xml"/><Relationship Id="rId1" Type="http://schemas.openxmlformats.org/officeDocument/2006/relationships/slideLayout" Target="../slideLayouts/slideLayout2.xml"/><Relationship Id="rId5" Type="http://schemas.openxmlformats.org/officeDocument/2006/relationships/hyperlink" Target="mailto:Rachel.Walls@vcuhealth.org" TargetMode="External"/><Relationship Id="rId4" Type="http://schemas.openxmlformats.org/officeDocument/2006/relationships/hyperlink" Target="mailto:Shirley.Johnson@vcuhealth.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achel.Walls@vcuhealth.org" TargetMode="External"/><Relationship Id="rId2" Type="http://schemas.openxmlformats.org/officeDocument/2006/relationships/hyperlink" Target="mailto:Shirley.Johnson@vcuhealth.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7.xml"/><Relationship Id="rId5" Type="http://schemas.openxmlformats.org/officeDocument/2006/relationships/image" Target="../media/image49.sv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D453-ADEE-4632-9CCD-64AFCD33373A}"/>
              </a:ext>
            </a:extLst>
          </p:cNvPr>
          <p:cNvSpPr>
            <a:spLocks noGrp="1"/>
          </p:cNvSpPr>
          <p:nvPr>
            <p:ph type="ctrTitle"/>
          </p:nvPr>
        </p:nvSpPr>
        <p:spPr>
          <a:xfrm>
            <a:off x="884710" y="3333357"/>
            <a:ext cx="10422577" cy="1858753"/>
          </a:xfrm>
        </p:spPr>
        <p:txBody>
          <a:bodyPr>
            <a:noAutofit/>
          </a:bodyPr>
          <a:lstStyle/>
          <a:p>
            <a:r>
              <a:rPr lang="en-US" sz="5400" b="1" i="0" dirty="0">
                <a:solidFill>
                  <a:srgbClr val="C00000"/>
                </a:solidFill>
                <a:effectLst/>
                <a:latin typeface="Calibri" panose="020F0502020204030204" pitchFamily="34" charset="0"/>
              </a:rPr>
              <a:t>Best Practice for Case Management and Coordination of Care </a:t>
            </a:r>
            <a:br>
              <a:rPr lang="en-US" sz="5400" b="0" i="0" dirty="0">
                <a:solidFill>
                  <a:srgbClr val="C00000"/>
                </a:solidFill>
                <a:effectLst/>
                <a:latin typeface="Calibri" panose="020F0502020204030204" pitchFamily="34" charset="0"/>
              </a:rPr>
            </a:br>
            <a:endParaRPr lang="en-US" sz="4400" dirty="0">
              <a:solidFill>
                <a:srgbClr val="C00000"/>
              </a:solidFill>
            </a:endParaRPr>
          </a:p>
        </p:txBody>
      </p:sp>
      <p:sp>
        <p:nvSpPr>
          <p:cNvPr id="3" name="Subtitle 2">
            <a:extLst>
              <a:ext uri="{FF2B5EF4-FFF2-40B4-BE49-F238E27FC236}">
                <a16:creationId xmlns:a16="http://schemas.microsoft.com/office/drawing/2014/main" id="{1ABC5013-E144-40E3-8F88-B9037E185759}"/>
              </a:ext>
            </a:extLst>
          </p:cNvPr>
          <p:cNvSpPr>
            <a:spLocks noGrp="1"/>
          </p:cNvSpPr>
          <p:nvPr>
            <p:ph type="subTitle" idx="1"/>
          </p:nvPr>
        </p:nvSpPr>
        <p:spPr>
          <a:xfrm>
            <a:off x="1828799" y="5192110"/>
            <a:ext cx="8534400" cy="1130289"/>
          </a:xfrm>
        </p:spPr>
        <p:txBody>
          <a:bodyPr>
            <a:noAutofit/>
          </a:bodyPr>
          <a:lstStyle/>
          <a:p>
            <a:r>
              <a:rPr lang="en-US" sz="4400" dirty="0">
                <a:solidFill>
                  <a:srgbClr val="000000"/>
                </a:solidFill>
                <a:latin typeface="Calibri" panose="020F0502020204030204" pitchFamily="34" charset="0"/>
              </a:rPr>
              <a:t>Shirley Johnson, LSW</a:t>
            </a:r>
          </a:p>
        </p:txBody>
      </p:sp>
    </p:spTree>
    <p:extLst>
      <p:ext uri="{BB962C8B-B14F-4D97-AF65-F5344CB8AC3E}">
        <p14:creationId xmlns:p14="http://schemas.microsoft.com/office/powerpoint/2010/main" val="361111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3FDE5-F962-4759-49A1-72F6C3BF22E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28212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AA47-9F78-45EB-8359-AC0F0E04DA22}"/>
              </a:ext>
            </a:extLst>
          </p:cNvPr>
          <p:cNvSpPr>
            <a:spLocks noGrp="1"/>
          </p:cNvSpPr>
          <p:nvPr>
            <p:ph type="title"/>
          </p:nvPr>
        </p:nvSpPr>
        <p:spPr/>
        <p:txBody>
          <a:bodyPr/>
          <a:lstStyle/>
          <a:p>
            <a:r>
              <a:rPr lang="en-US" dirty="0"/>
              <a:t>Define Case Management</a:t>
            </a:r>
          </a:p>
        </p:txBody>
      </p:sp>
      <p:sp>
        <p:nvSpPr>
          <p:cNvPr id="3" name="Content Placeholder 2">
            <a:extLst>
              <a:ext uri="{FF2B5EF4-FFF2-40B4-BE49-F238E27FC236}">
                <a16:creationId xmlns:a16="http://schemas.microsoft.com/office/drawing/2014/main" id="{423B93E4-9703-4523-A6EB-3A174A76D00E}"/>
              </a:ext>
            </a:extLst>
          </p:cNvPr>
          <p:cNvSpPr>
            <a:spLocks noGrp="1"/>
          </p:cNvSpPr>
          <p:nvPr>
            <p:ph idx="1"/>
          </p:nvPr>
        </p:nvSpPr>
        <p:spPr/>
        <p:txBody>
          <a:bodyPr/>
          <a:lstStyle/>
          <a:p>
            <a:pPr marL="457200" lvl="0" indent="-342900">
              <a:spcBef>
                <a:spcPts val="1000"/>
              </a:spcBef>
              <a:spcAft>
                <a:spcPts val="0"/>
              </a:spcAft>
              <a:buSzPct val="100000"/>
              <a:buFont typeface="Roboto"/>
              <a:buChar char="•"/>
            </a:pPr>
            <a:r>
              <a:rPr lang="en-US" sz="2800" dirty="0">
                <a:ea typeface="Roboto"/>
                <a:cs typeface="Roboto"/>
                <a:sym typeface="Roboto"/>
              </a:rPr>
              <a:t>The Case Management Society of America (CMSA) defines case management as “provided healthcare professionals working with people to </a:t>
            </a:r>
            <a:r>
              <a:rPr lang="en-US" sz="2800" b="1" dirty="0">
                <a:ea typeface="Roboto"/>
                <a:cs typeface="Roboto"/>
                <a:sym typeface="Roboto"/>
              </a:rPr>
              <a:t>identify issues and barriers </a:t>
            </a:r>
            <a:r>
              <a:rPr lang="en-US" sz="2800" dirty="0">
                <a:ea typeface="Roboto"/>
                <a:cs typeface="Roboto"/>
                <a:sym typeface="Roboto"/>
              </a:rPr>
              <a:t>that may prevent them from getting better and uncovering </a:t>
            </a:r>
            <a:r>
              <a:rPr lang="en-US" sz="2800" b="1" dirty="0">
                <a:ea typeface="Roboto"/>
                <a:cs typeface="Roboto"/>
                <a:sym typeface="Roboto"/>
              </a:rPr>
              <a:t>mutually agreed upon solutions </a:t>
            </a:r>
            <a:r>
              <a:rPr lang="en-US" sz="2800" dirty="0">
                <a:ea typeface="Roboto"/>
                <a:cs typeface="Roboto"/>
                <a:sym typeface="Roboto"/>
              </a:rPr>
              <a:t>to achieve their healthcare goals”</a:t>
            </a:r>
          </a:p>
          <a:p>
            <a:pPr marL="990586" lvl="1" indent="-342900">
              <a:spcBef>
                <a:spcPts val="1000"/>
              </a:spcBef>
              <a:spcAft>
                <a:spcPts val="0"/>
              </a:spcAft>
              <a:buSzPts val="1800"/>
              <a:buFont typeface="Calibri" panose="020F0502020204030204" pitchFamily="34" charset="0"/>
              <a:buChar char="—"/>
            </a:pPr>
            <a:r>
              <a:rPr lang="en-US" dirty="0">
                <a:ea typeface="Roboto"/>
                <a:cs typeface="Roboto"/>
                <a:sym typeface="Roboto"/>
              </a:rPr>
              <a:t>CMSA says CM is a </a:t>
            </a:r>
            <a:r>
              <a:rPr lang="en-US" i="1" u="sng" dirty="0">
                <a:solidFill>
                  <a:srgbClr val="C00000"/>
                </a:solidFill>
                <a:ea typeface="Roboto"/>
                <a:cs typeface="Roboto"/>
                <a:sym typeface="Roboto"/>
              </a:rPr>
              <a:t>collaborative</a:t>
            </a:r>
            <a:r>
              <a:rPr lang="en-US" dirty="0">
                <a:ea typeface="Roboto"/>
                <a:cs typeface="Roboto"/>
                <a:sym typeface="Roboto"/>
              </a:rPr>
              <a:t> process of assessment, planning, facilitation, care coordination, evaluation, and advocacy as options and serves to </a:t>
            </a:r>
            <a:r>
              <a:rPr lang="en-US" dirty="0">
                <a:solidFill>
                  <a:srgbClr val="353535"/>
                </a:solidFill>
                <a:highlight>
                  <a:srgbClr val="FFFFFF"/>
                </a:highlight>
                <a:ea typeface="Roboto"/>
                <a:cs typeface="Roboto"/>
                <a:sym typeface="Roboto"/>
              </a:rPr>
              <a:t>meet an individual’s and family’s comprehensive health needs through communication and available resources to promote patient safety, quality of care, and cost- effective outcomes”</a:t>
            </a:r>
            <a:endParaRPr lang="en-US" dirty="0"/>
          </a:p>
          <a:p>
            <a:endParaRPr lang="en-US" sz="2800" dirty="0"/>
          </a:p>
        </p:txBody>
      </p:sp>
    </p:spTree>
    <p:extLst>
      <p:ext uri="{BB962C8B-B14F-4D97-AF65-F5344CB8AC3E}">
        <p14:creationId xmlns:p14="http://schemas.microsoft.com/office/powerpoint/2010/main" val="385670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73DDB-61A0-46D5-AFE8-E2C55A3C7653}"/>
              </a:ext>
            </a:extLst>
          </p:cNvPr>
          <p:cNvSpPr>
            <a:spLocks noGrp="1"/>
          </p:cNvSpPr>
          <p:nvPr>
            <p:ph type="body" idx="1"/>
          </p:nvPr>
        </p:nvSpPr>
        <p:spPr>
          <a:xfrm>
            <a:off x="609600" y="2829947"/>
            <a:ext cx="5384800" cy="3537600"/>
          </a:xfrm>
        </p:spPr>
        <p:txBody>
          <a:bodyPr>
            <a:normAutofit/>
          </a:bodyPr>
          <a:lstStyle/>
          <a:p>
            <a:pPr>
              <a:buSzPct val="100000"/>
            </a:pPr>
            <a:r>
              <a:rPr lang="en-US" sz="2400" dirty="0">
                <a:solidFill>
                  <a:srgbClr val="202124"/>
                </a:solidFill>
              </a:rPr>
              <a:t>Responsible		</a:t>
            </a:r>
          </a:p>
          <a:p>
            <a:pPr>
              <a:buSzPct val="100000"/>
            </a:pPr>
            <a:r>
              <a:rPr lang="en-US" sz="2400" dirty="0">
                <a:solidFill>
                  <a:srgbClr val="202124"/>
                </a:solidFill>
              </a:rPr>
              <a:t>Organized		</a:t>
            </a:r>
          </a:p>
          <a:p>
            <a:pPr>
              <a:buSzPct val="100000"/>
            </a:pPr>
            <a:r>
              <a:rPr lang="en-US" sz="2400" dirty="0">
                <a:solidFill>
                  <a:srgbClr val="202124"/>
                </a:solidFill>
              </a:rPr>
              <a:t>Strong communication skills	</a:t>
            </a:r>
          </a:p>
          <a:p>
            <a:pPr>
              <a:buSzPct val="100000"/>
            </a:pPr>
            <a:r>
              <a:rPr lang="en-US" sz="2400" dirty="0">
                <a:solidFill>
                  <a:srgbClr val="202124"/>
                </a:solidFill>
              </a:rPr>
              <a:t>Able to delegate		</a:t>
            </a:r>
          </a:p>
          <a:p>
            <a:pPr>
              <a:buSzPct val="100000"/>
            </a:pPr>
            <a:endParaRPr lang="en-US" sz="2400" dirty="0"/>
          </a:p>
        </p:txBody>
      </p:sp>
      <p:sp>
        <p:nvSpPr>
          <p:cNvPr id="8" name="Text Placeholder 7">
            <a:extLst>
              <a:ext uri="{FF2B5EF4-FFF2-40B4-BE49-F238E27FC236}">
                <a16:creationId xmlns:a16="http://schemas.microsoft.com/office/drawing/2014/main" id="{98ABF2F1-31EA-D35C-2A25-888463F4951B}"/>
              </a:ext>
            </a:extLst>
          </p:cNvPr>
          <p:cNvSpPr>
            <a:spLocks noGrp="1"/>
          </p:cNvSpPr>
          <p:nvPr>
            <p:ph type="body" idx="2"/>
          </p:nvPr>
        </p:nvSpPr>
        <p:spPr>
          <a:xfrm>
            <a:off x="5800559" y="2829947"/>
            <a:ext cx="5384800" cy="3537600"/>
          </a:xfrm>
        </p:spPr>
        <p:txBody>
          <a:bodyPr>
            <a:normAutofit/>
          </a:bodyPr>
          <a:lstStyle/>
          <a:p>
            <a:pPr>
              <a:buSzPct val="100000"/>
            </a:pPr>
            <a:r>
              <a:rPr lang="en-US" sz="2400" dirty="0">
                <a:ea typeface="Roboto" panose="02000000000000000000" pitchFamily="2" charset="0"/>
                <a:cs typeface="Roboto" panose="02000000000000000000" pitchFamily="2" charset="0"/>
              </a:rPr>
              <a:t>Understanding</a:t>
            </a:r>
          </a:p>
          <a:p>
            <a:pPr>
              <a:buSzPct val="100000"/>
            </a:pPr>
            <a:r>
              <a:rPr lang="en-US" sz="2400" dirty="0">
                <a:ea typeface="Roboto" panose="02000000000000000000" pitchFamily="2" charset="0"/>
                <a:cs typeface="Roboto" panose="02000000000000000000" pitchFamily="2" charset="0"/>
              </a:rPr>
              <a:t>Adept at conflict resolution</a:t>
            </a:r>
          </a:p>
          <a:p>
            <a:pPr>
              <a:buSzPct val="100000"/>
            </a:pPr>
            <a:r>
              <a:rPr lang="en-US" sz="2400" dirty="0">
                <a:ea typeface="Roboto" panose="02000000000000000000" pitchFamily="2" charset="0"/>
                <a:cs typeface="Roboto" panose="02000000000000000000" pitchFamily="2" charset="0"/>
              </a:rPr>
              <a:t>Computer/Technology savvy</a:t>
            </a:r>
          </a:p>
          <a:p>
            <a:pPr>
              <a:buSzPct val="100000"/>
            </a:pPr>
            <a:r>
              <a:rPr lang="en-US" sz="2400" dirty="0">
                <a:ea typeface="Roboto" panose="02000000000000000000" pitchFamily="2" charset="0"/>
                <a:cs typeface="Roboto" panose="02000000000000000000" pitchFamily="2" charset="0"/>
              </a:rPr>
              <a:t>Efficient time manager</a:t>
            </a:r>
          </a:p>
        </p:txBody>
      </p:sp>
      <p:sp>
        <p:nvSpPr>
          <p:cNvPr id="2" name="Title 1">
            <a:extLst>
              <a:ext uri="{FF2B5EF4-FFF2-40B4-BE49-F238E27FC236}">
                <a16:creationId xmlns:a16="http://schemas.microsoft.com/office/drawing/2014/main" id="{52DA1909-C30B-4601-8D2A-D7131ABC2855}"/>
              </a:ext>
            </a:extLst>
          </p:cNvPr>
          <p:cNvSpPr>
            <a:spLocks noGrp="1"/>
          </p:cNvSpPr>
          <p:nvPr>
            <p:ph type="title"/>
          </p:nvPr>
        </p:nvSpPr>
        <p:spPr/>
        <p:txBody>
          <a:bodyPr>
            <a:noAutofit/>
          </a:bodyPr>
          <a:lstStyle/>
          <a:p>
            <a:r>
              <a:rPr lang="en-US" sz="4000" dirty="0"/>
              <a:t>Skills for Case Management</a:t>
            </a:r>
          </a:p>
        </p:txBody>
      </p:sp>
      <p:sp>
        <p:nvSpPr>
          <p:cNvPr id="9" name="TextBox 8">
            <a:extLst>
              <a:ext uri="{FF2B5EF4-FFF2-40B4-BE49-F238E27FC236}">
                <a16:creationId xmlns:a16="http://schemas.microsoft.com/office/drawing/2014/main" id="{CAA2D2D0-9F2E-C2EC-D269-2FE2C4FD04DE}"/>
              </a:ext>
            </a:extLst>
          </p:cNvPr>
          <p:cNvSpPr txBox="1"/>
          <p:nvPr/>
        </p:nvSpPr>
        <p:spPr>
          <a:xfrm>
            <a:off x="609600" y="1539946"/>
            <a:ext cx="10972800" cy="954107"/>
          </a:xfrm>
          <a:prstGeom prst="rect">
            <a:avLst/>
          </a:prstGeom>
          <a:noFill/>
        </p:spPr>
        <p:txBody>
          <a:bodyPr wrap="square" rtlCol="0">
            <a:spAutoFit/>
          </a:bodyPr>
          <a:lstStyle/>
          <a:p>
            <a:r>
              <a:rPr lang="en-US" sz="2800" dirty="0">
                <a:solidFill>
                  <a:srgbClr val="202124"/>
                </a:solidFill>
                <a:latin typeface="+mn-lt"/>
              </a:rPr>
              <a:t>Case management requires professional skills and a variety of soft skills to perform the tasks and serve the client in the best way possible</a:t>
            </a:r>
          </a:p>
        </p:txBody>
      </p:sp>
    </p:spTree>
    <p:extLst>
      <p:ext uri="{BB962C8B-B14F-4D97-AF65-F5344CB8AC3E}">
        <p14:creationId xmlns:p14="http://schemas.microsoft.com/office/powerpoint/2010/main" val="170652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1A41-99D6-4956-B50B-8692905AE1E3}"/>
              </a:ext>
            </a:extLst>
          </p:cNvPr>
          <p:cNvSpPr>
            <a:spLocks noGrp="1"/>
          </p:cNvSpPr>
          <p:nvPr>
            <p:ph type="title"/>
          </p:nvPr>
        </p:nvSpPr>
        <p:spPr/>
        <p:txBody>
          <a:bodyPr/>
          <a:lstStyle/>
          <a:p>
            <a:r>
              <a:rPr lang="en-US" dirty="0"/>
              <a:t>Boundaries of Case Management</a:t>
            </a:r>
          </a:p>
        </p:txBody>
      </p:sp>
      <p:sp>
        <p:nvSpPr>
          <p:cNvPr id="3" name="Content Placeholder 2">
            <a:extLst>
              <a:ext uri="{FF2B5EF4-FFF2-40B4-BE49-F238E27FC236}">
                <a16:creationId xmlns:a16="http://schemas.microsoft.com/office/drawing/2014/main" id="{C3FA074A-6E39-473E-9667-EB402815D668}"/>
              </a:ext>
            </a:extLst>
          </p:cNvPr>
          <p:cNvSpPr>
            <a:spLocks noGrp="1"/>
          </p:cNvSpPr>
          <p:nvPr>
            <p:ph idx="1"/>
          </p:nvPr>
        </p:nvSpPr>
        <p:spPr/>
        <p:txBody>
          <a:bodyPr/>
          <a:lstStyle/>
          <a:p>
            <a:pPr>
              <a:spcBef>
                <a:spcPts val="1200"/>
              </a:spcBef>
            </a:pPr>
            <a:r>
              <a:rPr lang="en-US" sz="2800" b="0" i="0" dirty="0">
                <a:solidFill>
                  <a:srgbClr val="202124"/>
                </a:solidFill>
                <a:effectLst/>
              </a:rPr>
              <a:t>Case managers should not:</a:t>
            </a:r>
          </a:p>
          <a:p>
            <a:pPr lvl="1">
              <a:spcBef>
                <a:spcPts val="1200"/>
              </a:spcBef>
            </a:pPr>
            <a:r>
              <a:rPr lang="en-US" sz="2800" b="1" dirty="0">
                <a:solidFill>
                  <a:srgbClr val="202124"/>
                </a:solidFill>
              </a:rPr>
              <a:t>A</a:t>
            </a:r>
            <a:r>
              <a:rPr lang="en-US" sz="2800" b="1" i="0" dirty="0">
                <a:solidFill>
                  <a:srgbClr val="202124"/>
                </a:solidFill>
                <a:effectLst/>
              </a:rPr>
              <a:t>llow their own personal problems, psychosocial distress, legal problems, substance abuse, or mental health difficulties</a:t>
            </a:r>
            <a:r>
              <a:rPr lang="en-US" sz="2800" b="0" i="0" dirty="0">
                <a:solidFill>
                  <a:srgbClr val="202124"/>
                </a:solidFill>
                <a:effectLst/>
              </a:rPr>
              <a:t> to interfere with their professional judgment and performance</a:t>
            </a:r>
          </a:p>
          <a:p>
            <a:pPr lvl="1">
              <a:spcBef>
                <a:spcPts val="1200"/>
              </a:spcBef>
            </a:pPr>
            <a:r>
              <a:rPr lang="en-US" sz="2800" dirty="0">
                <a:solidFill>
                  <a:srgbClr val="202124"/>
                </a:solidFill>
              </a:rPr>
              <a:t>J</a:t>
            </a:r>
            <a:r>
              <a:rPr lang="en-US" sz="2800" b="0" i="0" dirty="0">
                <a:solidFill>
                  <a:srgbClr val="202124"/>
                </a:solidFill>
                <a:effectLst/>
              </a:rPr>
              <a:t>eopardize the best interests of people for whom they have a professional responsibility</a:t>
            </a:r>
            <a:endParaRPr lang="en-US" sz="2800" dirty="0"/>
          </a:p>
        </p:txBody>
      </p:sp>
    </p:spTree>
    <p:extLst>
      <p:ext uri="{BB962C8B-B14F-4D97-AF65-F5344CB8AC3E}">
        <p14:creationId xmlns:p14="http://schemas.microsoft.com/office/powerpoint/2010/main" val="198963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4E97-8A0C-42BF-8AB9-5BDA9E05A802}"/>
              </a:ext>
            </a:extLst>
          </p:cNvPr>
          <p:cNvSpPr>
            <a:spLocks noGrp="1"/>
          </p:cNvSpPr>
          <p:nvPr>
            <p:ph type="title"/>
          </p:nvPr>
        </p:nvSpPr>
        <p:spPr/>
        <p:txBody>
          <a:bodyPr/>
          <a:lstStyle/>
          <a:p>
            <a:r>
              <a:rPr lang="en-US" dirty="0"/>
              <a:t>Six Key Elements of Case Management</a:t>
            </a:r>
          </a:p>
        </p:txBody>
      </p:sp>
      <p:sp>
        <p:nvSpPr>
          <p:cNvPr id="3" name="Content Placeholder 2">
            <a:extLst>
              <a:ext uri="{FF2B5EF4-FFF2-40B4-BE49-F238E27FC236}">
                <a16:creationId xmlns:a16="http://schemas.microsoft.com/office/drawing/2014/main" id="{033E7F24-3F1D-4F94-A3F7-5A8A68C08F9D}"/>
              </a:ext>
            </a:extLst>
          </p:cNvPr>
          <p:cNvSpPr>
            <a:spLocks noGrp="1"/>
          </p:cNvSpPr>
          <p:nvPr>
            <p:ph idx="1"/>
          </p:nvPr>
        </p:nvSpPr>
        <p:spPr>
          <a:xfrm>
            <a:off x="609600" y="1368923"/>
            <a:ext cx="10972800" cy="3780594"/>
          </a:xfrm>
        </p:spPr>
        <p:txBody>
          <a:bodyPr/>
          <a:lstStyle/>
          <a:p>
            <a:pPr marL="974725" indent="-514350">
              <a:buFont typeface="+mj-lt"/>
              <a:buAutoNum type="arabicPeriod"/>
            </a:pPr>
            <a:r>
              <a:rPr lang="en-US" sz="2800" dirty="0">
                <a:solidFill>
                  <a:srgbClr val="202124"/>
                </a:solidFill>
              </a:rPr>
              <a:t>Patient Advocacy</a:t>
            </a:r>
          </a:p>
          <a:p>
            <a:pPr marL="974725" indent="-514350">
              <a:buFont typeface="+mj-lt"/>
              <a:buAutoNum type="arabicPeriod"/>
            </a:pPr>
            <a:r>
              <a:rPr lang="en-US" sz="2800" dirty="0">
                <a:solidFill>
                  <a:srgbClr val="202124"/>
                </a:solidFill>
              </a:rPr>
              <a:t>Cultural Competence and Social Determinant Awareness</a:t>
            </a:r>
          </a:p>
          <a:p>
            <a:pPr marL="974725" indent="-514350">
              <a:buFont typeface="+mj-lt"/>
              <a:buAutoNum type="arabicPeriod"/>
            </a:pPr>
            <a:r>
              <a:rPr lang="en-US" sz="2800" dirty="0">
                <a:solidFill>
                  <a:srgbClr val="202124"/>
                </a:solidFill>
              </a:rPr>
              <a:t>Leadership Support</a:t>
            </a:r>
          </a:p>
          <a:p>
            <a:pPr marL="974725" indent="-514350">
              <a:buFont typeface="+mj-lt"/>
              <a:buAutoNum type="arabicPeriod"/>
            </a:pPr>
            <a:r>
              <a:rPr lang="en-US" sz="2800" dirty="0">
                <a:solidFill>
                  <a:srgbClr val="202124"/>
                </a:solidFill>
              </a:rPr>
              <a:t>Communication Skills</a:t>
            </a:r>
          </a:p>
          <a:p>
            <a:pPr marL="974725" indent="-514350">
              <a:buFont typeface="+mj-lt"/>
              <a:buAutoNum type="arabicPeriod"/>
            </a:pPr>
            <a:r>
              <a:rPr lang="en-US" sz="2800" dirty="0">
                <a:solidFill>
                  <a:srgbClr val="202124"/>
                </a:solidFill>
              </a:rPr>
              <a:t>Data-informed Patient Prioritization</a:t>
            </a:r>
          </a:p>
          <a:p>
            <a:pPr marL="974725" indent="-514350">
              <a:buFont typeface="+mj-lt"/>
              <a:buAutoNum type="arabicPeriod"/>
            </a:pPr>
            <a:r>
              <a:rPr lang="en-US" sz="2800" dirty="0">
                <a:solidFill>
                  <a:srgbClr val="202124"/>
                </a:solidFill>
              </a:rPr>
              <a:t>The Human Element</a:t>
            </a:r>
          </a:p>
        </p:txBody>
      </p:sp>
      <p:sp>
        <p:nvSpPr>
          <p:cNvPr id="4" name="TextBox 3">
            <a:extLst>
              <a:ext uri="{FF2B5EF4-FFF2-40B4-BE49-F238E27FC236}">
                <a16:creationId xmlns:a16="http://schemas.microsoft.com/office/drawing/2014/main" id="{F66EBFAB-CD00-25E3-A855-637EBF8DDFC2}"/>
              </a:ext>
            </a:extLst>
          </p:cNvPr>
          <p:cNvSpPr txBox="1"/>
          <p:nvPr/>
        </p:nvSpPr>
        <p:spPr>
          <a:xfrm>
            <a:off x="505326" y="5907505"/>
            <a:ext cx="5841214" cy="461665"/>
          </a:xfrm>
          <a:prstGeom prst="rect">
            <a:avLst/>
          </a:prstGeom>
          <a:noFill/>
        </p:spPr>
        <p:txBody>
          <a:bodyPr wrap="none" rtlCol="0">
            <a:spAutoFit/>
          </a:bodyPr>
          <a:lstStyle/>
          <a:p>
            <a:r>
              <a:rPr lang="en-US" sz="1200" dirty="0">
                <a:hlinkClick r:id="rId2"/>
              </a:rPr>
              <a:t>https://www.healthcatalyst.com/insights/care-management-success-6-key-elements</a:t>
            </a:r>
            <a:endParaRPr lang="en-US" sz="1200" dirty="0"/>
          </a:p>
          <a:p>
            <a:endParaRPr lang="en-US" sz="1200" dirty="0"/>
          </a:p>
        </p:txBody>
      </p:sp>
    </p:spTree>
    <p:extLst>
      <p:ext uri="{BB962C8B-B14F-4D97-AF65-F5344CB8AC3E}">
        <p14:creationId xmlns:p14="http://schemas.microsoft.com/office/powerpoint/2010/main" val="109573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6B40-4004-49AC-BCC0-DB5E24326ACC}"/>
              </a:ext>
            </a:extLst>
          </p:cNvPr>
          <p:cNvSpPr>
            <a:spLocks noGrp="1"/>
          </p:cNvSpPr>
          <p:nvPr>
            <p:ph type="title"/>
          </p:nvPr>
        </p:nvSpPr>
        <p:spPr/>
        <p:txBody>
          <a:bodyPr/>
          <a:lstStyle/>
          <a:p>
            <a:r>
              <a:rPr lang="en-US" dirty="0"/>
              <a:t>What is care coordination? </a:t>
            </a:r>
          </a:p>
        </p:txBody>
      </p:sp>
      <p:sp>
        <p:nvSpPr>
          <p:cNvPr id="3" name="Content Placeholder 2">
            <a:extLst>
              <a:ext uri="{FF2B5EF4-FFF2-40B4-BE49-F238E27FC236}">
                <a16:creationId xmlns:a16="http://schemas.microsoft.com/office/drawing/2014/main" id="{BEBE17A3-89C6-4C6D-93B4-4BDE540BC8F6}"/>
              </a:ext>
            </a:extLst>
          </p:cNvPr>
          <p:cNvSpPr>
            <a:spLocks noGrp="1"/>
          </p:cNvSpPr>
          <p:nvPr>
            <p:ph idx="1"/>
          </p:nvPr>
        </p:nvSpPr>
        <p:spPr>
          <a:xfrm>
            <a:off x="609600" y="1368922"/>
            <a:ext cx="10972800" cy="4201699"/>
          </a:xfrm>
        </p:spPr>
        <p:txBody>
          <a:bodyPr/>
          <a:lstStyle/>
          <a:p>
            <a:r>
              <a:rPr lang="en-US" sz="2400" dirty="0">
                <a:solidFill>
                  <a:srgbClr val="05222E"/>
                </a:solidFill>
                <a:cs typeface="Arial" panose="020B0604020202020204" pitchFamily="34" charset="0"/>
              </a:rPr>
              <a:t>According to the </a:t>
            </a:r>
            <a:r>
              <a:rPr lang="en-US" sz="2400" dirty="0">
                <a:solidFill>
                  <a:srgbClr val="007BFF"/>
                </a:solidFill>
                <a:cs typeface="Arial" panose="020B0604020202020204" pitchFamily="34" charset="0"/>
                <a:hlinkClick r:id="rId2"/>
              </a:rPr>
              <a:t>Agency for Healthcare Research and Quality (AHRQ)</a:t>
            </a:r>
            <a:r>
              <a:rPr lang="en-US" sz="2400" dirty="0">
                <a:solidFill>
                  <a:srgbClr val="05222E"/>
                </a:solidFill>
                <a:cs typeface="Arial" panose="020B0604020202020204" pitchFamily="34" charset="0"/>
              </a:rPr>
              <a:t>, </a:t>
            </a:r>
            <a:r>
              <a:rPr lang="en-US" sz="2800" dirty="0">
                <a:solidFill>
                  <a:srgbClr val="05222E"/>
                </a:solidFill>
                <a:cs typeface="Arial" panose="020B0604020202020204" pitchFamily="34" charset="0"/>
              </a:rPr>
              <a:t>“</a:t>
            </a:r>
            <a:r>
              <a:rPr lang="en-US" sz="2400" dirty="0">
                <a:solidFill>
                  <a:srgbClr val="05222E"/>
                </a:solidFill>
                <a:cs typeface="Arial" panose="020B0604020202020204" pitchFamily="34" charset="0"/>
              </a:rPr>
              <a:t>Care coordination in the primary care practice involves deliberately organizing patient care activities and sharing information among all of the participants concerned with a patient's care to achieve safer and more effective care</a:t>
            </a:r>
            <a:r>
              <a:rPr lang="en-US" sz="2800" dirty="0">
                <a:solidFill>
                  <a:srgbClr val="05222E"/>
                </a:solidFill>
                <a:cs typeface="Arial" panose="020B0604020202020204" pitchFamily="34" charset="0"/>
              </a:rPr>
              <a:t> </a:t>
            </a:r>
          </a:p>
          <a:p>
            <a:pPr marL="0" indent="0">
              <a:buNone/>
            </a:pPr>
            <a:endParaRPr lang="en-US" sz="2800" dirty="0">
              <a:solidFill>
                <a:srgbClr val="05222E"/>
              </a:solidFill>
              <a:cs typeface="Arial" panose="020B0604020202020204" pitchFamily="34" charset="0"/>
            </a:endParaRPr>
          </a:p>
          <a:p>
            <a:pPr marL="0" lvl="0" indent="0" defTabSz="914400" fontAlgn="auto">
              <a:spcBef>
                <a:spcPts val="0"/>
              </a:spcBef>
              <a:spcAft>
                <a:spcPts val="0"/>
              </a:spcAft>
              <a:buClr>
                <a:srgbClr val="000000"/>
              </a:buClr>
              <a:buNone/>
            </a:pPr>
            <a:r>
              <a:rPr lang="en-US" sz="2400" dirty="0">
                <a:solidFill>
                  <a:srgbClr val="05222E"/>
                </a:solidFill>
                <a:cs typeface="Arial" panose="020B0604020202020204" pitchFamily="34" charset="0"/>
              </a:rPr>
              <a:t>The main goal of care coordination is to meet patients' needs and preferences in the delivery of high-quality, high-value health care. This means that the patient's needs and preferences are known and communicated at the right time to the right people, and that this information is used to guide the delivery of safe, appropriate, and effective care.”</a:t>
            </a:r>
          </a:p>
          <a:p>
            <a:endParaRPr lang="en-US" dirty="0">
              <a:cs typeface="Arial" panose="020B0604020202020204" pitchFamily="34" charset="0"/>
            </a:endParaRPr>
          </a:p>
        </p:txBody>
      </p:sp>
      <p:sp>
        <p:nvSpPr>
          <p:cNvPr id="4" name="TextBox 3">
            <a:extLst>
              <a:ext uri="{FF2B5EF4-FFF2-40B4-BE49-F238E27FC236}">
                <a16:creationId xmlns:a16="http://schemas.microsoft.com/office/drawing/2014/main" id="{E086ED3C-F54A-96FE-8A35-573E46C7E240}"/>
              </a:ext>
            </a:extLst>
          </p:cNvPr>
          <p:cNvSpPr txBox="1"/>
          <p:nvPr/>
        </p:nvSpPr>
        <p:spPr>
          <a:xfrm>
            <a:off x="609600" y="5919537"/>
            <a:ext cx="7962436" cy="276999"/>
          </a:xfrm>
          <a:prstGeom prst="rect">
            <a:avLst/>
          </a:prstGeom>
          <a:noFill/>
        </p:spPr>
        <p:txBody>
          <a:bodyPr wrap="none" rtlCol="0">
            <a:spAutoFit/>
          </a:bodyPr>
          <a:lstStyle/>
          <a:p>
            <a:r>
              <a:rPr lang="en-US" sz="1200" kern="0" dirty="0">
                <a:solidFill>
                  <a:srgbClr val="000000"/>
                </a:solidFill>
                <a:latin typeface="Arial"/>
                <a:cs typeface="Arial"/>
                <a:sym typeface="Arial"/>
                <a:hlinkClick r:id="rId3"/>
              </a:rPr>
              <a:t>https://www.healthstream.com/resource/blog/2021/04/01/the-importance-of-patient-care-coordination-for-outcomes</a:t>
            </a:r>
            <a:endParaRPr 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96470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F616-074F-43A7-9C7D-2D5F8D922973}"/>
              </a:ext>
            </a:extLst>
          </p:cNvPr>
          <p:cNvSpPr>
            <a:spLocks noGrp="1"/>
          </p:cNvSpPr>
          <p:nvPr>
            <p:ph type="title"/>
          </p:nvPr>
        </p:nvSpPr>
        <p:spPr/>
        <p:txBody>
          <a:bodyPr/>
          <a:lstStyle/>
          <a:p>
            <a:r>
              <a:rPr lang="en-US" dirty="0"/>
              <a:t>Two Ways of Achieving Care Coordination</a:t>
            </a:r>
          </a:p>
        </p:txBody>
      </p:sp>
      <p:pic>
        <p:nvPicPr>
          <p:cNvPr id="4098" name="Picture 2" descr="AHRQ: Agency for Healthcare Research and Quality ">
            <a:extLst>
              <a:ext uri="{FF2B5EF4-FFF2-40B4-BE49-F238E27FC236}">
                <a16:creationId xmlns:a16="http://schemas.microsoft.com/office/drawing/2014/main" id="{70850569-359B-454F-A056-6C1FAD3CDC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1076" y="4916021"/>
            <a:ext cx="4968671" cy="12422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24857C2-B187-4EBE-9BC9-B594FB8B4300}"/>
              </a:ext>
            </a:extLst>
          </p:cNvPr>
          <p:cNvSpPr txBox="1"/>
          <p:nvPr/>
        </p:nvSpPr>
        <p:spPr>
          <a:xfrm>
            <a:off x="609600" y="1389361"/>
            <a:ext cx="10823839" cy="4216539"/>
          </a:xfrm>
          <a:prstGeom prst="rect">
            <a:avLst/>
          </a:prstGeom>
          <a:noFill/>
        </p:spPr>
        <p:txBody>
          <a:bodyPr wrap="square">
            <a:spAutoFit/>
          </a:bodyPr>
          <a:lstStyle/>
          <a:p>
            <a:pPr algn="l">
              <a:spcAft>
                <a:spcPts val="1200"/>
              </a:spcAft>
            </a:pPr>
            <a:r>
              <a:rPr lang="en-US" sz="2800" b="0" i="0" dirty="0">
                <a:solidFill>
                  <a:srgbClr val="1B1B1B"/>
                </a:solidFill>
                <a:effectLst/>
                <a:latin typeface="+mn-lt"/>
                <a:cs typeface="Arial" panose="020B0604020202020204" pitchFamily="34" charset="0"/>
              </a:rPr>
              <a:t>There are two ways of achieving coordinated care: </a:t>
            </a:r>
          </a:p>
          <a:p>
            <a:pPr marL="342900" indent="-342900" algn="l">
              <a:buAutoNum type="arabicParenR"/>
            </a:pPr>
            <a:r>
              <a:rPr lang="en-US" sz="2400" dirty="0">
                <a:solidFill>
                  <a:srgbClr val="1B1B1B"/>
                </a:solidFill>
                <a:latin typeface="+mn-lt"/>
                <a:cs typeface="Arial" panose="020B0604020202020204" pitchFamily="34" charset="0"/>
              </a:rPr>
              <a:t>U</a:t>
            </a:r>
            <a:r>
              <a:rPr lang="en-US" sz="2400" b="0" i="0" dirty="0">
                <a:solidFill>
                  <a:srgbClr val="1B1B1B"/>
                </a:solidFill>
                <a:effectLst/>
                <a:latin typeface="+mn-lt"/>
                <a:cs typeface="Arial" panose="020B0604020202020204" pitchFamily="34" charset="0"/>
              </a:rPr>
              <a:t>sing broad approaches that are commonly used to improve health care delivery </a:t>
            </a:r>
            <a:endParaRPr lang="en-US" sz="2400" dirty="0">
              <a:solidFill>
                <a:srgbClr val="1B1B1B"/>
              </a:solidFill>
              <a:latin typeface="+mn-lt"/>
              <a:cs typeface="Arial" panose="020B0604020202020204" pitchFamily="34" charset="0"/>
            </a:endParaRPr>
          </a:p>
          <a:p>
            <a:pPr marL="342900" indent="-342900" algn="l">
              <a:buAutoNum type="arabicParenR"/>
            </a:pPr>
            <a:r>
              <a:rPr lang="en-US" sz="2400" dirty="0">
                <a:solidFill>
                  <a:srgbClr val="1B1B1B"/>
                </a:solidFill>
                <a:latin typeface="+mn-lt"/>
                <a:cs typeface="Arial" panose="020B0604020202020204" pitchFamily="34" charset="0"/>
              </a:rPr>
              <a:t>U</a:t>
            </a:r>
            <a:r>
              <a:rPr lang="en-US" sz="2400" b="0" i="0" dirty="0">
                <a:solidFill>
                  <a:srgbClr val="1B1B1B"/>
                </a:solidFill>
                <a:effectLst/>
                <a:latin typeface="+mn-lt"/>
                <a:cs typeface="Arial" panose="020B0604020202020204" pitchFamily="34" charset="0"/>
              </a:rPr>
              <a:t>sing specific care coordination activities</a:t>
            </a:r>
          </a:p>
          <a:p>
            <a:pPr algn="l"/>
            <a:endParaRPr lang="en-US" sz="2400" b="0" i="0" dirty="0">
              <a:solidFill>
                <a:srgbClr val="1B1B1B"/>
              </a:solidFill>
              <a:effectLst/>
              <a:latin typeface="+mn-lt"/>
              <a:cs typeface="Arial" panose="020B0604020202020204" pitchFamily="34" charset="0"/>
            </a:endParaRPr>
          </a:p>
          <a:p>
            <a:pPr algn="l">
              <a:spcAft>
                <a:spcPts val="1200"/>
              </a:spcAft>
            </a:pPr>
            <a:r>
              <a:rPr lang="en-US" sz="2800" b="0" i="0" dirty="0">
                <a:solidFill>
                  <a:srgbClr val="1B1B1B"/>
                </a:solidFill>
                <a:effectLst/>
                <a:latin typeface="+mn-lt"/>
                <a:cs typeface="Arial" panose="020B0604020202020204" pitchFamily="34" charset="0"/>
              </a:rPr>
              <a:t>Examples of broad care coordination approaches include:</a:t>
            </a:r>
          </a:p>
          <a:p>
            <a:pPr marL="228600" indent="-228600" algn="l">
              <a:buFont typeface="Arial" panose="020B0604020202020204" pitchFamily="34" charset="0"/>
              <a:buChar char="•"/>
            </a:pPr>
            <a:r>
              <a:rPr lang="en-US" sz="2400" b="0" i="0" dirty="0">
                <a:solidFill>
                  <a:srgbClr val="1B1B1B"/>
                </a:solidFill>
                <a:effectLst/>
                <a:latin typeface="+mn-lt"/>
                <a:cs typeface="Arial" panose="020B0604020202020204" pitchFamily="34" charset="0"/>
              </a:rPr>
              <a:t>Teamwork</a:t>
            </a:r>
          </a:p>
          <a:p>
            <a:pPr marL="228600" indent="-228600" algn="l">
              <a:buFont typeface="Arial" panose="020B0604020202020204" pitchFamily="34" charset="0"/>
              <a:buChar char="•"/>
            </a:pPr>
            <a:r>
              <a:rPr lang="en-US" sz="2400" b="0" i="0" dirty="0">
                <a:solidFill>
                  <a:srgbClr val="1B1B1B"/>
                </a:solidFill>
                <a:effectLst/>
                <a:latin typeface="+mn-lt"/>
                <a:cs typeface="Arial" panose="020B0604020202020204" pitchFamily="34" charset="0"/>
              </a:rPr>
              <a:t>Care management</a:t>
            </a:r>
          </a:p>
          <a:p>
            <a:pPr marL="228600" indent="-228600" algn="l">
              <a:buFont typeface="Arial" panose="020B0604020202020204" pitchFamily="34" charset="0"/>
              <a:buChar char="•"/>
            </a:pPr>
            <a:r>
              <a:rPr lang="en-US" sz="2400" b="0" i="0" dirty="0">
                <a:solidFill>
                  <a:srgbClr val="1B1B1B"/>
                </a:solidFill>
                <a:effectLst/>
                <a:latin typeface="+mn-lt"/>
                <a:cs typeface="Arial" panose="020B0604020202020204" pitchFamily="34" charset="0"/>
              </a:rPr>
              <a:t>Medication management</a:t>
            </a:r>
          </a:p>
          <a:p>
            <a:pPr marL="228600" indent="-228600" algn="l">
              <a:buFont typeface="Arial" panose="020B0604020202020204" pitchFamily="34" charset="0"/>
              <a:buChar char="•"/>
            </a:pPr>
            <a:r>
              <a:rPr lang="en-US" sz="2400" b="0" i="0" dirty="0">
                <a:solidFill>
                  <a:srgbClr val="1B1B1B"/>
                </a:solidFill>
                <a:effectLst/>
                <a:latin typeface="+mn-lt"/>
                <a:cs typeface="Arial" panose="020B0604020202020204" pitchFamily="34" charset="0"/>
              </a:rPr>
              <a:t>Health information technology</a:t>
            </a:r>
          </a:p>
          <a:p>
            <a:pPr marL="228600" indent="-228600" algn="l">
              <a:buFont typeface="Arial" panose="020B0604020202020204" pitchFamily="34" charset="0"/>
              <a:buChar char="•"/>
            </a:pPr>
            <a:r>
              <a:rPr lang="en-US" sz="2400" b="0" i="0" dirty="0">
                <a:solidFill>
                  <a:srgbClr val="1B1B1B"/>
                </a:solidFill>
                <a:effectLst/>
                <a:latin typeface="+mn-lt"/>
                <a:cs typeface="Arial" panose="020B0604020202020204" pitchFamily="34" charset="0"/>
              </a:rPr>
              <a:t>Patient-centered medical home</a:t>
            </a:r>
          </a:p>
        </p:txBody>
      </p:sp>
    </p:spTree>
    <p:extLst>
      <p:ext uri="{BB962C8B-B14F-4D97-AF65-F5344CB8AC3E}">
        <p14:creationId xmlns:p14="http://schemas.microsoft.com/office/powerpoint/2010/main" val="9484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F004-64BE-471D-BFEF-A381FD45E577}"/>
              </a:ext>
            </a:extLst>
          </p:cNvPr>
          <p:cNvSpPr>
            <a:spLocks noGrp="1"/>
          </p:cNvSpPr>
          <p:nvPr>
            <p:ph type="title"/>
          </p:nvPr>
        </p:nvSpPr>
        <p:spPr/>
        <p:txBody>
          <a:bodyPr/>
          <a:lstStyle/>
          <a:p>
            <a:r>
              <a:rPr lang="en-US" dirty="0"/>
              <a:t>Why is care coordination important?</a:t>
            </a:r>
          </a:p>
        </p:txBody>
      </p:sp>
      <p:sp>
        <p:nvSpPr>
          <p:cNvPr id="3" name="Content Placeholder 2">
            <a:extLst>
              <a:ext uri="{FF2B5EF4-FFF2-40B4-BE49-F238E27FC236}">
                <a16:creationId xmlns:a16="http://schemas.microsoft.com/office/drawing/2014/main" id="{CF17A42C-00F7-4083-B9D9-D42D0BEF56AF}"/>
              </a:ext>
            </a:extLst>
          </p:cNvPr>
          <p:cNvSpPr>
            <a:spLocks noGrp="1"/>
          </p:cNvSpPr>
          <p:nvPr>
            <p:ph idx="1"/>
          </p:nvPr>
        </p:nvSpPr>
        <p:spPr/>
        <p:txBody>
          <a:bodyPr/>
          <a:lstStyle/>
          <a:p>
            <a:r>
              <a:rPr lang="en-US" sz="2800" dirty="0">
                <a:solidFill>
                  <a:srgbClr val="C00000"/>
                </a:solidFill>
                <a:cs typeface="Arial" panose="020B0604020202020204" pitchFamily="34" charset="0"/>
              </a:rPr>
              <a:t>Care coordination </a:t>
            </a:r>
            <a:r>
              <a:rPr lang="en-US" sz="2800" dirty="0">
                <a:solidFill>
                  <a:srgbClr val="05222E"/>
                </a:solidFill>
                <a:cs typeface="Arial" panose="020B0604020202020204" pitchFamily="34" charset="0"/>
              </a:rPr>
              <a:t>has been identified as an important way to improve how the healthcare system works for patients, especially in terms of improved efficiency and safety </a:t>
            </a:r>
          </a:p>
          <a:p>
            <a:r>
              <a:rPr lang="en-US" sz="2800" dirty="0">
                <a:solidFill>
                  <a:srgbClr val="05222E"/>
                </a:solidFill>
                <a:cs typeface="Arial" panose="020B0604020202020204" pitchFamily="34" charset="0"/>
              </a:rPr>
              <a:t>Most importantly, care coordination applied in a targeted way has the potential for improved outcomes for patients, providers, and payers</a:t>
            </a:r>
            <a:endParaRPr lang="en-US" dirty="0">
              <a:solidFill>
                <a:srgbClr val="05222E"/>
              </a:solidFill>
              <a:cs typeface="Arial" panose="020B0604020202020204" pitchFamily="34" charset="0"/>
            </a:endParaRPr>
          </a:p>
          <a:p>
            <a:endParaRPr lang="en-US" dirty="0">
              <a:solidFill>
                <a:srgbClr val="05222E"/>
              </a:solidFill>
              <a:cs typeface="Arial" panose="020B0604020202020204" pitchFamily="34" charset="0"/>
            </a:endParaRPr>
          </a:p>
          <a:p>
            <a:r>
              <a:rPr lang="en-US" sz="2800" b="1" i="1" dirty="0">
                <a:solidFill>
                  <a:srgbClr val="313131"/>
                </a:solidFill>
                <a:cs typeface="Arial" panose="020B0604020202020204" pitchFamily="34" charset="0"/>
              </a:rPr>
              <a:t>A</a:t>
            </a:r>
            <a:r>
              <a:rPr lang="en-US" sz="2800" b="1" i="1" dirty="0">
                <a:solidFill>
                  <a:srgbClr val="313131"/>
                </a:solidFill>
                <a:effectLst/>
                <a:cs typeface="Arial" panose="020B0604020202020204" pitchFamily="34" charset="0"/>
              </a:rPr>
              <a:t>ll case management involves an element of care coordination, but </a:t>
            </a:r>
            <a:r>
              <a:rPr lang="en-US" sz="2800" b="1" i="1" u="sng" dirty="0">
                <a:solidFill>
                  <a:srgbClr val="C00000"/>
                </a:solidFill>
                <a:effectLst/>
                <a:cs typeface="Arial" panose="020B0604020202020204" pitchFamily="34" charset="0"/>
              </a:rPr>
              <a:t>not</a:t>
            </a:r>
            <a:r>
              <a:rPr lang="en-US" sz="2800" b="1" i="1" dirty="0">
                <a:solidFill>
                  <a:srgbClr val="313131"/>
                </a:solidFill>
                <a:effectLst/>
                <a:cs typeface="Arial" panose="020B0604020202020204" pitchFamily="34" charset="0"/>
              </a:rPr>
              <a:t> all care coordination merits being called case management</a:t>
            </a:r>
            <a:endParaRPr lang="en-US" sz="2800"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66210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2"/>
        <p:cNvGrpSpPr/>
        <p:nvPr/>
      </p:nvGrpSpPr>
      <p:grpSpPr>
        <a:xfrm>
          <a:off x="0" y="0"/>
          <a:ext cx="0" cy="0"/>
          <a:chOff x="0" y="0"/>
          <a:chExt cx="0" cy="0"/>
        </a:xfrm>
      </p:grpSpPr>
      <p:sp>
        <p:nvSpPr>
          <p:cNvPr id="3023" name="Google Shape;3023;g41cf723b23_0_25"/>
          <p:cNvSpPr txBox="1">
            <a:spLocks noGrp="1"/>
          </p:cNvSpPr>
          <p:nvPr>
            <p:ph type="title"/>
          </p:nvPr>
        </p:nvSpPr>
        <p:spPr>
          <a:xfrm>
            <a:off x="609600" y="490453"/>
            <a:ext cx="10972800" cy="1119047"/>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ym typeface="Roboto Medium"/>
              </a:rPr>
              <a:t>Care Coordination Has Four Components</a:t>
            </a:r>
            <a:endParaRPr dirty="0">
              <a:sym typeface="Roboto Medium"/>
            </a:endParaRPr>
          </a:p>
        </p:txBody>
      </p:sp>
      <p:sp>
        <p:nvSpPr>
          <p:cNvPr id="2" name="TextBox 1"/>
          <p:cNvSpPr txBox="1"/>
          <p:nvPr/>
        </p:nvSpPr>
        <p:spPr>
          <a:xfrm>
            <a:off x="609600" y="5631642"/>
            <a:ext cx="10584264" cy="461665"/>
          </a:xfrm>
          <a:prstGeom prst="rect">
            <a:avLst/>
          </a:prstGeom>
          <a:noFill/>
        </p:spPr>
        <p:txBody>
          <a:bodyPr wrap="square" rtlCol="0">
            <a:spAutoFit/>
          </a:bodyPr>
          <a:lstStyle/>
          <a:p>
            <a:pPr lvl="0">
              <a:spcBef>
                <a:spcPts val="0"/>
              </a:spcBef>
            </a:pPr>
            <a:r>
              <a:rPr lang="en-US" sz="1200" u="sng" dirty="0">
                <a:solidFill>
                  <a:schemeClr val="hlink"/>
                </a:solidFill>
                <a:latin typeface="+mn-lt"/>
                <a:ea typeface="Roboto"/>
                <a:cs typeface="Arial" panose="020B0604020202020204" pitchFamily="34" charset="0"/>
                <a:sym typeface="Roboto"/>
                <a:hlinkClick r:id="rId3"/>
              </a:rPr>
              <a:t>https://www.elationhealth.com/care-gaps-blog/management-coordination/</a:t>
            </a:r>
            <a:endParaRPr lang="en-US" sz="1200" dirty="0">
              <a:latin typeface="+mn-lt"/>
              <a:ea typeface="Roboto"/>
              <a:cs typeface="Arial" panose="020B0604020202020204" pitchFamily="34" charset="0"/>
              <a:sym typeface="Roboto"/>
            </a:endParaRPr>
          </a:p>
          <a:p>
            <a:pPr lvl="0">
              <a:spcBef>
                <a:spcPts val="0"/>
              </a:spcBef>
            </a:pPr>
            <a:r>
              <a:rPr lang="en-US" sz="1200" u="sng" dirty="0">
                <a:solidFill>
                  <a:schemeClr val="hlink"/>
                </a:solidFill>
                <a:latin typeface="+mn-lt"/>
                <a:ea typeface="Roboto"/>
                <a:cs typeface="Arial" panose="020B0604020202020204" pitchFamily="34" charset="0"/>
                <a:sym typeface="Roboto"/>
                <a:hlinkClick r:id="rId4"/>
              </a:rPr>
              <a:t>https://www.jhsph.edu/offices-and-services/practice-and-training/_documents/PHASE-past-projects-PDF/year10_2012-2013/SinghManasvini_MSPH.pdf</a:t>
            </a:r>
            <a:endParaRPr lang="en-US" sz="1200" dirty="0">
              <a:latin typeface="+mn-lt"/>
              <a:ea typeface="Roboto"/>
              <a:cs typeface="Arial" panose="020B0604020202020204" pitchFamily="34" charset="0"/>
              <a:sym typeface="Roboto"/>
            </a:endParaRPr>
          </a:p>
        </p:txBody>
      </p:sp>
      <p:pic>
        <p:nvPicPr>
          <p:cNvPr id="4" name="Picture 3" descr="android - How could i drag it by using Gesture? - Stack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86" y="2028449"/>
            <a:ext cx="1749929" cy="1701320"/>
          </a:xfrm>
          <a:prstGeom prst="rect">
            <a:avLst/>
          </a:prstGeom>
        </p:spPr>
      </p:pic>
      <p:pic>
        <p:nvPicPr>
          <p:cNvPr id="5" name="Picture 4" descr="Clipart - Gears in yellow"/>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561" y="2042530"/>
            <a:ext cx="1673158" cy="1673158"/>
          </a:xfrm>
          <a:prstGeom prst="rect">
            <a:avLst/>
          </a:prstGeom>
        </p:spPr>
      </p:pic>
      <p:pic>
        <p:nvPicPr>
          <p:cNvPr id="7" name="Picture 6" descr="Estetoscopio | LABORATORIO DE CIENCIA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4365" y="2027663"/>
            <a:ext cx="1702892" cy="1702892"/>
          </a:xfrm>
          <a:prstGeom prst="rect">
            <a:avLst/>
          </a:prstGeom>
        </p:spPr>
      </p:pic>
      <p:pic>
        <p:nvPicPr>
          <p:cNvPr id="9" name="Picture 8" descr="Finances Dollar Monde De La · Image gratuite sur Pixaba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5902" y="2061220"/>
            <a:ext cx="1635779" cy="1635779"/>
          </a:xfrm>
          <a:prstGeom prst="rect">
            <a:avLst/>
          </a:prstGeom>
        </p:spPr>
      </p:pic>
      <p:sp>
        <p:nvSpPr>
          <p:cNvPr id="10" name="TextBox 9"/>
          <p:cNvSpPr txBox="1"/>
          <p:nvPr/>
        </p:nvSpPr>
        <p:spPr>
          <a:xfrm>
            <a:off x="827108" y="3935000"/>
            <a:ext cx="2523507" cy="523220"/>
          </a:xfrm>
          <a:prstGeom prst="rect">
            <a:avLst/>
          </a:prstGeom>
          <a:noFill/>
        </p:spPr>
        <p:txBody>
          <a:bodyPr wrap="square" rtlCol="0">
            <a:spAutoFit/>
          </a:bodyPr>
          <a:lstStyle/>
          <a:p>
            <a:pPr algn="ctr"/>
            <a:r>
              <a:rPr lang="en-US" sz="2800" b="1" dirty="0">
                <a:solidFill>
                  <a:srgbClr val="00B050"/>
                </a:solidFill>
                <a:latin typeface="+mn-lt"/>
              </a:rPr>
              <a:t>Satisfaction</a:t>
            </a:r>
          </a:p>
        </p:txBody>
      </p:sp>
      <p:sp>
        <p:nvSpPr>
          <p:cNvPr id="13" name="TextBox 12"/>
          <p:cNvSpPr txBox="1"/>
          <p:nvPr/>
        </p:nvSpPr>
        <p:spPr>
          <a:xfrm>
            <a:off x="3557386" y="3935000"/>
            <a:ext cx="2523507" cy="523220"/>
          </a:xfrm>
          <a:prstGeom prst="rect">
            <a:avLst/>
          </a:prstGeom>
          <a:noFill/>
        </p:spPr>
        <p:txBody>
          <a:bodyPr wrap="square" rtlCol="0">
            <a:spAutoFit/>
          </a:bodyPr>
          <a:lstStyle/>
          <a:p>
            <a:pPr algn="ctr"/>
            <a:r>
              <a:rPr lang="en-US" sz="2800" b="1" dirty="0">
                <a:solidFill>
                  <a:schemeClr val="accent6">
                    <a:lumMod val="50000"/>
                  </a:schemeClr>
                </a:solidFill>
                <a:latin typeface="+mn-lt"/>
              </a:rPr>
              <a:t>Function</a:t>
            </a:r>
          </a:p>
        </p:txBody>
      </p:sp>
      <p:sp>
        <p:nvSpPr>
          <p:cNvPr id="14" name="TextBox 13"/>
          <p:cNvSpPr txBox="1"/>
          <p:nvPr/>
        </p:nvSpPr>
        <p:spPr>
          <a:xfrm>
            <a:off x="6154057" y="3935000"/>
            <a:ext cx="2523507" cy="523220"/>
          </a:xfrm>
          <a:prstGeom prst="rect">
            <a:avLst/>
          </a:prstGeom>
          <a:noFill/>
        </p:spPr>
        <p:txBody>
          <a:bodyPr wrap="square" rtlCol="0">
            <a:spAutoFit/>
          </a:bodyPr>
          <a:lstStyle/>
          <a:p>
            <a:pPr algn="ctr"/>
            <a:r>
              <a:rPr lang="en-US" sz="2800" b="1" dirty="0">
                <a:solidFill>
                  <a:schemeClr val="tx2"/>
                </a:solidFill>
                <a:latin typeface="+mn-lt"/>
              </a:rPr>
              <a:t>Clinical</a:t>
            </a:r>
          </a:p>
        </p:txBody>
      </p:sp>
      <p:sp>
        <p:nvSpPr>
          <p:cNvPr id="15" name="TextBox 14"/>
          <p:cNvSpPr txBox="1"/>
          <p:nvPr/>
        </p:nvSpPr>
        <p:spPr>
          <a:xfrm>
            <a:off x="8815676" y="3935000"/>
            <a:ext cx="2523507" cy="523220"/>
          </a:xfrm>
          <a:prstGeom prst="rect">
            <a:avLst/>
          </a:prstGeom>
          <a:noFill/>
        </p:spPr>
        <p:txBody>
          <a:bodyPr wrap="square" rtlCol="0">
            <a:spAutoFit/>
          </a:bodyPr>
          <a:lstStyle/>
          <a:p>
            <a:pPr algn="ctr"/>
            <a:r>
              <a:rPr lang="en-US" sz="2800" b="1" dirty="0">
                <a:solidFill>
                  <a:srgbClr val="FFC000"/>
                </a:solidFill>
                <a:latin typeface="+mn-lt"/>
              </a:rPr>
              <a:t>Cost of Care</a:t>
            </a:r>
          </a:p>
        </p:txBody>
      </p:sp>
    </p:spTree>
    <p:extLst>
      <p:ext uri="{BB962C8B-B14F-4D97-AF65-F5344CB8AC3E}">
        <p14:creationId xmlns:p14="http://schemas.microsoft.com/office/powerpoint/2010/main" val="7029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57208"/>
            <a:ext cx="11277600" cy="713539"/>
          </a:xfrm>
        </p:spPr>
        <p:txBody>
          <a:bodyPr/>
          <a:lstStyle/>
          <a:p>
            <a:r>
              <a:rPr lang="en-US" dirty="0"/>
              <a:t>How do you build the team to meet the need?</a:t>
            </a:r>
          </a:p>
        </p:txBody>
      </p:sp>
      <p:sp>
        <p:nvSpPr>
          <p:cNvPr id="4" name="AutoShape 2" descr="A portrait of a male doctor with a stethoscope vintage retro clipart clip  art medical hospital physician | Stock images free, Shutterstock, Male  ske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A portrait of a male doctor with a stethoscope vintage retro clipart clip  art medical hospital physician | Stock images free, Shutterstock, Male  sket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5575" y="5994595"/>
            <a:ext cx="3099375" cy="276999"/>
          </a:xfrm>
          <a:prstGeom prst="rect">
            <a:avLst/>
          </a:prstGeom>
          <a:noFill/>
        </p:spPr>
        <p:txBody>
          <a:bodyPr wrap="none" rtlCol="0">
            <a:spAutoFit/>
          </a:bodyPr>
          <a:lstStyle/>
          <a:p>
            <a:r>
              <a:rPr lang="en-US" sz="1200" dirty="0">
                <a:latin typeface="+mn-lt"/>
              </a:rPr>
              <a:t>Plsek P, Greenhalgh T. </a:t>
            </a:r>
            <a:r>
              <a:rPr lang="en-US" sz="1200" i="1" dirty="0">
                <a:latin typeface="+mn-lt"/>
              </a:rPr>
              <a:t>BMJ</a:t>
            </a:r>
            <a:r>
              <a:rPr lang="en-US" sz="1200" dirty="0">
                <a:latin typeface="+mn-lt"/>
              </a:rPr>
              <a:t>. 2001;323:625-628.</a:t>
            </a:r>
          </a:p>
        </p:txBody>
      </p:sp>
      <p:pic>
        <p:nvPicPr>
          <p:cNvPr id="7" name="Picture 6" descr="Doc talk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477" y="1597584"/>
            <a:ext cx="3022452" cy="3022452"/>
          </a:xfrm>
          <a:prstGeom prst="rect">
            <a:avLst/>
          </a:prstGeom>
        </p:spPr>
      </p:pic>
      <p:pic>
        <p:nvPicPr>
          <p:cNvPr id="10" name="Picture 9" descr="Multidisciplinary – Joseph Mathen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506" y="1758027"/>
            <a:ext cx="6138694" cy="3129295"/>
          </a:xfrm>
          <a:prstGeom prst="rect">
            <a:avLst/>
          </a:prstGeom>
        </p:spPr>
      </p:pic>
      <p:sp>
        <p:nvSpPr>
          <p:cNvPr id="11" name="Right Arrow 10"/>
          <p:cNvSpPr/>
          <p:nvPr/>
        </p:nvSpPr>
        <p:spPr>
          <a:xfrm>
            <a:off x="4348716" y="2870791"/>
            <a:ext cx="1988289" cy="903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87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528B-A854-4CCD-8533-F74BF904C763}"/>
              </a:ext>
            </a:extLst>
          </p:cNvPr>
          <p:cNvSpPr>
            <a:spLocks noGrp="1"/>
          </p:cNvSpPr>
          <p:nvPr>
            <p:ph type="title"/>
          </p:nvPr>
        </p:nvSpPr>
        <p:spPr>
          <a:xfrm>
            <a:off x="609600" y="239003"/>
            <a:ext cx="10972800" cy="713539"/>
          </a:xfrm>
        </p:spPr>
        <p:txBody>
          <a:bodyPr/>
          <a:lstStyle/>
          <a:p>
            <a:r>
              <a:rPr lang="en-US" dirty="0"/>
              <a:t>Expected Takeaways</a:t>
            </a:r>
          </a:p>
        </p:txBody>
      </p:sp>
      <p:sp>
        <p:nvSpPr>
          <p:cNvPr id="3" name="Content Placeholder 2">
            <a:extLst>
              <a:ext uri="{FF2B5EF4-FFF2-40B4-BE49-F238E27FC236}">
                <a16:creationId xmlns:a16="http://schemas.microsoft.com/office/drawing/2014/main" id="{DA7AA156-1119-4591-883B-B99C6B24BFB4}"/>
              </a:ext>
            </a:extLst>
          </p:cNvPr>
          <p:cNvSpPr>
            <a:spLocks noGrp="1"/>
          </p:cNvSpPr>
          <p:nvPr>
            <p:ph idx="1"/>
          </p:nvPr>
        </p:nvSpPr>
        <p:spPr>
          <a:xfrm>
            <a:off x="403345" y="1047142"/>
            <a:ext cx="11385309" cy="4947903"/>
          </a:xfrm>
        </p:spPr>
        <p:txBody>
          <a:bodyPr/>
          <a:lstStyle/>
          <a:p>
            <a:pPr marL="349250" indent="-349250"/>
            <a:r>
              <a:rPr lang="en-US" sz="3200" dirty="0"/>
              <a:t>Learners will be able to: </a:t>
            </a:r>
          </a:p>
          <a:p>
            <a:pPr marL="854075" lvl="1" indent="-396875"/>
            <a:r>
              <a:rPr lang="en-US" sz="2800" dirty="0"/>
              <a:t>Identify best levels of case management for their practice</a:t>
            </a:r>
          </a:p>
          <a:p>
            <a:pPr marL="854075" lvl="1" indent="-396875"/>
            <a:r>
              <a:rPr lang="en-US" sz="2800" dirty="0"/>
              <a:t>Utilize levels of staff within the team to meet the needs of the patients</a:t>
            </a:r>
          </a:p>
          <a:p>
            <a:pPr marL="1317625" lvl="2" indent="-342900">
              <a:buFont typeface="Wingdings" panose="05000000000000000000" pitchFamily="2" charset="2"/>
              <a:buChar char="Ø"/>
            </a:pPr>
            <a:r>
              <a:rPr lang="en-US" sz="2400" dirty="0"/>
              <a:t>Includes screenings, case management, coordination of care, transition, </a:t>
            </a:r>
            <a:br>
              <a:rPr lang="en-US" sz="2400" dirty="0"/>
            </a:br>
            <a:r>
              <a:rPr lang="en-US" sz="2400" dirty="0"/>
              <a:t>mental health evaluations, behavior plans, and educational goals for patients</a:t>
            </a:r>
          </a:p>
        </p:txBody>
      </p:sp>
      <p:pic>
        <p:nvPicPr>
          <p:cNvPr id="1026" name="Picture 2" descr="Lessons Learned in Building a Modern Data Stack | Hashmap, an NTT DATA  Company">
            <a:extLst>
              <a:ext uri="{FF2B5EF4-FFF2-40B4-BE49-F238E27FC236}">
                <a16:creationId xmlns:a16="http://schemas.microsoft.com/office/drawing/2014/main" id="{B875F94A-BE9D-41E0-9044-5861BFA23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610" y="3692817"/>
            <a:ext cx="3993909" cy="2493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_IMAGE">
            <a:extLst>
              <a:ext uri="{FF2B5EF4-FFF2-40B4-BE49-F238E27FC236}">
                <a16:creationId xmlns:a16="http://schemas.microsoft.com/office/drawing/2014/main" id="{6FA2981F-D57F-4F72-B7E1-7E0AF9F96E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873" y="3692817"/>
            <a:ext cx="2481942" cy="248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8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Team</a:t>
            </a:r>
          </a:p>
        </p:txBody>
      </p:sp>
      <p:sp>
        <p:nvSpPr>
          <p:cNvPr id="1576" name="Google Shape;1576;g6077a948ea_0_5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ct val="100000"/>
            </a:pPr>
            <a:r>
              <a:rPr lang="en-US" sz="2800" dirty="0">
                <a:ea typeface="Roboto"/>
                <a:cs typeface="Roboto"/>
                <a:sym typeface="Roboto"/>
              </a:rPr>
              <a:t>Strong leadership</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Vision for the project</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Sense of ownership</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Respectful of timelines</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Diversity</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Transparency</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Good communication</a:t>
            </a:r>
            <a:endParaRPr sz="2800" dirty="0">
              <a:ea typeface="Roboto"/>
              <a:cs typeface="Roboto"/>
              <a:sym typeface="Roboto"/>
            </a:endParaRPr>
          </a:p>
          <a:p>
            <a:pPr>
              <a:spcBef>
                <a:spcPts val="640"/>
              </a:spcBef>
              <a:buClr>
                <a:schemeClr val="dk1"/>
              </a:buClr>
              <a:buSzPct val="100000"/>
            </a:pPr>
            <a:r>
              <a:rPr lang="en-US" sz="2800" dirty="0">
                <a:ea typeface="Roboto"/>
                <a:cs typeface="Roboto"/>
                <a:sym typeface="Roboto"/>
              </a:rPr>
              <a:t>Generosity/Giving credit and appreciation</a:t>
            </a:r>
            <a:endParaRPr sz="2800" dirty="0">
              <a:ea typeface="Roboto"/>
              <a:cs typeface="Roboto"/>
              <a:sym typeface="Roboto"/>
            </a:endParaRPr>
          </a:p>
        </p:txBody>
      </p:sp>
      <p:pic>
        <p:nvPicPr>
          <p:cNvPr id="4" name="Picture 3" descr="Free photo Success Learn Coaching Skills Training Te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712" y="490453"/>
            <a:ext cx="6201688" cy="4098927"/>
          </a:xfrm>
          <a:prstGeom prst="rect">
            <a:avLst/>
          </a:prstGeom>
        </p:spPr>
      </p:pic>
    </p:spTree>
    <p:extLst>
      <p:ext uri="{BB962C8B-B14F-4D97-AF65-F5344CB8AC3E}">
        <p14:creationId xmlns:p14="http://schemas.microsoft.com/office/powerpoint/2010/main" val="24493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76">
                                            <p:txEl>
                                              <p:pRg st="0" end="0"/>
                                            </p:txEl>
                                          </p:spTgt>
                                        </p:tgtEl>
                                        <p:attrNameLst>
                                          <p:attrName>style.visibility</p:attrName>
                                        </p:attrNameLst>
                                      </p:cBhvr>
                                      <p:to>
                                        <p:strVal val="visible"/>
                                      </p:to>
                                    </p:set>
                                    <p:animEffect transition="in" filter="fade">
                                      <p:cBhvr>
                                        <p:cTn id="7" dur="1000"/>
                                        <p:tgtEl>
                                          <p:spTgt spid="1576">
                                            <p:txEl>
                                              <p:pRg st="0" end="0"/>
                                            </p:txEl>
                                          </p:spTgt>
                                        </p:tgtEl>
                                      </p:cBhvr>
                                    </p:animEffect>
                                    <p:anim calcmode="lin" valueType="num">
                                      <p:cBhvr>
                                        <p:cTn id="8" dur="1000" fill="hold"/>
                                        <p:tgtEl>
                                          <p:spTgt spid="15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76">
                                            <p:txEl>
                                              <p:pRg st="1" end="1"/>
                                            </p:txEl>
                                          </p:spTgt>
                                        </p:tgtEl>
                                        <p:attrNameLst>
                                          <p:attrName>style.visibility</p:attrName>
                                        </p:attrNameLst>
                                      </p:cBhvr>
                                      <p:to>
                                        <p:strVal val="visible"/>
                                      </p:to>
                                    </p:set>
                                    <p:animEffect transition="in" filter="fade">
                                      <p:cBhvr>
                                        <p:cTn id="14" dur="1000"/>
                                        <p:tgtEl>
                                          <p:spTgt spid="1576">
                                            <p:txEl>
                                              <p:pRg st="1" end="1"/>
                                            </p:txEl>
                                          </p:spTgt>
                                        </p:tgtEl>
                                      </p:cBhvr>
                                    </p:animEffect>
                                    <p:anim calcmode="lin" valueType="num">
                                      <p:cBhvr>
                                        <p:cTn id="15" dur="1000" fill="hold"/>
                                        <p:tgtEl>
                                          <p:spTgt spid="157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76">
                                            <p:txEl>
                                              <p:pRg st="2" end="2"/>
                                            </p:txEl>
                                          </p:spTgt>
                                        </p:tgtEl>
                                        <p:attrNameLst>
                                          <p:attrName>style.visibility</p:attrName>
                                        </p:attrNameLst>
                                      </p:cBhvr>
                                      <p:to>
                                        <p:strVal val="visible"/>
                                      </p:to>
                                    </p:set>
                                    <p:animEffect transition="in" filter="fade">
                                      <p:cBhvr>
                                        <p:cTn id="21" dur="1000"/>
                                        <p:tgtEl>
                                          <p:spTgt spid="1576">
                                            <p:txEl>
                                              <p:pRg st="2" end="2"/>
                                            </p:txEl>
                                          </p:spTgt>
                                        </p:tgtEl>
                                      </p:cBhvr>
                                    </p:animEffect>
                                    <p:anim calcmode="lin" valueType="num">
                                      <p:cBhvr>
                                        <p:cTn id="22" dur="1000" fill="hold"/>
                                        <p:tgtEl>
                                          <p:spTgt spid="157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76">
                                            <p:txEl>
                                              <p:pRg st="3" end="3"/>
                                            </p:txEl>
                                          </p:spTgt>
                                        </p:tgtEl>
                                        <p:attrNameLst>
                                          <p:attrName>style.visibility</p:attrName>
                                        </p:attrNameLst>
                                      </p:cBhvr>
                                      <p:to>
                                        <p:strVal val="visible"/>
                                      </p:to>
                                    </p:set>
                                    <p:animEffect transition="in" filter="fade">
                                      <p:cBhvr>
                                        <p:cTn id="28" dur="1000"/>
                                        <p:tgtEl>
                                          <p:spTgt spid="1576">
                                            <p:txEl>
                                              <p:pRg st="3" end="3"/>
                                            </p:txEl>
                                          </p:spTgt>
                                        </p:tgtEl>
                                      </p:cBhvr>
                                    </p:animEffect>
                                    <p:anim calcmode="lin" valueType="num">
                                      <p:cBhvr>
                                        <p:cTn id="29" dur="1000" fill="hold"/>
                                        <p:tgtEl>
                                          <p:spTgt spid="157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76">
                                            <p:txEl>
                                              <p:pRg st="4" end="4"/>
                                            </p:txEl>
                                          </p:spTgt>
                                        </p:tgtEl>
                                        <p:attrNameLst>
                                          <p:attrName>style.visibility</p:attrName>
                                        </p:attrNameLst>
                                      </p:cBhvr>
                                      <p:to>
                                        <p:strVal val="visible"/>
                                      </p:to>
                                    </p:set>
                                    <p:animEffect transition="in" filter="fade">
                                      <p:cBhvr>
                                        <p:cTn id="35" dur="1000"/>
                                        <p:tgtEl>
                                          <p:spTgt spid="1576">
                                            <p:txEl>
                                              <p:pRg st="4" end="4"/>
                                            </p:txEl>
                                          </p:spTgt>
                                        </p:tgtEl>
                                      </p:cBhvr>
                                    </p:animEffect>
                                    <p:anim calcmode="lin" valueType="num">
                                      <p:cBhvr>
                                        <p:cTn id="36" dur="1000" fill="hold"/>
                                        <p:tgtEl>
                                          <p:spTgt spid="157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76">
                                            <p:txEl>
                                              <p:pRg st="5" end="5"/>
                                            </p:txEl>
                                          </p:spTgt>
                                        </p:tgtEl>
                                        <p:attrNameLst>
                                          <p:attrName>style.visibility</p:attrName>
                                        </p:attrNameLst>
                                      </p:cBhvr>
                                      <p:to>
                                        <p:strVal val="visible"/>
                                      </p:to>
                                    </p:set>
                                    <p:animEffect transition="in" filter="fade">
                                      <p:cBhvr>
                                        <p:cTn id="42" dur="1000"/>
                                        <p:tgtEl>
                                          <p:spTgt spid="1576">
                                            <p:txEl>
                                              <p:pRg st="5" end="5"/>
                                            </p:txEl>
                                          </p:spTgt>
                                        </p:tgtEl>
                                      </p:cBhvr>
                                    </p:animEffect>
                                    <p:anim calcmode="lin" valueType="num">
                                      <p:cBhvr>
                                        <p:cTn id="43" dur="1000" fill="hold"/>
                                        <p:tgtEl>
                                          <p:spTgt spid="157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7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76">
                                            <p:txEl>
                                              <p:pRg st="6" end="6"/>
                                            </p:txEl>
                                          </p:spTgt>
                                        </p:tgtEl>
                                        <p:attrNameLst>
                                          <p:attrName>style.visibility</p:attrName>
                                        </p:attrNameLst>
                                      </p:cBhvr>
                                      <p:to>
                                        <p:strVal val="visible"/>
                                      </p:to>
                                    </p:set>
                                    <p:animEffect transition="in" filter="fade">
                                      <p:cBhvr>
                                        <p:cTn id="49" dur="1000"/>
                                        <p:tgtEl>
                                          <p:spTgt spid="1576">
                                            <p:txEl>
                                              <p:pRg st="6" end="6"/>
                                            </p:txEl>
                                          </p:spTgt>
                                        </p:tgtEl>
                                      </p:cBhvr>
                                    </p:animEffect>
                                    <p:anim calcmode="lin" valueType="num">
                                      <p:cBhvr>
                                        <p:cTn id="50" dur="1000" fill="hold"/>
                                        <p:tgtEl>
                                          <p:spTgt spid="157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76">
                                            <p:txEl>
                                              <p:pRg st="7" end="7"/>
                                            </p:txEl>
                                          </p:spTgt>
                                        </p:tgtEl>
                                        <p:attrNameLst>
                                          <p:attrName>style.visibility</p:attrName>
                                        </p:attrNameLst>
                                      </p:cBhvr>
                                      <p:to>
                                        <p:strVal val="visible"/>
                                      </p:to>
                                    </p:set>
                                    <p:animEffect transition="in" filter="fade">
                                      <p:cBhvr>
                                        <p:cTn id="56" dur="1000"/>
                                        <p:tgtEl>
                                          <p:spTgt spid="1576">
                                            <p:txEl>
                                              <p:pRg st="7" end="7"/>
                                            </p:txEl>
                                          </p:spTgt>
                                        </p:tgtEl>
                                      </p:cBhvr>
                                    </p:animEffect>
                                    <p:anim calcmode="lin" valueType="num">
                                      <p:cBhvr>
                                        <p:cTn id="57" dur="1000" fill="hold"/>
                                        <p:tgtEl>
                                          <p:spTgt spid="157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7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BECD-D212-402B-AF1F-5EFEA9A2A0E2}"/>
              </a:ext>
            </a:extLst>
          </p:cNvPr>
          <p:cNvSpPr>
            <a:spLocks noGrp="1"/>
          </p:cNvSpPr>
          <p:nvPr>
            <p:ph type="title"/>
          </p:nvPr>
        </p:nvSpPr>
        <p:spPr>
          <a:xfrm>
            <a:off x="515007" y="193080"/>
            <a:ext cx="10972800" cy="713539"/>
          </a:xfrm>
        </p:spPr>
        <p:txBody>
          <a:bodyPr>
            <a:noAutofit/>
          </a:bodyPr>
          <a:lstStyle/>
          <a:p>
            <a:r>
              <a:rPr lang="en-US" dirty="0"/>
              <a:t>Components of One Multidisciplinary Team</a:t>
            </a:r>
          </a:p>
        </p:txBody>
      </p:sp>
      <p:pic>
        <p:nvPicPr>
          <p:cNvPr id="5" name="Picture 4">
            <a:extLst>
              <a:ext uri="{FF2B5EF4-FFF2-40B4-BE49-F238E27FC236}">
                <a16:creationId xmlns:a16="http://schemas.microsoft.com/office/drawing/2014/main" id="{AE8F30EC-DF08-4544-AE7B-17A7D42F7768}"/>
              </a:ext>
            </a:extLst>
          </p:cNvPr>
          <p:cNvPicPr>
            <a:picLocks noChangeAspect="1"/>
          </p:cNvPicPr>
          <p:nvPr/>
        </p:nvPicPr>
        <p:blipFill>
          <a:blip r:embed="rId3"/>
          <a:stretch>
            <a:fillRect/>
          </a:stretch>
        </p:blipFill>
        <p:spPr>
          <a:xfrm>
            <a:off x="7839108" y="1068065"/>
            <a:ext cx="3826555" cy="2544659"/>
          </a:xfrm>
          <a:prstGeom prst="rect">
            <a:avLst/>
          </a:prstGeom>
        </p:spPr>
      </p:pic>
      <p:pic>
        <p:nvPicPr>
          <p:cNvPr id="4" name="Picture 3">
            <a:extLst>
              <a:ext uri="{FF2B5EF4-FFF2-40B4-BE49-F238E27FC236}">
                <a16:creationId xmlns:a16="http://schemas.microsoft.com/office/drawing/2014/main" id="{D0896391-44B1-9F0B-5051-8F57A943C3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 y="3748375"/>
            <a:ext cx="11153775" cy="2457450"/>
          </a:xfrm>
          <a:prstGeom prst="rect">
            <a:avLst/>
          </a:prstGeom>
        </p:spPr>
      </p:pic>
      <p:sp>
        <p:nvSpPr>
          <p:cNvPr id="3" name="Content Placeholder 2">
            <a:extLst>
              <a:ext uri="{FF2B5EF4-FFF2-40B4-BE49-F238E27FC236}">
                <a16:creationId xmlns:a16="http://schemas.microsoft.com/office/drawing/2014/main" id="{27E46DCD-658B-4A3C-BDF2-3E350B5743C4}"/>
              </a:ext>
            </a:extLst>
          </p:cNvPr>
          <p:cNvSpPr>
            <a:spLocks noGrp="1"/>
          </p:cNvSpPr>
          <p:nvPr>
            <p:ph idx="1"/>
          </p:nvPr>
        </p:nvSpPr>
        <p:spPr>
          <a:xfrm>
            <a:off x="526337" y="972215"/>
            <a:ext cx="7026876" cy="3095996"/>
          </a:xfrm>
        </p:spPr>
        <p:txBody>
          <a:bodyPr>
            <a:noAutofit/>
          </a:bodyPr>
          <a:lstStyle/>
          <a:p>
            <a:pPr>
              <a:spcBef>
                <a:spcPts val="0"/>
              </a:spcBef>
            </a:pPr>
            <a:r>
              <a:rPr lang="en-US" sz="2000" dirty="0"/>
              <a:t>Physicians</a:t>
            </a:r>
          </a:p>
          <a:p>
            <a:pPr>
              <a:spcBef>
                <a:spcPts val="0"/>
              </a:spcBef>
            </a:pPr>
            <a:r>
              <a:rPr lang="en-US" sz="2000" dirty="0"/>
              <a:t>APP’s</a:t>
            </a:r>
          </a:p>
          <a:p>
            <a:pPr>
              <a:spcBef>
                <a:spcPts val="0"/>
              </a:spcBef>
            </a:pPr>
            <a:r>
              <a:rPr lang="en-US" sz="2000" dirty="0"/>
              <a:t>Program Manager</a:t>
            </a:r>
          </a:p>
          <a:p>
            <a:pPr>
              <a:spcBef>
                <a:spcPts val="0"/>
              </a:spcBef>
            </a:pPr>
            <a:r>
              <a:rPr lang="en-US" sz="2000" dirty="0"/>
              <a:t>RN’s</a:t>
            </a:r>
          </a:p>
          <a:p>
            <a:pPr>
              <a:spcBef>
                <a:spcPts val="0"/>
              </a:spcBef>
            </a:pPr>
            <a:r>
              <a:rPr lang="en-US" sz="2000" dirty="0"/>
              <a:t>LCSW</a:t>
            </a:r>
          </a:p>
          <a:p>
            <a:pPr>
              <a:spcBef>
                <a:spcPts val="0"/>
              </a:spcBef>
            </a:pPr>
            <a:r>
              <a:rPr lang="en-US" sz="2000" dirty="0"/>
              <a:t>CHW</a:t>
            </a:r>
          </a:p>
          <a:p>
            <a:pPr>
              <a:spcBef>
                <a:spcPts val="0"/>
              </a:spcBef>
            </a:pPr>
            <a:r>
              <a:rPr lang="en-US" sz="2000" dirty="0"/>
              <a:t>Prior Authorization Specialists</a:t>
            </a:r>
          </a:p>
          <a:p>
            <a:pPr>
              <a:spcBef>
                <a:spcPts val="0"/>
              </a:spcBef>
            </a:pPr>
            <a:r>
              <a:rPr lang="en-US" sz="2000" dirty="0"/>
              <a:t>Research Scientists</a:t>
            </a:r>
          </a:p>
          <a:p>
            <a:pPr>
              <a:spcBef>
                <a:spcPts val="0"/>
              </a:spcBef>
            </a:pPr>
            <a:r>
              <a:rPr lang="en-US" sz="2000" dirty="0"/>
              <a:t>Data Analysts </a:t>
            </a:r>
          </a:p>
        </p:txBody>
      </p:sp>
      <p:sp>
        <p:nvSpPr>
          <p:cNvPr id="7" name="TextBox 6">
            <a:extLst>
              <a:ext uri="{FF2B5EF4-FFF2-40B4-BE49-F238E27FC236}">
                <a16:creationId xmlns:a16="http://schemas.microsoft.com/office/drawing/2014/main" id="{A48FE335-526D-1CA7-BDCC-B286D0B84395}"/>
              </a:ext>
            </a:extLst>
          </p:cNvPr>
          <p:cNvSpPr txBox="1"/>
          <p:nvPr/>
        </p:nvSpPr>
        <p:spPr>
          <a:xfrm>
            <a:off x="5507421" y="6473589"/>
            <a:ext cx="6592285" cy="307777"/>
          </a:xfrm>
          <a:prstGeom prst="rect">
            <a:avLst/>
          </a:prstGeom>
          <a:noFill/>
        </p:spPr>
        <p:txBody>
          <a:bodyPr wrap="square">
            <a:spAutoFit/>
          </a:bodyPr>
          <a:lstStyle/>
          <a:p>
            <a:pPr marL="0" indent="0">
              <a:spcBef>
                <a:spcPts val="1200"/>
              </a:spcBef>
              <a:buNone/>
            </a:pPr>
            <a:r>
              <a:rPr lang="en-US" sz="1400" dirty="0"/>
              <a:t>*</a:t>
            </a:r>
            <a:r>
              <a:rPr lang="en-US" sz="1400" dirty="0">
                <a:solidFill>
                  <a:srgbClr val="C00000"/>
                </a:solidFill>
              </a:rPr>
              <a:t>Job descriptions can be downloaded from the meeting’s website resource page</a:t>
            </a:r>
          </a:p>
        </p:txBody>
      </p:sp>
    </p:spTree>
    <p:extLst>
      <p:ext uri="{BB962C8B-B14F-4D97-AF65-F5344CB8AC3E}">
        <p14:creationId xmlns:p14="http://schemas.microsoft.com/office/powerpoint/2010/main" val="225192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11e22cc9736_1_102"/>
          <p:cNvSpPr txBox="1">
            <a:spLocks noGrp="1"/>
          </p:cNvSpPr>
          <p:nvPr>
            <p:ph type="title"/>
          </p:nvPr>
        </p:nvSpPr>
        <p:spPr>
          <a:xfrm>
            <a:off x="609600" y="185653"/>
            <a:ext cx="10972800" cy="1255200"/>
          </a:xfrm>
          <a:prstGeom prst="rect">
            <a:avLst/>
          </a:prstGeom>
          <a:noFill/>
          <a:ln>
            <a:noFill/>
          </a:ln>
        </p:spPr>
        <p:txBody>
          <a:bodyPr spcFirstLastPara="1" wrap="square" lIns="121900" tIns="121900" rIns="121900" bIns="121900" anchor="t" anchorCtr="0">
            <a:noAutofit/>
          </a:bodyPr>
          <a:lstStyle/>
          <a:p>
            <a:pPr>
              <a:buSzPct val="115226"/>
            </a:pPr>
            <a:r>
              <a:rPr lang="en" sz="4000" dirty="0"/>
              <a:t>Interchange of Roles of CHW’s, Social Workers, and Nurses</a:t>
            </a:r>
            <a:endParaRPr sz="4000" dirty="0"/>
          </a:p>
        </p:txBody>
      </p:sp>
      <p:pic>
        <p:nvPicPr>
          <p:cNvPr id="1110" name="Google Shape;1110;g11e22cc9736_1_102"/>
          <p:cNvPicPr preferRelativeResize="0">
            <a:picLocks noGrp="1"/>
          </p:cNvPicPr>
          <p:nvPr>
            <p:ph type="body" idx="2"/>
          </p:nvPr>
        </p:nvPicPr>
        <p:blipFill rotWithShape="1">
          <a:blip r:embed="rId3">
            <a:alphaModFix/>
          </a:blip>
          <a:srcRect/>
          <a:stretch/>
        </p:blipFill>
        <p:spPr>
          <a:xfrm>
            <a:off x="6390855" y="1285804"/>
            <a:ext cx="5850805" cy="4621010"/>
          </a:xfrm>
          <a:prstGeom prst="rect">
            <a:avLst/>
          </a:prstGeom>
          <a:noFill/>
          <a:ln>
            <a:noFill/>
          </a:ln>
        </p:spPr>
      </p:pic>
      <p:sp>
        <p:nvSpPr>
          <p:cNvPr id="1111" name="Google Shape;1111;g11e22cc9736_1_102"/>
          <p:cNvSpPr txBox="1">
            <a:spLocks noGrp="1"/>
          </p:cNvSpPr>
          <p:nvPr>
            <p:ph type="body" idx="1"/>
          </p:nvPr>
        </p:nvSpPr>
        <p:spPr>
          <a:xfrm>
            <a:off x="245195" y="1546088"/>
            <a:ext cx="6145660" cy="4360726"/>
          </a:xfrm>
          <a:prstGeom prst="rect">
            <a:avLst/>
          </a:prstGeom>
          <a:noFill/>
          <a:ln>
            <a:noFill/>
          </a:ln>
        </p:spPr>
        <p:txBody>
          <a:bodyPr spcFirstLastPara="1" wrap="square" lIns="121900" tIns="121900" rIns="121900" bIns="121900" anchor="t" anchorCtr="0">
            <a:noAutofit/>
          </a:bodyPr>
          <a:lstStyle/>
          <a:p>
            <a:pPr marL="380990" indent="-372524">
              <a:lnSpc>
                <a:spcPct val="100000"/>
              </a:lnSpc>
              <a:buSzPts val="1700"/>
              <a:buFont typeface="Calibri"/>
              <a:buChar char="•"/>
            </a:pPr>
            <a:r>
              <a:rPr lang="en" sz="2000" dirty="0">
                <a:latin typeface="Calibri"/>
                <a:ea typeface="Calibri"/>
                <a:cs typeface="Calibri"/>
                <a:sym typeface="Calibri"/>
              </a:rPr>
              <a:t>Each role in a team provides support. However, there are overlapping roles in the role of Patient Navigator (CHWs), Clinical Social Worker, and Nurses. </a:t>
            </a:r>
            <a:endParaRPr sz="4400" dirty="0">
              <a:latin typeface="Calibri"/>
              <a:ea typeface="Calibri"/>
              <a:cs typeface="Calibri"/>
              <a:sym typeface="Calibri"/>
            </a:endParaRPr>
          </a:p>
          <a:p>
            <a:pPr marL="380990" indent="-372524">
              <a:lnSpc>
                <a:spcPct val="100000"/>
              </a:lnSpc>
              <a:buSzPts val="1700"/>
              <a:buFont typeface="Calibri"/>
              <a:buChar char="•"/>
            </a:pPr>
            <a:r>
              <a:rPr lang="en" sz="2000" dirty="0">
                <a:latin typeface="Calibri"/>
                <a:ea typeface="Calibri"/>
                <a:cs typeface="Calibri"/>
                <a:sym typeface="Calibri"/>
              </a:rPr>
              <a:t>These roles may work in collaboration if your team has each of these staff personnel, or there may be a need for some positions to act independent if they do not have all personnel </a:t>
            </a:r>
            <a:endParaRPr sz="4400" dirty="0">
              <a:latin typeface="Calibri"/>
              <a:ea typeface="Calibri"/>
              <a:cs typeface="Calibri"/>
              <a:sym typeface="Calibri"/>
            </a:endParaRPr>
          </a:p>
          <a:p>
            <a:pPr marL="380990" indent="-372524">
              <a:lnSpc>
                <a:spcPct val="100000"/>
              </a:lnSpc>
              <a:buSzPts val="1700"/>
              <a:buFont typeface="Calibri"/>
              <a:buChar char="•"/>
            </a:pPr>
            <a:r>
              <a:rPr lang="en" sz="2000" dirty="0">
                <a:latin typeface="Calibri"/>
                <a:ea typeface="Calibri"/>
                <a:cs typeface="Calibri"/>
                <a:sym typeface="Calibri"/>
              </a:rPr>
              <a:t>However, nurses have clinical background and can provide medical advice, but CSW’s and PN’s cannot</a:t>
            </a:r>
            <a:endParaRPr sz="4400" dirty="0">
              <a:latin typeface="Calibri"/>
              <a:ea typeface="Calibri"/>
              <a:cs typeface="Calibri"/>
              <a:sym typeface="Calibri"/>
            </a:endParaRPr>
          </a:p>
          <a:p>
            <a:pPr marL="380990" indent="-372524">
              <a:lnSpc>
                <a:spcPct val="100000"/>
              </a:lnSpc>
              <a:buSzPts val="1700"/>
              <a:buFont typeface="Calibri"/>
              <a:buChar char="•"/>
            </a:pPr>
            <a:r>
              <a:rPr lang="en" sz="2000" dirty="0">
                <a:latin typeface="Calibri"/>
                <a:ea typeface="Calibri"/>
                <a:cs typeface="Calibri"/>
                <a:sym typeface="Calibri"/>
              </a:rPr>
              <a:t>Nurses cannot provide mental health treatment and should defer to a clinical social worker</a:t>
            </a:r>
            <a:endParaRPr sz="4400" dirty="0">
              <a:latin typeface="Calibri"/>
              <a:ea typeface="Calibri"/>
              <a:cs typeface="Calibri"/>
              <a:sym typeface="Calibri"/>
            </a:endParaRPr>
          </a:p>
        </p:txBody>
      </p:sp>
      <p:sp>
        <p:nvSpPr>
          <p:cNvPr id="2" name="TextBox 1">
            <a:extLst>
              <a:ext uri="{FF2B5EF4-FFF2-40B4-BE49-F238E27FC236}">
                <a16:creationId xmlns:a16="http://schemas.microsoft.com/office/drawing/2014/main" id="{04223EAB-A652-D133-DAA4-6C2D5C689FD0}"/>
              </a:ext>
            </a:extLst>
          </p:cNvPr>
          <p:cNvSpPr txBox="1"/>
          <p:nvPr/>
        </p:nvSpPr>
        <p:spPr>
          <a:xfrm>
            <a:off x="8653974" y="1952891"/>
            <a:ext cx="1585310" cy="923330"/>
          </a:xfrm>
          <a:custGeom>
            <a:avLst/>
            <a:gdLst>
              <a:gd name="connsiteX0" fmla="*/ 0 w 1595820"/>
              <a:gd name="connsiteY0" fmla="*/ 0 h 1038746"/>
              <a:gd name="connsiteX1" fmla="*/ 1595820 w 1595820"/>
              <a:gd name="connsiteY1" fmla="*/ 0 h 1038746"/>
              <a:gd name="connsiteX2" fmla="*/ 1595820 w 1595820"/>
              <a:gd name="connsiteY2" fmla="*/ 1038746 h 1038746"/>
              <a:gd name="connsiteX3" fmla="*/ 0 w 1595820"/>
              <a:gd name="connsiteY3" fmla="*/ 1038746 h 1038746"/>
              <a:gd name="connsiteX4" fmla="*/ 0 w 1595820"/>
              <a:gd name="connsiteY4" fmla="*/ 0 h 1038746"/>
              <a:gd name="connsiteX0" fmla="*/ 0 w 1595820"/>
              <a:gd name="connsiteY0" fmla="*/ 0 h 1038746"/>
              <a:gd name="connsiteX1" fmla="*/ 1595820 w 1595820"/>
              <a:gd name="connsiteY1" fmla="*/ 0 h 1038746"/>
              <a:gd name="connsiteX2" fmla="*/ 1595820 w 1595820"/>
              <a:gd name="connsiteY2" fmla="*/ 1038746 h 1038746"/>
              <a:gd name="connsiteX3" fmla="*/ 73572 w 1595820"/>
              <a:gd name="connsiteY3" fmla="*/ 986194 h 1038746"/>
              <a:gd name="connsiteX4" fmla="*/ 0 w 1595820"/>
              <a:gd name="connsiteY4" fmla="*/ 0 h 1038746"/>
              <a:gd name="connsiteX0" fmla="*/ 0 w 1595820"/>
              <a:gd name="connsiteY0" fmla="*/ 0 h 986195"/>
              <a:gd name="connsiteX1" fmla="*/ 1595820 w 1595820"/>
              <a:gd name="connsiteY1" fmla="*/ 0 h 986195"/>
              <a:gd name="connsiteX2" fmla="*/ 1543268 w 1595820"/>
              <a:gd name="connsiteY2" fmla="*/ 986195 h 986195"/>
              <a:gd name="connsiteX3" fmla="*/ 73572 w 1595820"/>
              <a:gd name="connsiteY3" fmla="*/ 986194 h 986195"/>
              <a:gd name="connsiteX4" fmla="*/ 0 w 1595820"/>
              <a:gd name="connsiteY4" fmla="*/ 0 h 986195"/>
              <a:gd name="connsiteX0" fmla="*/ 0 w 1543268"/>
              <a:gd name="connsiteY0" fmla="*/ 0 h 986195"/>
              <a:gd name="connsiteX1" fmla="*/ 1532758 w 1543268"/>
              <a:gd name="connsiteY1" fmla="*/ 52552 h 986195"/>
              <a:gd name="connsiteX2" fmla="*/ 1543268 w 1543268"/>
              <a:gd name="connsiteY2" fmla="*/ 986195 h 986195"/>
              <a:gd name="connsiteX3" fmla="*/ 73572 w 1543268"/>
              <a:gd name="connsiteY3" fmla="*/ 986194 h 986195"/>
              <a:gd name="connsiteX4" fmla="*/ 0 w 1543268"/>
              <a:gd name="connsiteY4" fmla="*/ 0 h 986195"/>
              <a:gd name="connsiteX0" fmla="*/ 0 w 1585310"/>
              <a:gd name="connsiteY0" fmla="*/ 0 h 986195"/>
              <a:gd name="connsiteX1" fmla="*/ 1585310 w 1585310"/>
              <a:gd name="connsiteY1" fmla="*/ 1 h 986195"/>
              <a:gd name="connsiteX2" fmla="*/ 1543268 w 1585310"/>
              <a:gd name="connsiteY2" fmla="*/ 986195 h 986195"/>
              <a:gd name="connsiteX3" fmla="*/ 73572 w 1585310"/>
              <a:gd name="connsiteY3" fmla="*/ 986194 h 986195"/>
              <a:gd name="connsiteX4" fmla="*/ 0 w 1585310"/>
              <a:gd name="connsiteY4" fmla="*/ 0 h 98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310" h="986195">
                <a:moveTo>
                  <a:pt x="0" y="0"/>
                </a:moveTo>
                <a:lnTo>
                  <a:pt x="1585310" y="1"/>
                </a:lnTo>
                <a:lnTo>
                  <a:pt x="1543268" y="986195"/>
                </a:lnTo>
                <a:lnTo>
                  <a:pt x="73572" y="986194"/>
                </a:lnTo>
                <a:lnTo>
                  <a:pt x="0" y="0"/>
                </a:lnTo>
                <a:close/>
              </a:path>
            </a:pathLst>
          </a:custGeom>
          <a:solidFill>
            <a:srgbClr val="FFF2C5"/>
          </a:solidFill>
        </p:spPr>
        <p:txBody>
          <a:bodyPr wrap="square" rtlCol="0">
            <a:spAutoFit/>
          </a:bodyPr>
          <a:lstStyle/>
          <a:p>
            <a:pPr algn="ctr">
              <a:spcAft>
                <a:spcPts val="0"/>
              </a:spcAft>
            </a:pPr>
            <a:r>
              <a:rPr lang="en-US" sz="900" dirty="0">
                <a:latin typeface="+mn-lt"/>
              </a:rPr>
              <a:t>Listens to needs and concerns</a:t>
            </a:r>
          </a:p>
          <a:p>
            <a:pPr algn="ctr">
              <a:spcAft>
                <a:spcPts val="0"/>
              </a:spcAft>
            </a:pPr>
            <a:r>
              <a:rPr lang="en-US" sz="900" dirty="0">
                <a:latin typeface="+mn-lt"/>
              </a:rPr>
              <a:t>Teaches about wellness and skills for achieving goals</a:t>
            </a:r>
          </a:p>
          <a:p>
            <a:pPr algn="ctr">
              <a:spcAft>
                <a:spcPts val="0"/>
              </a:spcAft>
            </a:pPr>
            <a:r>
              <a:rPr lang="en-US" sz="900" dirty="0">
                <a:latin typeface="+mn-lt"/>
              </a:rPr>
              <a:t>Helps in emergency situations</a:t>
            </a:r>
          </a:p>
          <a:p>
            <a:pPr algn="ctr">
              <a:spcAft>
                <a:spcPts val="0"/>
              </a:spcAft>
            </a:pPr>
            <a:r>
              <a:rPr lang="en-US" sz="900" dirty="0">
                <a:latin typeface="+mn-lt"/>
              </a:rPr>
              <a:t>Helps make inpatient discharge plans</a:t>
            </a:r>
          </a:p>
        </p:txBody>
      </p:sp>
      <p:sp>
        <p:nvSpPr>
          <p:cNvPr id="3" name="TextBox 2">
            <a:extLst>
              <a:ext uri="{FF2B5EF4-FFF2-40B4-BE49-F238E27FC236}">
                <a16:creationId xmlns:a16="http://schemas.microsoft.com/office/drawing/2014/main" id="{A24525AA-ABBC-C583-051B-3BD2AF8E778D}"/>
              </a:ext>
            </a:extLst>
          </p:cNvPr>
          <p:cNvSpPr txBox="1"/>
          <p:nvPr/>
        </p:nvSpPr>
        <p:spPr>
          <a:xfrm>
            <a:off x="8002333" y="2975199"/>
            <a:ext cx="1061545" cy="923330"/>
          </a:xfrm>
          <a:custGeom>
            <a:avLst/>
            <a:gdLst>
              <a:gd name="connsiteX0" fmla="*/ 0 w 1061545"/>
              <a:gd name="connsiteY0" fmla="*/ 0 h 923330"/>
              <a:gd name="connsiteX1" fmla="*/ 1061545 w 1061545"/>
              <a:gd name="connsiteY1" fmla="*/ 0 h 923330"/>
              <a:gd name="connsiteX2" fmla="*/ 1061545 w 1061545"/>
              <a:gd name="connsiteY2" fmla="*/ 923330 h 923330"/>
              <a:gd name="connsiteX3" fmla="*/ 0 w 1061545"/>
              <a:gd name="connsiteY3" fmla="*/ 923330 h 923330"/>
              <a:gd name="connsiteX4" fmla="*/ 0 w 1061545"/>
              <a:gd name="connsiteY4" fmla="*/ 0 h 923330"/>
              <a:gd name="connsiteX0" fmla="*/ 0 w 1061545"/>
              <a:gd name="connsiteY0" fmla="*/ 0 h 923330"/>
              <a:gd name="connsiteX1" fmla="*/ 1061545 w 1061545"/>
              <a:gd name="connsiteY1" fmla="*/ 0 h 923330"/>
              <a:gd name="connsiteX2" fmla="*/ 956442 w 1061545"/>
              <a:gd name="connsiteY2" fmla="*/ 839247 h 923330"/>
              <a:gd name="connsiteX3" fmla="*/ 0 w 1061545"/>
              <a:gd name="connsiteY3" fmla="*/ 923330 h 923330"/>
              <a:gd name="connsiteX4" fmla="*/ 0 w 1061545"/>
              <a:gd name="connsiteY4" fmla="*/ 0 h 923330"/>
              <a:gd name="connsiteX0" fmla="*/ 0 w 1061545"/>
              <a:gd name="connsiteY0" fmla="*/ 0 h 902309"/>
              <a:gd name="connsiteX1" fmla="*/ 1061545 w 1061545"/>
              <a:gd name="connsiteY1" fmla="*/ 0 h 902309"/>
              <a:gd name="connsiteX2" fmla="*/ 956442 w 1061545"/>
              <a:gd name="connsiteY2" fmla="*/ 839247 h 902309"/>
              <a:gd name="connsiteX3" fmla="*/ 147144 w 1061545"/>
              <a:gd name="connsiteY3" fmla="*/ 902309 h 902309"/>
              <a:gd name="connsiteX4" fmla="*/ 0 w 1061545"/>
              <a:gd name="connsiteY4" fmla="*/ 0 h 902309"/>
              <a:gd name="connsiteX0" fmla="*/ 0 w 1061545"/>
              <a:gd name="connsiteY0" fmla="*/ 0 h 923330"/>
              <a:gd name="connsiteX1" fmla="*/ 1061545 w 1061545"/>
              <a:gd name="connsiteY1" fmla="*/ 0 h 923330"/>
              <a:gd name="connsiteX2" fmla="*/ 956442 w 1061545"/>
              <a:gd name="connsiteY2" fmla="*/ 839247 h 923330"/>
              <a:gd name="connsiteX3" fmla="*/ 273269 w 1061545"/>
              <a:gd name="connsiteY3" fmla="*/ 923330 h 923330"/>
              <a:gd name="connsiteX4" fmla="*/ 0 w 1061545"/>
              <a:gd name="connsiteY4" fmla="*/ 0 h 923330"/>
              <a:gd name="connsiteX0" fmla="*/ 0 w 1061545"/>
              <a:gd name="connsiteY0" fmla="*/ 0 h 923330"/>
              <a:gd name="connsiteX1" fmla="*/ 1061545 w 1061545"/>
              <a:gd name="connsiteY1" fmla="*/ 0 h 923330"/>
              <a:gd name="connsiteX2" fmla="*/ 914401 w 1061545"/>
              <a:gd name="connsiteY2" fmla="*/ 881289 h 923330"/>
              <a:gd name="connsiteX3" fmla="*/ 273269 w 1061545"/>
              <a:gd name="connsiteY3" fmla="*/ 923330 h 923330"/>
              <a:gd name="connsiteX4" fmla="*/ 0 w 1061545"/>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45" h="923330">
                <a:moveTo>
                  <a:pt x="0" y="0"/>
                </a:moveTo>
                <a:lnTo>
                  <a:pt x="1061545" y="0"/>
                </a:lnTo>
                <a:lnTo>
                  <a:pt x="914401" y="881289"/>
                </a:lnTo>
                <a:lnTo>
                  <a:pt x="273269" y="923330"/>
                </a:lnTo>
                <a:lnTo>
                  <a:pt x="0" y="0"/>
                </a:lnTo>
                <a:close/>
              </a:path>
            </a:pathLst>
          </a:custGeom>
          <a:solidFill>
            <a:srgbClr val="D7E1AC"/>
          </a:solidFill>
        </p:spPr>
        <p:txBody>
          <a:bodyPr wrap="square" rtlCol="0">
            <a:spAutoFit/>
          </a:bodyPr>
          <a:lstStyle/>
          <a:p>
            <a:pPr algn="ctr"/>
            <a:r>
              <a:rPr lang="en-US" sz="900" dirty="0">
                <a:latin typeface="+mn-lt"/>
              </a:rPr>
              <a:t>Helps find wellness resources</a:t>
            </a:r>
          </a:p>
          <a:p>
            <a:pPr algn="ctr"/>
            <a:r>
              <a:rPr lang="en-US" sz="900" dirty="0">
                <a:latin typeface="+mn-lt"/>
              </a:rPr>
              <a:t>Helps make a plan to achieve goals for living with sickle cell</a:t>
            </a:r>
          </a:p>
        </p:txBody>
      </p:sp>
      <p:sp>
        <p:nvSpPr>
          <p:cNvPr id="4" name="TextBox 3">
            <a:extLst>
              <a:ext uri="{FF2B5EF4-FFF2-40B4-BE49-F238E27FC236}">
                <a16:creationId xmlns:a16="http://schemas.microsoft.com/office/drawing/2014/main" id="{D35F7CE3-91FA-BD0A-D94A-0DC1A1A1219B}"/>
              </a:ext>
            </a:extLst>
          </p:cNvPr>
          <p:cNvSpPr txBox="1"/>
          <p:nvPr/>
        </p:nvSpPr>
        <p:spPr>
          <a:xfrm>
            <a:off x="9760186" y="3066059"/>
            <a:ext cx="979215" cy="646331"/>
          </a:xfrm>
          <a:custGeom>
            <a:avLst/>
            <a:gdLst>
              <a:gd name="connsiteX0" fmla="*/ 0 w 979215"/>
              <a:gd name="connsiteY0" fmla="*/ 0 h 646331"/>
              <a:gd name="connsiteX1" fmla="*/ 979215 w 979215"/>
              <a:gd name="connsiteY1" fmla="*/ 0 h 646331"/>
              <a:gd name="connsiteX2" fmla="*/ 979215 w 979215"/>
              <a:gd name="connsiteY2" fmla="*/ 646331 h 646331"/>
              <a:gd name="connsiteX3" fmla="*/ 0 w 979215"/>
              <a:gd name="connsiteY3" fmla="*/ 646331 h 646331"/>
              <a:gd name="connsiteX4" fmla="*/ 0 w 979215"/>
              <a:gd name="connsiteY4" fmla="*/ 0 h 646331"/>
              <a:gd name="connsiteX0" fmla="*/ 0 w 979215"/>
              <a:gd name="connsiteY0" fmla="*/ 0 h 646331"/>
              <a:gd name="connsiteX1" fmla="*/ 979215 w 979215"/>
              <a:gd name="connsiteY1" fmla="*/ 0 h 646331"/>
              <a:gd name="connsiteX2" fmla="*/ 979215 w 979215"/>
              <a:gd name="connsiteY2" fmla="*/ 646331 h 646331"/>
              <a:gd name="connsiteX3" fmla="*/ 63063 w 979215"/>
              <a:gd name="connsiteY3" fmla="*/ 635821 h 646331"/>
              <a:gd name="connsiteX4" fmla="*/ 0 w 979215"/>
              <a:gd name="connsiteY4" fmla="*/ 0 h 646331"/>
              <a:gd name="connsiteX0" fmla="*/ 0 w 979215"/>
              <a:gd name="connsiteY0" fmla="*/ 0 h 646331"/>
              <a:gd name="connsiteX1" fmla="*/ 979215 w 979215"/>
              <a:gd name="connsiteY1" fmla="*/ 0 h 646331"/>
              <a:gd name="connsiteX2" fmla="*/ 905642 w 979215"/>
              <a:gd name="connsiteY2" fmla="*/ 646331 h 646331"/>
              <a:gd name="connsiteX3" fmla="*/ 63063 w 979215"/>
              <a:gd name="connsiteY3" fmla="*/ 635821 h 646331"/>
              <a:gd name="connsiteX4" fmla="*/ 0 w 97921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15" h="646331">
                <a:moveTo>
                  <a:pt x="0" y="0"/>
                </a:moveTo>
                <a:lnTo>
                  <a:pt x="979215" y="0"/>
                </a:lnTo>
                <a:lnTo>
                  <a:pt x="905642" y="646331"/>
                </a:lnTo>
                <a:lnTo>
                  <a:pt x="63063" y="635821"/>
                </a:lnTo>
                <a:lnTo>
                  <a:pt x="0" y="0"/>
                </a:lnTo>
                <a:close/>
              </a:path>
            </a:pathLst>
          </a:custGeom>
          <a:solidFill>
            <a:srgbClr val="D3D9AD"/>
          </a:solidFill>
        </p:spPr>
        <p:txBody>
          <a:bodyPr wrap="square" rtlCol="0">
            <a:spAutoFit/>
          </a:bodyPr>
          <a:lstStyle/>
          <a:p>
            <a:pPr algn="ctr"/>
            <a:r>
              <a:rPr lang="en-US" sz="900" dirty="0">
                <a:latin typeface="+mn-lt"/>
              </a:rPr>
              <a:t>Checks in during hospital stays and clinic appointments</a:t>
            </a:r>
          </a:p>
        </p:txBody>
      </p:sp>
      <p:sp>
        <p:nvSpPr>
          <p:cNvPr id="5" name="TextBox 4">
            <a:extLst>
              <a:ext uri="{FF2B5EF4-FFF2-40B4-BE49-F238E27FC236}">
                <a16:creationId xmlns:a16="http://schemas.microsoft.com/office/drawing/2014/main" id="{F2766449-EDB2-8D12-1A95-B9F94980745D}"/>
              </a:ext>
            </a:extLst>
          </p:cNvPr>
          <p:cNvSpPr txBox="1"/>
          <p:nvPr/>
        </p:nvSpPr>
        <p:spPr>
          <a:xfrm>
            <a:off x="10161177" y="4092066"/>
            <a:ext cx="1502259" cy="1061829"/>
          </a:xfrm>
          <a:custGeom>
            <a:avLst/>
            <a:gdLst>
              <a:gd name="connsiteX0" fmla="*/ 0 w 1502259"/>
              <a:gd name="connsiteY0" fmla="*/ 0 h 1061829"/>
              <a:gd name="connsiteX1" fmla="*/ 1502259 w 1502259"/>
              <a:gd name="connsiteY1" fmla="*/ 0 h 1061829"/>
              <a:gd name="connsiteX2" fmla="*/ 1502259 w 1502259"/>
              <a:gd name="connsiteY2" fmla="*/ 1061829 h 1061829"/>
              <a:gd name="connsiteX3" fmla="*/ 0 w 1502259"/>
              <a:gd name="connsiteY3" fmla="*/ 1061829 h 1061829"/>
              <a:gd name="connsiteX4" fmla="*/ 0 w 1502259"/>
              <a:gd name="connsiteY4" fmla="*/ 0 h 1061829"/>
              <a:gd name="connsiteX0" fmla="*/ 0 w 1502259"/>
              <a:gd name="connsiteY0" fmla="*/ 0 h 1061829"/>
              <a:gd name="connsiteX1" fmla="*/ 1502259 w 1502259"/>
              <a:gd name="connsiteY1" fmla="*/ 0 h 1061829"/>
              <a:gd name="connsiteX2" fmla="*/ 1302562 w 1502259"/>
              <a:gd name="connsiteY2" fmla="*/ 1019787 h 1061829"/>
              <a:gd name="connsiteX3" fmla="*/ 0 w 1502259"/>
              <a:gd name="connsiteY3" fmla="*/ 1061829 h 1061829"/>
              <a:gd name="connsiteX4" fmla="*/ 0 w 1502259"/>
              <a:gd name="connsiteY4" fmla="*/ 0 h 1061829"/>
              <a:gd name="connsiteX0" fmla="*/ 147145 w 1502259"/>
              <a:gd name="connsiteY0" fmla="*/ 42042 h 1061829"/>
              <a:gd name="connsiteX1" fmla="*/ 1502259 w 1502259"/>
              <a:gd name="connsiteY1" fmla="*/ 0 h 1061829"/>
              <a:gd name="connsiteX2" fmla="*/ 1302562 w 1502259"/>
              <a:gd name="connsiteY2" fmla="*/ 1019787 h 1061829"/>
              <a:gd name="connsiteX3" fmla="*/ 0 w 1502259"/>
              <a:gd name="connsiteY3" fmla="*/ 1061829 h 1061829"/>
              <a:gd name="connsiteX4" fmla="*/ 147145 w 1502259"/>
              <a:gd name="connsiteY4" fmla="*/ 42042 h 1061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59" h="1061829">
                <a:moveTo>
                  <a:pt x="147145" y="42042"/>
                </a:moveTo>
                <a:lnTo>
                  <a:pt x="1502259" y="0"/>
                </a:lnTo>
                <a:lnTo>
                  <a:pt x="1302562" y="1019787"/>
                </a:lnTo>
                <a:lnTo>
                  <a:pt x="0" y="1061829"/>
                </a:lnTo>
                <a:lnTo>
                  <a:pt x="147145" y="42042"/>
                </a:lnTo>
                <a:close/>
              </a:path>
            </a:pathLst>
          </a:custGeom>
          <a:solidFill>
            <a:srgbClr val="D3E5E5"/>
          </a:solidFill>
        </p:spPr>
        <p:txBody>
          <a:bodyPr wrap="square" rtlCol="0">
            <a:spAutoFit/>
          </a:bodyPr>
          <a:lstStyle/>
          <a:p>
            <a:pPr algn="ctr"/>
            <a:r>
              <a:rPr lang="en-US" sz="900" dirty="0">
                <a:latin typeface="+mn-lt"/>
                <a:cs typeface="Arial" panose="020B0604020202020204" pitchFamily="34" charset="0"/>
              </a:rPr>
              <a:t>Helps with scheduling and transportation to appointments</a:t>
            </a:r>
          </a:p>
          <a:p>
            <a:pPr algn="ctr"/>
            <a:r>
              <a:rPr lang="en-US" sz="900" dirty="0">
                <a:latin typeface="+mn-lt"/>
                <a:cs typeface="Arial" panose="020B0604020202020204" pitchFamily="34" charset="0"/>
              </a:rPr>
              <a:t>Helps manage filing and taking medications</a:t>
            </a:r>
          </a:p>
          <a:p>
            <a:pPr algn="ctr"/>
            <a:r>
              <a:rPr lang="en-US" sz="900" dirty="0">
                <a:latin typeface="+mn-lt"/>
                <a:cs typeface="Arial" panose="020B0604020202020204" pitchFamily="34" charset="0"/>
              </a:rPr>
              <a:t>Helps find community resources</a:t>
            </a:r>
          </a:p>
        </p:txBody>
      </p:sp>
      <p:sp>
        <p:nvSpPr>
          <p:cNvPr id="6" name="TextBox 5">
            <a:extLst>
              <a:ext uri="{FF2B5EF4-FFF2-40B4-BE49-F238E27FC236}">
                <a16:creationId xmlns:a16="http://schemas.microsoft.com/office/drawing/2014/main" id="{21D3B639-85C3-2B86-B1B0-2F8FB7E68581}"/>
              </a:ext>
            </a:extLst>
          </p:cNvPr>
          <p:cNvSpPr txBox="1"/>
          <p:nvPr/>
        </p:nvSpPr>
        <p:spPr>
          <a:xfrm>
            <a:off x="7151715" y="4157757"/>
            <a:ext cx="1502259" cy="784830"/>
          </a:xfrm>
          <a:custGeom>
            <a:avLst/>
            <a:gdLst>
              <a:gd name="connsiteX0" fmla="*/ 0 w 1502259"/>
              <a:gd name="connsiteY0" fmla="*/ 0 h 784830"/>
              <a:gd name="connsiteX1" fmla="*/ 1502259 w 1502259"/>
              <a:gd name="connsiteY1" fmla="*/ 0 h 784830"/>
              <a:gd name="connsiteX2" fmla="*/ 1502259 w 1502259"/>
              <a:gd name="connsiteY2" fmla="*/ 784830 h 784830"/>
              <a:gd name="connsiteX3" fmla="*/ 0 w 1502259"/>
              <a:gd name="connsiteY3" fmla="*/ 784830 h 784830"/>
              <a:gd name="connsiteX4" fmla="*/ 0 w 1502259"/>
              <a:gd name="connsiteY4" fmla="*/ 0 h 784830"/>
              <a:gd name="connsiteX0" fmla="*/ 0 w 1502259"/>
              <a:gd name="connsiteY0" fmla="*/ 0 h 784830"/>
              <a:gd name="connsiteX1" fmla="*/ 1502259 w 1502259"/>
              <a:gd name="connsiteY1" fmla="*/ 0 h 784830"/>
              <a:gd name="connsiteX2" fmla="*/ 1502259 w 1502259"/>
              <a:gd name="connsiteY2" fmla="*/ 784830 h 784830"/>
              <a:gd name="connsiteX3" fmla="*/ 63062 w 1502259"/>
              <a:gd name="connsiteY3" fmla="*/ 732278 h 784830"/>
              <a:gd name="connsiteX4" fmla="*/ 0 w 1502259"/>
              <a:gd name="connsiteY4" fmla="*/ 0 h 784830"/>
              <a:gd name="connsiteX0" fmla="*/ 0 w 1502259"/>
              <a:gd name="connsiteY0" fmla="*/ 0 h 784830"/>
              <a:gd name="connsiteX1" fmla="*/ 1470728 w 1502259"/>
              <a:gd name="connsiteY1" fmla="*/ 42041 h 784830"/>
              <a:gd name="connsiteX2" fmla="*/ 1502259 w 1502259"/>
              <a:gd name="connsiteY2" fmla="*/ 784830 h 784830"/>
              <a:gd name="connsiteX3" fmla="*/ 63062 w 1502259"/>
              <a:gd name="connsiteY3" fmla="*/ 732278 h 784830"/>
              <a:gd name="connsiteX4" fmla="*/ 0 w 1502259"/>
              <a:gd name="connsiteY4" fmla="*/ 0 h 78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59" h="784830">
                <a:moveTo>
                  <a:pt x="0" y="0"/>
                </a:moveTo>
                <a:lnTo>
                  <a:pt x="1470728" y="42041"/>
                </a:lnTo>
                <a:lnTo>
                  <a:pt x="1502259" y="784830"/>
                </a:lnTo>
                <a:lnTo>
                  <a:pt x="63062" y="732278"/>
                </a:lnTo>
                <a:lnTo>
                  <a:pt x="0" y="0"/>
                </a:lnTo>
                <a:close/>
              </a:path>
            </a:pathLst>
          </a:custGeom>
          <a:solidFill>
            <a:srgbClr val="D8EDDE"/>
          </a:solidFill>
        </p:spPr>
        <p:txBody>
          <a:bodyPr wrap="square" rtlCol="0">
            <a:spAutoFit/>
          </a:bodyPr>
          <a:lstStyle/>
          <a:p>
            <a:pPr algn="ctr"/>
            <a:r>
              <a:rPr lang="en-US" sz="900" dirty="0">
                <a:latin typeface="+mn-lt"/>
              </a:rPr>
              <a:t>Meets with you regularly to get updates on your progress and ask questions about your mental well-being</a:t>
            </a:r>
          </a:p>
        </p:txBody>
      </p:sp>
      <p:sp>
        <p:nvSpPr>
          <p:cNvPr id="7" name="TextBox 6">
            <a:extLst>
              <a:ext uri="{FF2B5EF4-FFF2-40B4-BE49-F238E27FC236}">
                <a16:creationId xmlns:a16="http://schemas.microsoft.com/office/drawing/2014/main" id="{21520EF3-EAA4-E588-7D0C-8DD8C823B089}"/>
              </a:ext>
            </a:extLst>
          </p:cNvPr>
          <p:cNvSpPr txBox="1"/>
          <p:nvPr/>
        </p:nvSpPr>
        <p:spPr>
          <a:xfrm>
            <a:off x="9048778" y="3596309"/>
            <a:ext cx="704193" cy="707886"/>
          </a:xfrm>
          <a:prstGeom prst="rect">
            <a:avLst/>
          </a:prstGeom>
          <a:solidFill>
            <a:srgbClr val="B4CA9B"/>
          </a:solidFill>
        </p:spPr>
        <p:txBody>
          <a:bodyPr wrap="square" rtlCol="0">
            <a:spAutoFit/>
          </a:bodyPr>
          <a:lstStyle/>
          <a:p>
            <a:pPr algn="ctr"/>
            <a:r>
              <a:rPr lang="en-US" sz="1000" b="1" dirty="0">
                <a:latin typeface="+mn-lt"/>
              </a:rPr>
              <a:t>Runs peer support groups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Training, Training, and More Training for the Team</a:t>
            </a:r>
          </a:p>
        </p:txBody>
      </p:sp>
      <p:sp>
        <p:nvSpPr>
          <p:cNvPr id="3" name="Content Placeholder 2"/>
          <p:cNvSpPr>
            <a:spLocks noGrp="1"/>
          </p:cNvSpPr>
          <p:nvPr>
            <p:ph idx="1"/>
          </p:nvPr>
        </p:nvSpPr>
        <p:spPr/>
        <p:txBody>
          <a:bodyPr>
            <a:noAutofit/>
          </a:bodyPr>
          <a:lstStyle/>
          <a:p>
            <a:pPr>
              <a:buSzPct val="100000"/>
            </a:pPr>
            <a:r>
              <a:rPr lang="en-US" sz="2800" dirty="0">
                <a:ea typeface="Roboto" panose="020B0604020202020204" charset="0"/>
              </a:rPr>
              <a:t>Establish </a:t>
            </a:r>
            <a:r>
              <a:rPr lang="en-US" sz="2800" dirty="0">
                <a:solidFill>
                  <a:schemeClr val="tx2"/>
                </a:solidFill>
                <a:ea typeface="Roboto" panose="020B0604020202020204" charset="0"/>
              </a:rPr>
              <a:t>roles and responsibilities </a:t>
            </a:r>
            <a:r>
              <a:rPr lang="en-US" sz="2800" dirty="0">
                <a:ea typeface="Roboto" panose="020B0604020202020204" charset="0"/>
              </a:rPr>
              <a:t>to avoid overlapping of services</a:t>
            </a:r>
          </a:p>
          <a:p>
            <a:pPr>
              <a:buSzPct val="100000"/>
            </a:pPr>
            <a:r>
              <a:rPr lang="en-US" sz="2800" dirty="0">
                <a:ea typeface="Roboto" panose="020B0604020202020204" charset="0"/>
              </a:rPr>
              <a:t>Teach knowledge of </a:t>
            </a:r>
            <a:r>
              <a:rPr lang="en-US" sz="2800" dirty="0">
                <a:solidFill>
                  <a:schemeClr val="tx2"/>
                </a:solidFill>
                <a:ea typeface="Roboto" panose="020B0604020202020204" charset="0"/>
              </a:rPr>
              <a:t>sickle cell disease</a:t>
            </a:r>
            <a:r>
              <a:rPr lang="en-US" sz="2800" dirty="0">
                <a:ea typeface="Roboto" panose="020B0604020202020204" charset="0"/>
              </a:rPr>
              <a:t>, </a:t>
            </a:r>
            <a:r>
              <a:rPr lang="en-US" sz="2800" dirty="0">
                <a:solidFill>
                  <a:schemeClr val="tx2"/>
                </a:solidFill>
                <a:ea typeface="Roboto" panose="020B0604020202020204" charset="0"/>
              </a:rPr>
              <a:t>medication</a:t>
            </a:r>
            <a:r>
              <a:rPr lang="en-US" sz="2800" dirty="0">
                <a:ea typeface="Roboto" panose="020B0604020202020204" charset="0"/>
              </a:rPr>
              <a:t>, and understanding of </a:t>
            </a:r>
            <a:r>
              <a:rPr lang="en-US" sz="2800" dirty="0">
                <a:solidFill>
                  <a:schemeClr val="tx2"/>
                </a:solidFill>
                <a:ea typeface="Roboto" panose="020B0604020202020204" charset="0"/>
              </a:rPr>
              <a:t>patients’ needs </a:t>
            </a:r>
          </a:p>
          <a:p>
            <a:pPr>
              <a:buSzPct val="100000"/>
            </a:pPr>
            <a:r>
              <a:rPr lang="en-US" sz="2800" dirty="0">
                <a:ea typeface="Roboto" panose="020B0604020202020204" charset="0"/>
              </a:rPr>
              <a:t>Share extensive knowledge of </a:t>
            </a:r>
            <a:r>
              <a:rPr lang="en-US" sz="2800" dirty="0">
                <a:solidFill>
                  <a:schemeClr val="tx2"/>
                </a:solidFill>
                <a:ea typeface="Roboto" panose="020B0604020202020204" charset="0"/>
              </a:rPr>
              <a:t>community resources </a:t>
            </a:r>
            <a:r>
              <a:rPr lang="en-US" sz="2800" dirty="0">
                <a:ea typeface="Roboto" panose="020B0604020202020204" charset="0"/>
              </a:rPr>
              <a:t>and engagement with patients</a:t>
            </a:r>
          </a:p>
          <a:p>
            <a:pPr>
              <a:buSzPct val="100000"/>
            </a:pPr>
            <a:r>
              <a:rPr lang="en-US" sz="2800" dirty="0">
                <a:ea typeface="Roboto" panose="020B0604020202020204" charset="0"/>
              </a:rPr>
              <a:t>Stress key components of </a:t>
            </a:r>
            <a:r>
              <a:rPr lang="en-US" sz="2800" dirty="0">
                <a:solidFill>
                  <a:schemeClr val="tx2"/>
                </a:solidFill>
                <a:ea typeface="Roboto" panose="020B0604020202020204" charset="0"/>
              </a:rPr>
              <a:t>motivational interviewing</a:t>
            </a:r>
            <a:r>
              <a:rPr lang="en-US" sz="2800" dirty="0">
                <a:ea typeface="Roboto" panose="020B0604020202020204" charset="0"/>
              </a:rPr>
              <a:t>, </a:t>
            </a:r>
            <a:r>
              <a:rPr lang="en-US" sz="2800" dirty="0">
                <a:solidFill>
                  <a:schemeClr val="tx2"/>
                </a:solidFill>
                <a:ea typeface="Roboto" panose="020B0604020202020204" charset="0"/>
              </a:rPr>
              <a:t>care coordination</a:t>
            </a:r>
            <a:r>
              <a:rPr lang="en-US" sz="2800" dirty="0">
                <a:ea typeface="Roboto" panose="020B0604020202020204" charset="0"/>
              </a:rPr>
              <a:t>, and </a:t>
            </a:r>
            <a:r>
              <a:rPr lang="en-US" sz="2800" dirty="0">
                <a:solidFill>
                  <a:schemeClr val="tx2"/>
                </a:solidFill>
                <a:ea typeface="Roboto" panose="020B0604020202020204" charset="0"/>
              </a:rPr>
              <a:t>case management training</a:t>
            </a:r>
          </a:p>
        </p:txBody>
      </p:sp>
    </p:spTree>
    <p:extLst>
      <p:ext uri="{BB962C8B-B14F-4D97-AF65-F5344CB8AC3E}">
        <p14:creationId xmlns:p14="http://schemas.microsoft.com/office/powerpoint/2010/main" val="19979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3"/>
        <p:cNvGrpSpPr/>
        <p:nvPr/>
      </p:nvGrpSpPr>
      <p:grpSpPr>
        <a:xfrm>
          <a:off x="0" y="0"/>
          <a:ext cx="0" cy="0"/>
          <a:chOff x="0" y="0"/>
          <a:chExt cx="0" cy="0"/>
        </a:xfrm>
      </p:grpSpPr>
      <p:sp>
        <p:nvSpPr>
          <p:cNvPr id="3434" name="Google Shape;3434;g606fd61de1_0_22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ym typeface="Roboto"/>
              </a:rPr>
              <a:t>Empathy and the Impact on Patient Care </a:t>
            </a:r>
            <a:endParaRPr dirty="0">
              <a:sym typeface="Roboto"/>
            </a:endParaRPr>
          </a:p>
        </p:txBody>
      </p:sp>
      <p:sp>
        <p:nvSpPr>
          <p:cNvPr id="3435" name="Google Shape;3435;g606fd61de1_0_22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41300" lvl="0" indent="-228600" algn="l" rtl="0">
              <a:lnSpc>
                <a:spcPct val="100000"/>
              </a:lnSpc>
              <a:spcBef>
                <a:spcPts val="0"/>
              </a:spcBef>
              <a:spcAft>
                <a:spcPts val="0"/>
              </a:spcAft>
              <a:buClr>
                <a:schemeClr val="dk1"/>
              </a:buClr>
              <a:buSzPct val="100000"/>
              <a:buFont typeface="Roboto"/>
              <a:buChar char="•"/>
            </a:pPr>
            <a:r>
              <a:rPr lang="en-US" sz="2400" dirty="0">
                <a:ea typeface="Roboto"/>
                <a:cs typeface="Roboto"/>
                <a:sym typeface="Roboto"/>
              </a:rPr>
              <a:t>All the training in the world will not be successful with patients if the healthcare professional does not make the patient feel understood and cared for</a:t>
            </a:r>
            <a:endParaRPr dirty="0">
              <a:ea typeface="Roboto"/>
              <a:cs typeface="Roboto"/>
              <a:sym typeface="Roboto"/>
            </a:endParaRPr>
          </a:p>
          <a:p>
            <a:pPr marL="800100" lvl="1" indent="-342900">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"Clinician empathy” improves patient</a:t>
            </a:r>
            <a:br>
              <a:rPr lang="en-US" dirty="0">
                <a:ea typeface="Roboto"/>
                <a:cs typeface="Roboto"/>
                <a:sym typeface="Roboto"/>
              </a:rPr>
            </a:br>
            <a:r>
              <a:rPr lang="en-US" dirty="0">
                <a:ea typeface="Roboto"/>
                <a:cs typeface="Roboto"/>
                <a:sym typeface="Roboto"/>
              </a:rPr>
              <a:t> satisfaction over 65%</a:t>
            </a:r>
            <a:endParaRPr dirty="0">
              <a:ea typeface="Roboto"/>
              <a:cs typeface="Roboto"/>
              <a:sym typeface="Roboto"/>
            </a:endParaRPr>
          </a:p>
          <a:p>
            <a:pPr marL="800100" lvl="1" indent="-342900" algn="l" rtl="0">
              <a:lnSpc>
                <a:spcPct val="10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Patient satisfaction is improved despite the care</a:t>
            </a:r>
            <a:br>
              <a:rPr lang="en-US" dirty="0">
                <a:ea typeface="Roboto"/>
                <a:cs typeface="Roboto"/>
                <a:sym typeface="Roboto"/>
              </a:rPr>
            </a:br>
            <a:r>
              <a:rPr lang="en-US" dirty="0">
                <a:ea typeface="Roboto"/>
                <a:cs typeface="Roboto"/>
                <a:sym typeface="Roboto"/>
              </a:rPr>
              <a:t>outcomes</a:t>
            </a:r>
            <a:endParaRPr dirty="0">
              <a:ea typeface="Roboto"/>
              <a:cs typeface="Roboto"/>
              <a:sym typeface="Roboto"/>
            </a:endParaRPr>
          </a:p>
          <a:p>
            <a:pPr marL="800100" lvl="1" indent="-342900" algn="l" rtl="0">
              <a:lnSpc>
                <a:spcPct val="10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Patients should feel heard</a:t>
            </a:r>
          </a:p>
          <a:p>
            <a:pPr marL="800100" lvl="1" indent="-342900" algn="l" rtl="0">
              <a:lnSpc>
                <a:spcPct val="10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Treat others in the context of how you want to be treated</a:t>
            </a:r>
            <a:endParaRPr dirty="0">
              <a:ea typeface="Roboto"/>
              <a:cs typeface="Roboto"/>
              <a:sym typeface="Roboto"/>
            </a:endParaRPr>
          </a:p>
          <a:p>
            <a:pPr marL="241300" lvl="0" indent="-203200" algn="l" rtl="0">
              <a:lnSpc>
                <a:spcPct val="100000"/>
              </a:lnSpc>
              <a:spcBef>
                <a:spcPts val="1100"/>
              </a:spcBef>
              <a:spcAft>
                <a:spcPts val="0"/>
              </a:spcAft>
              <a:buClr>
                <a:srgbClr val="000000"/>
              </a:buClr>
              <a:buSzPct val="100000"/>
              <a:buFont typeface="Roboto"/>
              <a:buChar char="•"/>
            </a:pPr>
            <a:r>
              <a:rPr lang="en-US" sz="2400" dirty="0">
                <a:solidFill>
                  <a:srgbClr val="000000"/>
                </a:solidFill>
                <a:ea typeface="Roboto"/>
                <a:cs typeface="Roboto"/>
                <a:sym typeface="Roboto"/>
              </a:rPr>
              <a:t>Navigators must still at times provide challenging news to a patient, however if the patient has a good relationship with them, the outcome may still be achieved</a:t>
            </a:r>
            <a:endParaRPr sz="2400" dirty="0">
              <a:solidFill>
                <a:srgbClr val="000000"/>
              </a:solidFill>
              <a:ea typeface="Roboto"/>
              <a:cs typeface="Roboto"/>
              <a:sym typeface="Roboto"/>
            </a:endParaRPr>
          </a:p>
          <a:p>
            <a:pPr marL="698500" lvl="1" indent="-88900" algn="l" rtl="0">
              <a:lnSpc>
                <a:spcPct val="100000"/>
              </a:lnSpc>
              <a:spcBef>
                <a:spcPts val="500"/>
              </a:spcBef>
              <a:spcAft>
                <a:spcPts val="0"/>
              </a:spcAft>
              <a:buClr>
                <a:schemeClr val="dk1"/>
              </a:buClr>
              <a:buSzPct val="100000"/>
              <a:buNone/>
            </a:pPr>
            <a:endParaRPr dirty="0">
              <a:ea typeface="Roboto"/>
              <a:cs typeface="Roboto"/>
              <a:sym typeface="Roboto"/>
            </a:endParaRPr>
          </a:p>
          <a:p>
            <a:pPr marL="698500" lvl="1" indent="-88900" algn="l" rtl="0">
              <a:lnSpc>
                <a:spcPct val="100000"/>
              </a:lnSpc>
              <a:spcBef>
                <a:spcPts val="500"/>
              </a:spcBef>
              <a:spcAft>
                <a:spcPts val="0"/>
              </a:spcAft>
              <a:buClr>
                <a:schemeClr val="dk1"/>
              </a:buClr>
              <a:buSzPct val="100000"/>
              <a:buNone/>
            </a:pPr>
            <a:endParaRPr dirty="0">
              <a:ea typeface="Roboto"/>
              <a:cs typeface="Roboto"/>
              <a:sym typeface="Roboto"/>
            </a:endParaRPr>
          </a:p>
        </p:txBody>
      </p:sp>
      <p:pic>
        <p:nvPicPr>
          <p:cNvPr id="3436" name="Google Shape;3436;g606fd61de1_0_2232"/>
          <p:cNvPicPr preferRelativeResize="0"/>
          <p:nvPr/>
        </p:nvPicPr>
        <p:blipFill rotWithShape="1">
          <a:blip r:embed="rId3">
            <a:alphaModFix/>
          </a:blip>
          <a:srcRect/>
          <a:stretch/>
        </p:blipFill>
        <p:spPr>
          <a:xfrm>
            <a:off x="8213769" y="2450166"/>
            <a:ext cx="3053925" cy="1646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47666" y="6009048"/>
            <a:ext cx="9711069" cy="276999"/>
          </a:xfrm>
          <a:prstGeom prst="rect">
            <a:avLst/>
          </a:prstGeom>
        </p:spPr>
        <p:txBody>
          <a:bodyPr wrap="square">
            <a:spAutoFit/>
          </a:bodyPr>
          <a:lstStyle/>
          <a:p>
            <a:pPr marL="682625" lvl="1">
              <a:spcBef>
                <a:spcPts val="500"/>
              </a:spcBef>
              <a:spcAft>
                <a:spcPts val="0"/>
              </a:spcAft>
              <a:buSzPct val="100000"/>
            </a:pPr>
            <a:r>
              <a:rPr lang="en-US" sz="1200" u="sng" dirty="0">
                <a:solidFill>
                  <a:schemeClr val="hlink"/>
                </a:solidFill>
                <a:latin typeface="+mn-lt"/>
                <a:ea typeface="Arial"/>
                <a:cs typeface="Arial"/>
                <a:sym typeface="Arial"/>
                <a:hlinkClick r:id="rId4"/>
              </a:rPr>
              <a:t>https://patientengagementhit.com/news/consumers-say-patient-provider-relationship-key-to-quality-care</a:t>
            </a:r>
            <a:endParaRPr lang="en-US" sz="1200" dirty="0">
              <a:latin typeface="+mn-lt"/>
              <a:ea typeface="Roboto"/>
              <a:cs typeface="Roboto"/>
              <a:sym typeface="Roboto"/>
            </a:endParaRPr>
          </a:p>
        </p:txBody>
      </p:sp>
    </p:spTree>
    <p:extLst>
      <p:ext uri="{BB962C8B-B14F-4D97-AF65-F5344CB8AC3E}">
        <p14:creationId xmlns:p14="http://schemas.microsoft.com/office/powerpoint/2010/main" val="33919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g606fd61de1_0_2238"/>
          <p:cNvSpPr txBox="1">
            <a:spLocks noGrp="1"/>
          </p:cNvSpPr>
          <p:nvPr>
            <p:ph type="title"/>
          </p:nvPr>
        </p:nvSpPr>
        <p:spPr>
          <a:xfrm>
            <a:off x="225045" y="372273"/>
            <a:ext cx="11815384" cy="7135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ym typeface="Roboto"/>
              </a:rPr>
              <a:t>Strong Communication by </a:t>
            </a:r>
            <a:r>
              <a:rPr lang="en-US" i="1" u="sng" dirty="0">
                <a:sym typeface="Roboto"/>
              </a:rPr>
              <a:t>ALL</a:t>
            </a:r>
            <a:r>
              <a:rPr lang="en-US" dirty="0">
                <a:sym typeface="Roboto"/>
              </a:rPr>
              <a:t> Team Members	</a:t>
            </a:r>
            <a:endParaRPr dirty="0">
              <a:sym typeface="Roboto"/>
            </a:endParaRPr>
          </a:p>
        </p:txBody>
      </p:sp>
      <p:sp>
        <p:nvSpPr>
          <p:cNvPr id="3443" name="Google Shape;3443;g606fd61de1_0_22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41300" lvl="0" indent="-228600" algn="l" rtl="0">
              <a:lnSpc>
                <a:spcPct val="90000"/>
              </a:lnSpc>
              <a:spcBef>
                <a:spcPts val="0"/>
              </a:spcBef>
              <a:spcAft>
                <a:spcPts val="0"/>
              </a:spcAft>
              <a:buClr>
                <a:schemeClr val="dk1"/>
              </a:buClr>
              <a:buSzPct val="100000"/>
              <a:buFont typeface="Roboto"/>
              <a:buChar char="•"/>
            </a:pPr>
            <a:r>
              <a:rPr lang="en-US" sz="2800" dirty="0">
                <a:ea typeface="Roboto"/>
                <a:cs typeface="Roboto"/>
                <a:sym typeface="Roboto"/>
              </a:rPr>
              <a:t>Essential for positive patient-provider/CHW relationship</a:t>
            </a:r>
            <a:endParaRPr sz="2800" dirty="0">
              <a:ea typeface="Roboto"/>
              <a:cs typeface="Roboto"/>
              <a:sym typeface="Roboto"/>
            </a:endParaRPr>
          </a:p>
          <a:p>
            <a:pPr marL="800100" lvl="1" indent="-342900" algn="l" rtl="0">
              <a:lnSpc>
                <a:spcPct val="9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Clear medical instructions </a:t>
            </a:r>
            <a:endParaRPr dirty="0">
              <a:ea typeface="Roboto"/>
              <a:cs typeface="Roboto"/>
              <a:sym typeface="Roboto"/>
            </a:endParaRPr>
          </a:p>
          <a:p>
            <a:pPr marL="800100" lvl="1" indent="-342900" algn="l" rtl="0">
              <a:lnSpc>
                <a:spcPct val="9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Patient education</a:t>
            </a:r>
            <a:endParaRPr dirty="0">
              <a:ea typeface="Roboto"/>
              <a:cs typeface="Roboto"/>
              <a:sym typeface="Roboto"/>
            </a:endParaRPr>
          </a:p>
          <a:p>
            <a:pPr marL="800100" lvl="1" indent="-342900" algn="l" rtl="0">
              <a:lnSpc>
                <a:spcPct val="90000"/>
              </a:lnSpc>
              <a:spcBef>
                <a:spcPts val="500"/>
              </a:spcBef>
              <a:spcAft>
                <a:spcPts val="0"/>
              </a:spcAft>
              <a:buClr>
                <a:schemeClr val="dk1"/>
              </a:buClr>
              <a:buSzPct val="100000"/>
              <a:buFont typeface="Calibri" panose="020F0502020204030204" pitchFamily="34" charset="0"/>
              <a:buChar char="–"/>
            </a:pPr>
            <a:r>
              <a:rPr lang="en-US" dirty="0">
                <a:ea typeface="Roboto"/>
                <a:cs typeface="Roboto"/>
                <a:sym typeface="Roboto"/>
              </a:rPr>
              <a:t>Other important clinical information </a:t>
            </a:r>
          </a:p>
          <a:p>
            <a:pPr marL="1447787" lvl="2" indent="-457200">
              <a:lnSpc>
                <a:spcPct val="90000"/>
              </a:lnSpc>
              <a:spcBef>
                <a:spcPts val="500"/>
              </a:spcBef>
              <a:spcAft>
                <a:spcPts val="0"/>
              </a:spcAft>
              <a:buClr>
                <a:schemeClr val="dk1"/>
              </a:buClr>
              <a:buSzPct val="100000"/>
              <a:buFont typeface="Wingdings" panose="05000000000000000000" pitchFamily="2" charset="2"/>
              <a:buChar char="Ø"/>
            </a:pPr>
            <a:r>
              <a:rPr lang="en-US" dirty="0">
                <a:ea typeface="Roboto"/>
                <a:cs typeface="Roboto"/>
                <a:sym typeface="Roboto"/>
              </a:rPr>
              <a:t>Recognize literacy issues</a:t>
            </a:r>
            <a:endParaRPr dirty="0">
              <a:ea typeface="Roboto"/>
              <a:cs typeface="Roboto"/>
              <a:sym typeface="Roboto"/>
            </a:endParaRPr>
          </a:p>
          <a:p>
            <a:pPr marL="241300" lvl="0" indent="-228600" algn="l" rtl="0">
              <a:lnSpc>
                <a:spcPct val="90000"/>
              </a:lnSpc>
              <a:spcBef>
                <a:spcPts val="1100"/>
              </a:spcBef>
              <a:spcAft>
                <a:spcPts val="0"/>
              </a:spcAft>
              <a:buClr>
                <a:schemeClr val="dk1"/>
              </a:buClr>
              <a:buSzPct val="100000"/>
              <a:buFont typeface="Roboto"/>
              <a:buChar char="•"/>
            </a:pPr>
            <a:r>
              <a:rPr lang="en-US" sz="2800" dirty="0">
                <a:ea typeface="Roboto"/>
                <a:cs typeface="Roboto"/>
                <a:sym typeface="Roboto"/>
              </a:rPr>
              <a:t>Patient teach back</a:t>
            </a:r>
          </a:p>
          <a:p>
            <a:pPr marL="241300" lvl="0" indent="-228600" algn="l" rtl="0">
              <a:lnSpc>
                <a:spcPct val="90000"/>
              </a:lnSpc>
              <a:spcBef>
                <a:spcPts val="1100"/>
              </a:spcBef>
              <a:spcAft>
                <a:spcPts val="0"/>
              </a:spcAft>
              <a:buClr>
                <a:schemeClr val="dk1"/>
              </a:buClr>
              <a:buSzPct val="100000"/>
              <a:buFont typeface="Roboto"/>
              <a:buChar char="•"/>
            </a:pPr>
            <a:r>
              <a:rPr lang="en-US" sz="2800" dirty="0">
                <a:ea typeface="Roboto"/>
                <a:cs typeface="Roboto"/>
                <a:sym typeface="Roboto"/>
              </a:rPr>
              <a:t>Understanding the patient’s literacy </a:t>
            </a:r>
            <a:br>
              <a:rPr lang="en-US" sz="2800" dirty="0">
                <a:ea typeface="Roboto"/>
                <a:cs typeface="Roboto"/>
                <a:sym typeface="Roboto"/>
              </a:rPr>
            </a:br>
            <a:r>
              <a:rPr lang="en-US" sz="2800" dirty="0">
                <a:ea typeface="Roboto"/>
                <a:cs typeface="Roboto"/>
                <a:sym typeface="Roboto"/>
              </a:rPr>
              <a:t>and cognitive impairments are important </a:t>
            </a:r>
            <a:br>
              <a:rPr lang="en-US" sz="2800" dirty="0">
                <a:ea typeface="Roboto"/>
                <a:cs typeface="Roboto"/>
                <a:sym typeface="Roboto"/>
              </a:rPr>
            </a:br>
            <a:r>
              <a:rPr lang="en-US" sz="2800" dirty="0">
                <a:ea typeface="Roboto"/>
                <a:cs typeface="Roboto"/>
                <a:sym typeface="Roboto"/>
              </a:rPr>
              <a:t>to properly educate and support patient</a:t>
            </a:r>
            <a:endParaRPr sz="2800" dirty="0">
              <a:ea typeface="Roboto"/>
              <a:cs typeface="Roboto"/>
              <a:sym typeface="Roboto"/>
            </a:endParaRPr>
          </a:p>
          <a:p>
            <a:pPr marL="241300" lvl="0" indent="-50800" algn="l" rtl="0">
              <a:lnSpc>
                <a:spcPct val="90000"/>
              </a:lnSpc>
              <a:spcBef>
                <a:spcPts val="1100"/>
              </a:spcBef>
              <a:spcAft>
                <a:spcPts val="0"/>
              </a:spcAft>
              <a:buClr>
                <a:schemeClr val="dk1"/>
              </a:buClr>
              <a:buSzPct val="100000"/>
              <a:buNone/>
            </a:pPr>
            <a:endParaRPr dirty="0">
              <a:ea typeface="Roboto"/>
              <a:cs typeface="Roboto"/>
              <a:sym typeface="Roboto"/>
            </a:endParaRPr>
          </a:p>
        </p:txBody>
      </p:sp>
      <p:sp>
        <p:nvSpPr>
          <p:cNvPr id="3444" name="Google Shape;3444;g606fd61de1_0_2238" descr="Image result for strong communication clipart"/>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900" dirty="0">
              <a:solidFill>
                <a:schemeClr val="dk1"/>
              </a:solidFill>
              <a:latin typeface="Calibri"/>
              <a:ea typeface="Calibri"/>
              <a:cs typeface="Calibri"/>
              <a:sym typeface="Calibri"/>
            </a:endParaRPr>
          </a:p>
        </p:txBody>
      </p:sp>
      <p:pic>
        <p:nvPicPr>
          <p:cNvPr id="3445" name="Google Shape;3445;g606fd61de1_0_2238"/>
          <p:cNvPicPr preferRelativeResize="0">
            <a:picLocks noChangeAspect="1"/>
          </p:cNvPicPr>
          <p:nvPr/>
        </p:nvPicPr>
        <p:blipFill rotWithShape="1">
          <a:blip r:embed="rId3">
            <a:alphaModFix/>
          </a:blip>
          <a:srcRect/>
          <a:stretch/>
        </p:blipFill>
        <p:spPr>
          <a:xfrm>
            <a:off x="7517219" y="2168132"/>
            <a:ext cx="4436710" cy="3640335"/>
          </a:xfrm>
          <a:prstGeom prst="rect">
            <a:avLst/>
          </a:prstGeom>
          <a:noFill/>
          <a:ln>
            <a:noFill/>
          </a:ln>
        </p:spPr>
      </p:pic>
      <p:sp>
        <p:nvSpPr>
          <p:cNvPr id="2" name="Rectangle 1"/>
          <p:cNvSpPr/>
          <p:nvPr/>
        </p:nvSpPr>
        <p:spPr>
          <a:xfrm>
            <a:off x="148590" y="5722310"/>
            <a:ext cx="11033419" cy="565796"/>
          </a:xfrm>
          <a:prstGeom prst="rect">
            <a:avLst/>
          </a:prstGeom>
        </p:spPr>
        <p:txBody>
          <a:bodyPr wrap="square">
            <a:spAutoFit/>
          </a:bodyPr>
          <a:lstStyle/>
          <a:p>
            <a:pPr marL="12700" lvl="0">
              <a:lnSpc>
                <a:spcPct val="90000"/>
              </a:lnSpc>
              <a:spcBef>
                <a:spcPts val="1100"/>
              </a:spcBef>
              <a:spcAft>
                <a:spcPts val="0"/>
              </a:spcAft>
              <a:buClr>
                <a:schemeClr val="dk1"/>
              </a:buClr>
              <a:buSzPct val="100000"/>
            </a:pPr>
            <a:r>
              <a:rPr lang="en-US" sz="1200" dirty="0">
                <a:solidFill>
                  <a:schemeClr val="hlink"/>
                </a:solidFill>
                <a:latin typeface="+mn-lt"/>
                <a:ea typeface="Arial"/>
                <a:cs typeface="Arial"/>
                <a:sym typeface="Arial"/>
                <a:hlinkClick r:id="rId4"/>
              </a:rPr>
              <a:t>https://patientengagementhit.com/news/patient-provider-communication-strategy-may-boost-education</a:t>
            </a:r>
            <a:endParaRPr lang="en-US" sz="1200" dirty="0">
              <a:solidFill>
                <a:schemeClr val="hlink"/>
              </a:solidFill>
              <a:latin typeface="+mn-lt"/>
              <a:ea typeface="Arial"/>
              <a:cs typeface="Arial"/>
              <a:sym typeface="Arial"/>
            </a:endParaRPr>
          </a:p>
          <a:p>
            <a:pPr marL="12700">
              <a:lnSpc>
                <a:spcPct val="90000"/>
              </a:lnSpc>
              <a:spcBef>
                <a:spcPts val="1100"/>
              </a:spcBef>
              <a:spcAft>
                <a:spcPts val="0"/>
              </a:spcAft>
              <a:buClr>
                <a:schemeClr val="dk1"/>
              </a:buClr>
              <a:buSzPct val="100000"/>
            </a:pPr>
            <a:r>
              <a:rPr lang="en-US" sz="1200" dirty="0">
                <a:solidFill>
                  <a:schemeClr val="hlink"/>
                </a:solidFill>
                <a:latin typeface="+mn-lt"/>
                <a:ea typeface="Arial"/>
                <a:cs typeface="Arial"/>
                <a:sym typeface="Arial"/>
                <a:hlinkClick r:id="rId5"/>
              </a:rPr>
              <a:t>https://patientengagementhit.com/news/3-key-traits-of-a-positive-patient-provider-relationship</a:t>
            </a:r>
            <a:endParaRPr lang="en-US" sz="1200" dirty="0">
              <a:latin typeface="+mn-lt"/>
              <a:ea typeface="Roboto"/>
              <a:cs typeface="Roboto"/>
              <a:sym typeface="Roboto"/>
            </a:endParaRPr>
          </a:p>
        </p:txBody>
      </p:sp>
    </p:spTree>
    <p:extLst>
      <p:ext uri="{BB962C8B-B14F-4D97-AF65-F5344CB8AC3E}">
        <p14:creationId xmlns:p14="http://schemas.microsoft.com/office/powerpoint/2010/main" val="149686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1" name="Google Shape;3451;g606fd61de1_0_22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Calibri"/>
              <a:buNone/>
            </a:pPr>
            <a:r>
              <a:rPr lang="en-US" dirty="0">
                <a:sym typeface="Roboto Medium"/>
              </a:rPr>
              <a:t>Positive Patient Relationships: Knowledgeable, Listens, and Trustworthy</a:t>
            </a:r>
            <a:endParaRPr dirty="0">
              <a:sym typeface="Roboto Medium"/>
            </a:endParaRPr>
          </a:p>
        </p:txBody>
      </p:sp>
      <p:sp>
        <p:nvSpPr>
          <p:cNvPr id="3452" name="Google Shape;3452;g606fd61de1_0_2245"/>
          <p:cNvSpPr txBox="1">
            <a:spLocks noGrp="1"/>
          </p:cNvSpPr>
          <p:nvPr>
            <p:ph idx="1"/>
          </p:nvPr>
        </p:nvSpPr>
        <p:spPr>
          <a:xfrm>
            <a:off x="497058" y="1448656"/>
            <a:ext cx="10972800" cy="5233929"/>
          </a:xfrm>
          <a:prstGeom prst="rect">
            <a:avLst/>
          </a:prstGeom>
          <a:noFill/>
          <a:ln>
            <a:noFill/>
          </a:ln>
        </p:spPr>
        <p:txBody>
          <a:bodyPr spcFirstLastPara="1" wrap="square" lIns="91425" tIns="45700" rIns="91425" bIns="45700" anchor="t" anchorCtr="0">
            <a:noAutofit/>
          </a:bodyPr>
          <a:lstStyle/>
          <a:p>
            <a:pPr marL="355600">
              <a:lnSpc>
                <a:spcPct val="100000"/>
              </a:lnSpc>
              <a:spcBef>
                <a:spcPts val="600"/>
              </a:spcBef>
              <a:buClr>
                <a:schemeClr val="dk1"/>
              </a:buClr>
              <a:buSzPct val="100000"/>
            </a:pPr>
            <a:r>
              <a:rPr lang="en-US" sz="2800" dirty="0">
                <a:ea typeface="Roboto"/>
                <a:cs typeface="Roboto"/>
                <a:sym typeface="Roboto"/>
              </a:rPr>
              <a:t>Shared decision-making is central to building trust</a:t>
            </a:r>
            <a:br>
              <a:rPr lang="en-US" sz="2800" dirty="0">
                <a:ea typeface="Roboto"/>
                <a:cs typeface="Roboto"/>
                <a:sym typeface="Roboto"/>
              </a:rPr>
            </a:br>
            <a:endParaRPr sz="2800" dirty="0">
              <a:ea typeface="Roboto"/>
              <a:cs typeface="Roboto"/>
              <a:sym typeface="Roboto"/>
            </a:endParaRPr>
          </a:p>
          <a:p>
            <a:pPr marL="355600">
              <a:lnSpc>
                <a:spcPct val="100000"/>
              </a:lnSpc>
              <a:spcBef>
                <a:spcPts val="600"/>
              </a:spcBef>
              <a:buClr>
                <a:schemeClr val="dk1"/>
              </a:buClr>
              <a:buSzPct val="100000"/>
            </a:pPr>
            <a:r>
              <a:rPr lang="en-US" sz="2800" dirty="0">
                <a:ea typeface="Roboto"/>
                <a:cs typeface="Roboto"/>
                <a:sym typeface="Roboto"/>
              </a:rPr>
              <a:t>Three main points:</a:t>
            </a:r>
            <a:endParaRPr sz="2800" dirty="0">
              <a:ea typeface="Roboto"/>
              <a:cs typeface="Roboto"/>
              <a:sym typeface="Roboto"/>
            </a:endParaRPr>
          </a:p>
          <a:p>
            <a:pPr lvl="1">
              <a:lnSpc>
                <a:spcPct val="100000"/>
              </a:lnSpc>
              <a:spcBef>
                <a:spcPts val="600"/>
              </a:spcBef>
              <a:buClr>
                <a:schemeClr val="dk1"/>
              </a:buClr>
              <a:buSzPct val="100000"/>
            </a:pPr>
            <a:r>
              <a:rPr lang="en-US" sz="2800" dirty="0">
                <a:ea typeface="Roboto"/>
                <a:cs typeface="Roboto"/>
                <a:sym typeface="Roboto"/>
              </a:rPr>
              <a:t>Patient education (sound familiar?)</a:t>
            </a:r>
            <a:endParaRPr sz="2800" dirty="0">
              <a:ea typeface="Roboto"/>
              <a:cs typeface="Roboto"/>
              <a:sym typeface="Roboto"/>
            </a:endParaRPr>
          </a:p>
          <a:p>
            <a:pPr lvl="1">
              <a:lnSpc>
                <a:spcPct val="100000"/>
              </a:lnSpc>
              <a:spcBef>
                <a:spcPts val="600"/>
              </a:spcBef>
              <a:buClr>
                <a:schemeClr val="dk1"/>
              </a:buClr>
              <a:buSzPct val="100000"/>
            </a:pPr>
            <a:r>
              <a:rPr lang="en-US" sz="2800" dirty="0">
                <a:ea typeface="Roboto"/>
                <a:cs typeface="Roboto"/>
                <a:sym typeface="Roboto"/>
              </a:rPr>
              <a:t>Understanding patients’ culture and </a:t>
            </a:r>
            <a:br>
              <a:rPr lang="en-US" sz="2800" dirty="0">
                <a:ea typeface="Roboto"/>
                <a:cs typeface="Roboto"/>
                <a:sym typeface="Roboto"/>
              </a:rPr>
            </a:br>
            <a:r>
              <a:rPr lang="en-US" sz="2800" dirty="0">
                <a:ea typeface="Roboto"/>
                <a:cs typeface="Roboto"/>
                <a:sym typeface="Roboto"/>
              </a:rPr>
              <a:t>personal preferences</a:t>
            </a:r>
            <a:endParaRPr sz="2800" dirty="0">
              <a:ea typeface="Roboto"/>
              <a:cs typeface="Roboto"/>
              <a:sym typeface="Roboto"/>
            </a:endParaRPr>
          </a:p>
          <a:p>
            <a:pPr lvl="1">
              <a:lnSpc>
                <a:spcPct val="100000"/>
              </a:lnSpc>
              <a:spcBef>
                <a:spcPts val="600"/>
              </a:spcBef>
              <a:buClr>
                <a:schemeClr val="dk1"/>
              </a:buClr>
              <a:buSzPct val="100000"/>
            </a:pPr>
            <a:r>
              <a:rPr lang="en-US" sz="2800" dirty="0">
                <a:ea typeface="Roboto"/>
                <a:cs typeface="Roboto"/>
                <a:sym typeface="Roboto"/>
              </a:rPr>
              <a:t>Engaging family/caregiver</a:t>
            </a:r>
            <a:endParaRPr sz="2800" dirty="0">
              <a:ea typeface="Roboto"/>
              <a:cs typeface="Roboto"/>
              <a:sym typeface="Roboto"/>
            </a:endParaRPr>
          </a:p>
        </p:txBody>
      </p:sp>
      <p:pic>
        <p:nvPicPr>
          <p:cNvPr id="3453" name="Google Shape;3453;g606fd61de1_0_2245"/>
          <p:cNvPicPr preferRelativeResize="0"/>
          <p:nvPr/>
        </p:nvPicPr>
        <p:blipFill rotWithShape="1">
          <a:blip r:embed="rId3">
            <a:alphaModFix/>
          </a:blip>
          <a:srcRect b="2959"/>
          <a:stretch/>
        </p:blipFill>
        <p:spPr>
          <a:xfrm>
            <a:off x="7931889" y="2226412"/>
            <a:ext cx="3417228" cy="3695923"/>
          </a:xfrm>
          <a:prstGeom prst="rect">
            <a:avLst/>
          </a:prstGeom>
          <a:noFill/>
          <a:ln>
            <a:noFill/>
          </a:ln>
        </p:spPr>
      </p:pic>
      <p:sp>
        <p:nvSpPr>
          <p:cNvPr id="2" name="TextBox 1"/>
          <p:cNvSpPr txBox="1"/>
          <p:nvPr/>
        </p:nvSpPr>
        <p:spPr>
          <a:xfrm>
            <a:off x="125730" y="5922335"/>
            <a:ext cx="7112056" cy="276999"/>
          </a:xfrm>
          <a:prstGeom prst="rect">
            <a:avLst/>
          </a:prstGeom>
          <a:noFill/>
        </p:spPr>
        <p:txBody>
          <a:bodyPr wrap="square" rtlCol="0">
            <a:spAutoFit/>
          </a:bodyPr>
          <a:lstStyle/>
          <a:p>
            <a:r>
              <a:rPr lang="en-US" sz="1200" dirty="0">
                <a:latin typeface="+mn-lt"/>
                <a:cs typeface="Arial" panose="020B0604020202020204" pitchFamily="34" charset="0"/>
                <a:hlinkClick r:id="rId4"/>
              </a:rPr>
              <a:t>https://patientengagementhit.com/news/3-key-traits-of-a-positive-patient-provider-relationship</a:t>
            </a:r>
            <a:endParaRPr lang="en-US" sz="1200" dirty="0">
              <a:latin typeface="+mn-lt"/>
              <a:cs typeface="Arial" panose="020B0604020202020204" pitchFamily="34" charset="0"/>
            </a:endParaRPr>
          </a:p>
        </p:txBody>
      </p:sp>
    </p:spTree>
    <p:extLst>
      <p:ext uri="{BB962C8B-B14F-4D97-AF65-F5344CB8AC3E}">
        <p14:creationId xmlns:p14="http://schemas.microsoft.com/office/powerpoint/2010/main" val="940290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287"/>
          <p:cNvSpPr txBox="1">
            <a:spLocks noGrp="1"/>
          </p:cNvSpPr>
          <p:nvPr>
            <p:ph type="body" idx="1"/>
          </p:nvPr>
        </p:nvSpPr>
        <p:spPr>
          <a:xfrm>
            <a:off x="838200" y="1342075"/>
            <a:ext cx="10515600" cy="4614400"/>
          </a:xfrm>
          <a:prstGeom prst="rect">
            <a:avLst/>
          </a:prstGeom>
          <a:noFill/>
          <a:ln>
            <a:noFill/>
          </a:ln>
        </p:spPr>
        <p:txBody>
          <a:bodyPr spcFirstLastPara="1" wrap="square" lIns="91433" tIns="45700" rIns="91433" bIns="45700" anchor="t" anchorCtr="0">
            <a:noAutofit/>
          </a:bodyPr>
          <a:lstStyle/>
          <a:p>
            <a:pPr>
              <a:spcBef>
                <a:spcPts val="0"/>
              </a:spcBef>
              <a:buSzPct val="100000"/>
            </a:pPr>
            <a:r>
              <a:rPr lang="en" sz="2800" dirty="0">
                <a:solidFill>
                  <a:srgbClr val="202124"/>
                </a:solidFill>
                <a:sym typeface="Roboto"/>
              </a:rPr>
              <a:t>Institutions and hiring practices may inhibit your hiring path</a:t>
            </a:r>
            <a:endParaRPr sz="2800" dirty="0">
              <a:solidFill>
                <a:srgbClr val="202124"/>
              </a:solidFill>
              <a:sym typeface="Roboto"/>
            </a:endParaRPr>
          </a:p>
          <a:p>
            <a:pPr marL="914388" lvl="1" indent="-457200">
              <a:spcBef>
                <a:spcPts val="0"/>
              </a:spcBef>
              <a:buSzPct val="100000"/>
              <a:buFont typeface="Roboto" panose="02000000000000000000" pitchFamily="2" charset="0"/>
              <a:buChar char="–"/>
            </a:pPr>
            <a:r>
              <a:rPr lang="en" sz="2800" i="1" dirty="0">
                <a:ea typeface="Roboto" panose="02000000000000000000" pitchFamily="2" charset="0"/>
                <a:cs typeface="Roboto" panose="02000000000000000000" pitchFamily="2" charset="0"/>
                <a:sym typeface="Roboto"/>
              </a:rPr>
              <a:t>Ex: Historical Black Colleges and Social Work Program</a:t>
            </a:r>
            <a:endParaRPr sz="2800" dirty="0">
              <a:ea typeface="Roboto" panose="02000000000000000000" pitchFamily="2" charset="0"/>
              <a:cs typeface="Roboto" panose="02000000000000000000" pitchFamily="2" charset="0"/>
              <a:sym typeface="Roboto"/>
            </a:endParaRPr>
          </a:p>
          <a:p>
            <a:pPr>
              <a:spcBef>
                <a:spcPts val="0"/>
              </a:spcBef>
              <a:buClr>
                <a:srgbClr val="000000"/>
              </a:buClr>
              <a:buSzPct val="100000"/>
            </a:pPr>
            <a:r>
              <a:rPr lang="en" sz="2800" dirty="0">
                <a:solidFill>
                  <a:srgbClr val="202124"/>
                </a:solidFill>
                <a:sym typeface="Roboto"/>
              </a:rPr>
              <a:t>The institution immediate need vs your need differs</a:t>
            </a:r>
            <a:endParaRPr sz="2800" dirty="0">
              <a:solidFill>
                <a:srgbClr val="202124"/>
              </a:solidFill>
              <a:sym typeface="Roboto"/>
            </a:endParaRPr>
          </a:p>
          <a:p>
            <a:pPr>
              <a:spcBef>
                <a:spcPts val="0"/>
              </a:spcBef>
              <a:buClr>
                <a:srgbClr val="000000"/>
              </a:buClr>
              <a:buSzPct val="100000"/>
            </a:pPr>
            <a:r>
              <a:rPr lang="en" sz="2800" dirty="0">
                <a:solidFill>
                  <a:srgbClr val="202124"/>
                </a:solidFill>
                <a:sym typeface="Roboto"/>
              </a:rPr>
              <a:t>Posting, interviews, and hiring timelines are long </a:t>
            </a:r>
            <a:r>
              <a:rPr lang="en-US" sz="2800" dirty="0">
                <a:solidFill>
                  <a:srgbClr val="202124"/>
                </a:solidFill>
                <a:sym typeface="Roboto"/>
              </a:rPr>
              <a:t>and with the current labor shortage, this is a major issue</a:t>
            </a:r>
            <a:endParaRPr sz="2800" dirty="0">
              <a:solidFill>
                <a:srgbClr val="202124"/>
              </a:solidFill>
              <a:sym typeface="Roboto"/>
            </a:endParaRPr>
          </a:p>
          <a:p>
            <a:pPr>
              <a:spcBef>
                <a:spcPts val="0"/>
              </a:spcBef>
              <a:buClr>
                <a:srgbClr val="000000"/>
              </a:buClr>
              <a:buSzPct val="100000"/>
            </a:pPr>
            <a:r>
              <a:rPr lang="en" sz="2800" dirty="0">
                <a:solidFill>
                  <a:srgbClr val="202124"/>
                </a:solidFill>
                <a:sym typeface="Roboto"/>
              </a:rPr>
              <a:t>Great candidates may not be available once </a:t>
            </a:r>
            <a:br>
              <a:rPr lang="en" sz="2800" dirty="0">
                <a:solidFill>
                  <a:srgbClr val="202124"/>
                </a:solidFill>
                <a:sym typeface="Roboto"/>
              </a:rPr>
            </a:br>
            <a:r>
              <a:rPr lang="en" sz="2800" dirty="0">
                <a:solidFill>
                  <a:srgbClr val="202124"/>
                </a:solidFill>
                <a:sym typeface="Roboto"/>
              </a:rPr>
              <a:t>interviews and offers are completed</a:t>
            </a:r>
            <a:endParaRPr sz="2800" dirty="0">
              <a:solidFill>
                <a:srgbClr val="202124"/>
              </a:solidFill>
              <a:sym typeface="Roboto"/>
            </a:endParaRPr>
          </a:p>
          <a:p>
            <a:pPr>
              <a:spcBef>
                <a:spcPts val="0"/>
              </a:spcBef>
              <a:buClr>
                <a:srgbClr val="000000"/>
              </a:buClr>
              <a:buSzPct val="100000"/>
            </a:pPr>
            <a:r>
              <a:rPr lang="en" sz="2800" dirty="0">
                <a:solidFill>
                  <a:srgbClr val="202124"/>
                </a:solidFill>
                <a:sym typeface="Roboto"/>
              </a:rPr>
              <a:t>Staff may get frustrated with burden of </a:t>
            </a:r>
            <a:br>
              <a:rPr lang="en" sz="2800" dirty="0">
                <a:solidFill>
                  <a:srgbClr val="202124"/>
                </a:solidFill>
                <a:sym typeface="Roboto"/>
              </a:rPr>
            </a:br>
            <a:r>
              <a:rPr lang="en" sz="2800" dirty="0">
                <a:solidFill>
                  <a:srgbClr val="202124"/>
                </a:solidFill>
                <a:sym typeface="Roboto"/>
              </a:rPr>
              <a:t>other responsibilities</a:t>
            </a:r>
            <a:endParaRPr sz="2800" dirty="0">
              <a:solidFill>
                <a:srgbClr val="202124"/>
              </a:solidFill>
              <a:sym typeface="Roboto"/>
            </a:endParaRPr>
          </a:p>
          <a:p>
            <a:pPr marL="237061" indent="-50799">
              <a:buSzPts val="2100"/>
              <a:buNone/>
            </a:pPr>
            <a:endParaRPr sz="3600" dirty="0">
              <a:solidFill>
                <a:srgbClr val="000000"/>
              </a:solidFill>
              <a:ea typeface="Roboto" panose="02000000000000000000" pitchFamily="2" charset="0"/>
              <a:cs typeface="Roboto" panose="02000000000000000000" pitchFamily="2" charset="0"/>
              <a:sym typeface="Roboto"/>
            </a:endParaRPr>
          </a:p>
          <a:p>
            <a:pPr marL="237061" indent="-50799">
              <a:buSzPts val="2100"/>
              <a:buNone/>
            </a:pPr>
            <a:endParaRPr sz="3600" dirty="0">
              <a:solidFill>
                <a:srgbClr val="000000"/>
              </a:solidFill>
              <a:ea typeface="Roboto" panose="02000000000000000000" pitchFamily="2" charset="0"/>
              <a:cs typeface="Roboto" panose="02000000000000000000" pitchFamily="2" charset="0"/>
              <a:sym typeface="Roboto"/>
            </a:endParaRPr>
          </a:p>
          <a:p>
            <a:pPr marL="237061" indent="-50799">
              <a:buSzPts val="2100"/>
              <a:buNone/>
            </a:pPr>
            <a:endParaRPr sz="3600" dirty="0">
              <a:solidFill>
                <a:srgbClr val="000000"/>
              </a:solidFill>
              <a:ea typeface="Roboto" panose="02000000000000000000" pitchFamily="2" charset="0"/>
              <a:cs typeface="Roboto" panose="02000000000000000000" pitchFamily="2" charset="0"/>
              <a:sym typeface="Roboto"/>
            </a:endParaRPr>
          </a:p>
          <a:p>
            <a:pPr marL="237061" indent="-50799">
              <a:buSzPts val="2100"/>
              <a:buNone/>
            </a:pPr>
            <a:endParaRPr sz="3600" dirty="0">
              <a:solidFill>
                <a:srgbClr val="000000"/>
              </a:solidFill>
              <a:ea typeface="Roboto" panose="02000000000000000000" pitchFamily="2" charset="0"/>
              <a:cs typeface="Roboto" panose="02000000000000000000" pitchFamily="2" charset="0"/>
              <a:sym typeface="Roboto"/>
            </a:endParaRPr>
          </a:p>
          <a:p>
            <a:pPr marL="694249" lvl="1" indent="-84665">
              <a:buSzPts val="1800"/>
              <a:buNone/>
            </a:pPr>
            <a:endParaRPr sz="2800" i="1" dirty="0">
              <a:ea typeface="Roboto" panose="02000000000000000000" pitchFamily="2" charset="0"/>
              <a:cs typeface="Roboto" panose="02000000000000000000" pitchFamily="2" charset="0"/>
              <a:sym typeface="Roboto"/>
            </a:endParaRPr>
          </a:p>
          <a:p>
            <a:pPr marL="694249" lvl="1" indent="-84665">
              <a:buSzPts val="1800"/>
              <a:buNone/>
            </a:pPr>
            <a:endParaRPr sz="2800" i="1" dirty="0">
              <a:ea typeface="Roboto" panose="02000000000000000000" pitchFamily="2" charset="0"/>
              <a:cs typeface="Roboto" panose="02000000000000000000" pitchFamily="2" charset="0"/>
              <a:sym typeface="Roboto"/>
            </a:endParaRPr>
          </a:p>
          <a:p>
            <a:pPr marL="694249" lvl="1" indent="-84665">
              <a:buSzPts val="1800"/>
              <a:buNone/>
            </a:pPr>
            <a:endParaRPr sz="2800" i="1" dirty="0">
              <a:ea typeface="Roboto" panose="02000000000000000000" pitchFamily="2" charset="0"/>
              <a:cs typeface="Roboto" panose="02000000000000000000" pitchFamily="2" charset="0"/>
              <a:sym typeface="Roboto"/>
            </a:endParaRPr>
          </a:p>
        </p:txBody>
      </p:sp>
      <p:sp>
        <p:nvSpPr>
          <p:cNvPr id="1800" name="Google Shape;1800;p287"/>
          <p:cNvSpPr txBox="1"/>
          <p:nvPr/>
        </p:nvSpPr>
        <p:spPr>
          <a:xfrm>
            <a:off x="859299" y="304800"/>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Recruitment and Hiring Barriers</a:t>
            </a:r>
            <a:endParaRPr sz="4267" dirty="0">
              <a:solidFill>
                <a:srgbClr val="CD113B"/>
              </a:solidFill>
              <a:latin typeface="Arial"/>
              <a:ea typeface="Geneva" pitchFamily="37" charset="-128"/>
              <a:cs typeface="Arial"/>
              <a:sym typeface="Roboto Black"/>
            </a:endParaRPr>
          </a:p>
        </p:txBody>
      </p:sp>
      <p:pic>
        <p:nvPicPr>
          <p:cNvPr id="2" name="Picture 1">
            <a:extLst>
              <a:ext uri="{FF2B5EF4-FFF2-40B4-BE49-F238E27FC236}">
                <a16:creationId xmlns:a16="http://schemas.microsoft.com/office/drawing/2014/main" id="{1ECA73FE-0B59-46D9-A3CA-E3869F07B50D}"/>
              </a:ext>
            </a:extLst>
          </p:cNvPr>
          <p:cNvPicPr>
            <a:picLocks noChangeAspect="1"/>
          </p:cNvPicPr>
          <p:nvPr/>
        </p:nvPicPr>
        <p:blipFill>
          <a:blip r:embed="rId3"/>
          <a:stretch>
            <a:fillRect/>
          </a:stretch>
        </p:blipFill>
        <p:spPr>
          <a:xfrm>
            <a:off x="8545472" y="4450600"/>
            <a:ext cx="3513272" cy="18413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289"/>
          <p:cNvSpPr txBox="1">
            <a:spLocks noGrp="1"/>
          </p:cNvSpPr>
          <p:nvPr>
            <p:ph type="body" idx="1"/>
          </p:nvPr>
        </p:nvSpPr>
        <p:spPr>
          <a:xfrm>
            <a:off x="838200" y="1448000"/>
            <a:ext cx="10515600" cy="4729088"/>
          </a:xfrm>
          <a:prstGeom prst="rect">
            <a:avLst/>
          </a:prstGeom>
          <a:noFill/>
          <a:ln>
            <a:noFill/>
          </a:ln>
        </p:spPr>
        <p:txBody>
          <a:bodyPr spcFirstLastPara="1" wrap="square" lIns="91433" tIns="45700" rIns="91433" bIns="45700" anchor="t" anchorCtr="0">
            <a:noAutofit/>
          </a:bodyPr>
          <a:lstStyle/>
          <a:p>
            <a:pPr marL="237061" indent="-228594">
              <a:spcBef>
                <a:spcPts val="0"/>
              </a:spcBef>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Look for community, experience in challenging roles, and passion</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Involve team members if possible</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Indicate the positive and negatives of the role</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914388" lvl="1" indent="-457200">
              <a:buSzPct val="100000"/>
              <a:buFont typeface="Calibri" panose="020F0502020204030204" pitchFamily="34" charset="0"/>
              <a:buChar char="–"/>
            </a:pPr>
            <a:r>
              <a:rPr lang="en" sz="2800" i="1" u="sng" dirty="0">
                <a:solidFill>
                  <a:srgbClr val="C00000"/>
                </a:solidFill>
                <a:latin typeface="Calibri" panose="020F0502020204030204" pitchFamily="34" charset="0"/>
                <a:ea typeface="Calibri" panose="020F0502020204030204" pitchFamily="34" charset="0"/>
                <a:cs typeface="Calibri" panose="020F0502020204030204" pitchFamily="34" charset="0"/>
                <a:sym typeface="Roboto"/>
              </a:rPr>
              <a:t>Positives: </a:t>
            </a:r>
            <a:r>
              <a:rPr lang="en" sz="2800" dirty="0">
                <a:latin typeface="Calibri" panose="020F0502020204030204" pitchFamily="34" charset="0"/>
                <a:ea typeface="Calibri" panose="020F0502020204030204" pitchFamily="34" charset="0"/>
                <a:cs typeface="Calibri" panose="020F0502020204030204" pitchFamily="34" charset="0"/>
                <a:sym typeface="Roboto"/>
              </a:rPr>
              <a:t>attitude to job; passion for underserved; admits challenges and resolve to them; willingness to learn and </a:t>
            </a:r>
            <a:r>
              <a:rPr lang="en" sz="2800" b="1" dirty="0">
                <a:latin typeface="Calibri" panose="020F0502020204030204" pitchFamily="34" charset="0"/>
                <a:ea typeface="Calibri" panose="020F0502020204030204" pitchFamily="34" charset="0"/>
                <a:cs typeface="Calibri" panose="020F0502020204030204" pitchFamily="34" charset="0"/>
                <a:sym typeface="Roboto"/>
              </a:rPr>
              <a:t>TEAM</a:t>
            </a:r>
            <a:r>
              <a:rPr lang="en" sz="2800" dirty="0">
                <a:latin typeface="Calibri" panose="020F0502020204030204" pitchFamily="34" charset="0"/>
                <a:ea typeface="Calibri" panose="020F0502020204030204" pitchFamily="34" charset="0"/>
                <a:cs typeface="Calibri" panose="020F0502020204030204" pitchFamily="34" charset="0"/>
                <a:sym typeface="Roboto"/>
              </a:rPr>
              <a:t> focu</a:t>
            </a:r>
            <a:r>
              <a:rPr lang="en-US" sz="2800" dirty="0">
                <a:latin typeface="Calibri" panose="020F0502020204030204" pitchFamily="34" charset="0"/>
                <a:ea typeface="Calibri" panose="020F0502020204030204" pitchFamily="34" charset="0"/>
                <a:cs typeface="Calibri" panose="020F0502020204030204" pitchFamily="34" charset="0"/>
                <a:sym typeface="Roboto"/>
              </a:rPr>
              <a:t>sed</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914388" lvl="1" indent="-457200">
              <a:buSzPct val="100000"/>
              <a:buFont typeface="Calibri" panose="020F0502020204030204" pitchFamily="34" charset="0"/>
              <a:buChar char="–"/>
            </a:pPr>
            <a:r>
              <a:rPr lang="en" sz="2800" i="1" u="sng" dirty="0">
                <a:solidFill>
                  <a:srgbClr val="C00000"/>
                </a:solidFill>
                <a:latin typeface="Calibri" panose="020F0502020204030204" pitchFamily="34" charset="0"/>
                <a:ea typeface="Calibri" panose="020F0502020204030204" pitchFamily="34" charset="0"/>
                <a:cs typeface="Calibri" panose="020F0502020204030204" pitchFamily="34" charset="0"/>
                <a:sym typeface="Roboto"/>
              </a:rPr>
              <a:t>Negatives</a:t>
            </a:r>
            <a:r>
              <a:rPr lang="en" sz="2800" dirty="0">
                <a:solidFill>
                  <a:srgbClr val="C00000"/>
                </a:solidFill>
                <a:latin typeface="Calibri" panose="020F0502020204030204" pitchFamily="34" charset="0"/>
                <a:ea typeface="Calibri" panose="020F0502020204030204" pitchFamily="34" charset="0"/>
                <a:cs typeface="Calibri" panose="020F0502020204030204" pitchFamily="34" charset="0"/>
                <a:sym typeface="Roboto"/>
              </a:rPr>
              <a:t>: </a:t>
            </a:r>
            <a:r>
              <a:rPr lang="en" sz="2800" dirty="0">
                <a:latin typeface="Calibri" panose="020F0502020204030204" pitchFamily="34" charset="0"/>
                <a:ea typeface="Calibri" panose="020F0502020204030204" pitchFamily="34" charset="0"/>
                <a:cs typeface="Calibri" panose="020F0502020204030204" pitchFamily="34" charset="0"/>
                <a:sym typeface="Roboto"/>
              </a:rPr>
              <a:t>lack of flexibility, lack of </a:t>
            </a:r>
            <a:r>
              <a:rPr lang="en" sz="2800" b="1" dirty="0">
                <a:latin typeface="Calibri" panose="020F0502020204030204" pitchFamily="34" charset="0"/>
                <a:ea typeface="Calibri" panose="020F0502020204030204" pitchFamily="34" charset="0"/>
                <a:cs typeface="Calibri" panose="020F0502020204030204" pitchFamily="34" charset="0"/>
                <a:sym typeface="Roboto"/>
              </a:rPr>
              <a:t>team ability</a:t>
            </a:r>
            <a:r>
              <a:rPr lang="en" sz="2800" dirty="0">
                <a:latin typeface="Calibri" panose="020F0502020204030204" pitchFamily="34" charset="0"/>
                <a:ea typeface="Calibri" panose="020F0502020204030204" pitchFamily="34" charset="0"/>
                <a:cs typeface="Calibri" panose="020F0502020204030204" pitchFamily="34" charset="0"/>
                <a:sym typeface="Roboto"/>
              </a:rPr>
              <a:t>, </a:t>
            </a:r>
            <a:r>
              <a:rPr lang="en-US" sz="2800" dirty="0">
                <a:latin typeface="Calibri" panose="020F0502020204030204" pitchFamily="34" charset="0"/>
                <a:ea typeface="Calibri" panose="020F0502020204030204" pitchFamily="34" charset="0"/>
                <a:cs typeface="Calibri" panose="020F0502020204030204" pitchFamily="34" charset="0"/>
                <a:sym typeface="Roboto"/>
              </a:rPr>
              <a:t>lack of</a:t>
            </a:r>
            <a:r>
              <a:rPr lang="en" sz="2800" dirty="0">
                <a:latin typeface="Calibri" panose="020F0502020204030204" pitchFamily="34" charset="0"/>
                <a:ea typeface="Calibri" panose="020F0502020204030204" pitchFamily="34" charset="0"/>
                <a:cs typeface="Calibri" panose="020F0502020204030204" pitchFamily="34" charset="0"/>
                <a:sym typeface="Roboto"/>
              </a:rPr>
              <a:t> “fire” in their eyes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50799">
              <a:buSzPts val="2100"/>
              <a:buNone/>
            </a:pPr>
            <a:endParaRPr dirty="0">
              <a:latin typeface="Roboto"/>
              <a:ea typeface="Roboto"/>
              <a:cs typeface="Roboto"/>
              <a:sym typeface="Roboto"/>
            </a:endParaRPr>
          </a:p>
          <a:p>
            <a:pPr marL="237061" indent="-50799">
              <a:buSzPts val="2100"/>
              <a:buNone/>
            </a:pPr>
            <a:endParaRPr dirty="0">
              <a:latin typeface="Roboto"/>
              <a:ea typeface="Roboto"/>
              <a:cs typeface="Roboto"/>
              <a:sym typeface="Roboto"/>
            </a:endParaRPr>
          </a:p>
          <a:p>
            <a:pPr marL="237061" indent="-50799">
              <a:buSzPts val="2100"/>
              <a:buNone/>
            </a:pPr>
            <a:endParaRPr dirty="0">
              <a:latin typeface="Roboto"/>
              <a:ea typeface="Roboto"/>
              <a:cs typeface="Roboto"/>
              <a:sym typeface="Roboto"/>
            </a:endParaRPr>
          </a:p>
        </p:txBody>
      </p:sp>
      <p:sp>
        <p:nvSpPr>
          <p:cNvPr id="1815" name="Google Shape;1815;p289"/>
          <p:cNvSpPr txBox="1"/>
          <p:nvPr/>
        </p:nvSpPr>
        <p:spPr>
          <a:xfrm>
            <a:off x="859299" y="304800"/>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Interviewing Screening Tools</a:t>
            </a:r>
            <a:endParaRPr sz="4267" dirty="0">
              <a:solidFill>
                <a:srgbClr val="CD113B"/>
              </a:solidFill>
              <a:latin typeface="Arial"/>
              <a:ea typeface="Geneva" pitchFamily="37" charset="-128"/>
              <a:cs typeface="Arial"/>
              <a:sym typeface="Robo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p290"/>
          <p:cNvSpPr txBox="1">
            <a:spLocks noGrp="1"/>
          </p:cNvSpPr>
          <p:nvPr>
            <p:ph type="body" idx="1"/>
          </p:nvPr>
        </p:nvSpPr>
        <p:spPr>
          <a:xfrm>
            <a:off x="838200" y="1529541"/>
            <a:ext cx="10515600" cy="4647200"/>
          </a:xfrm>
          <a:prstGeom prst="rect">
            <a:avLst/>
          </a:prstGeom>
          <a:noFill/>
          <a:ln>
            <a:noFill/>
          </a:ln>
        </p:spPr>
        <p:txBody>
          <a:bodyPr spcFirstLastPara="1" wrap="square" lIns="91433" tIns="45700" rIns="91433" bIns="45700" anchor="t" anchorCtr="0">
            <a:noAutofit/>
          </a:bodyPr>
          <a:lstStyle/>
          <a:p>
            <a:pPr marL="0" indent="0" algn="ctr">
              <a:spcBef>
                <a:spcPts val="0"/>
              </a:spcBef>
              <a:buNone/>
            </a:pPr>
            <a:r>
              <a:rPr lang="en" i="1" dirty="0">
                <a:latin typeface="Calibri" panose="020F0502020204030204" pitchFamily="34" charset="0"/>
                <a:ea typeface="Calibri" panose="020F0502020204030204" pitchFamily="34" charset="0"/>
                <a:cs typeface="Calibri" panose="020F0502020204030204" pitchFamily="34" charset="0"/>
                <a:sym typeface="Roboto"/>
              </a:rPr>
              <a:t>Throughout my experience, attitudes mean more to the success of the program than actual experience</a:t>
            </a:r>
            <a:br>
              <a:rPr lang="en" sz="2800" dirty="0">
                <a:latin typeface="Calibri" panose="020F0502020204030204" pitchFamily="34" charset="0"/>
                <a:ea typeface="Calibri" panose="020F0502020204030204" pitchFamily="34" charset="0"/>
                <a:cs typeface="Calibri" panose="020F0502020204030204" pitchFamily="34" charset="0"/>
                <a:sym typeface="Roboto"/>
              </a:rPr>
            </a:b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914388" lvl="1" indent="-457200">
              <a:buSzPct val="100000"/>
              <a:buFont typeface="Arial" panose="020B0604020202020204" pitchFamily="34" charset="0"/>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Training can assist with deficiencies </a:t>
            </a:r>
          </a:p>
          <a:p>
            <a:pPr marL="800089" lvl="1" indent="-342900">
              <a:buSzPct val="100000"/>
              <a:buFont typeface="Arial" panose="020B0604020202020204" pitchFamily="34" charset="0"/>
              <a:buChar char="•"/>
            </a:pPr>
            <a:endParaRPr sz="2000" dirty="0">
              <a:latin typeface="Calibri" panose="020F0502020204030204" pitchFamily="34" charset="0"/>
              <a:ea typeface="Calibri" panose="020F0502020204030204" pitchFamily="34" charset="0"/>
              <a:cs typeface="Calibri" panose="020F0502020204030204" pitchFamily="34" charset="0"/>
              <a:sym typeface="Roboto"/>
            </a:endParaRPr>
          </a:p>
          <a:p>
            <a:pPr marL="914388" lvl="1" indent="-457200">
              <a:buSzPct val="100000"/>
              <a:buFont typeface="Arial" panose="020B0604020202020204" pitchFamily="34" charset="0"/>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Attitudes cannot typically be taught</a:t>
            </a:r>
          </a:p>
          <a:p>
            <a:pPr marL="800089" lvl="1" indent="-342900">
              <a:buSzPct val="100000"/>
              <a:buFont typeface="Arial" panose="020B0604020202020204" pitchFamily="34" charset="0"/>
              <a:buChar char="•"/>
            </a:pPr>
            <a:endParaRPr sz="2000" dirty="0">
              <a:latin typeface="Calibri" panose="020F0502020204030204" pitchFamily="34" charset="0"/>
              <a:ea typeface="Calibri" panose="020F0502020204030204" pitchFamily="34" charset="0"/>
              <a:cs typeface="Calibri" panose="020F0502020204030204" pitchFamily="34" charset="0"/>
              <a:sym typeface="Roboto"/>
            </a:endParaRPr>
          </a:p>
          <a:p>
            <a:pPr marL="914388" lvl="1" indent="-457200">
              <a:buSzPct val="100000"/>
              <a:buFont typeface="Arial" panose="020B0604020202020204" pitchFamily="34" charset="0"/>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Knowledge of sickle cell is a plus but </a:t>
            </a:r>
            <a:br>
              <a:rPr lang="en" sz="2800" dirty="0">
                <a:latin typeface="Calibri" panose="020F0502020204030204" pitchFamily="34" charset="0"/>
                <a:ea typeface="Calibri" panose="020F0502020204030204" pitchFamily="34" charset="0"/>
                <a:cs typeface="Calibri" panose="020F0502020204030204" pitchFamily="34" charset="0"/>
                <a:sym typeface="Roboto"/>
              </a:rPr>
            </a:br>
            <a:r>
              <a:rPr lang="en" sz="2800" dirty="0">
                <a:latin typeface="Calibri" panose="020F0502020204030204" pitchFamily="34" charset="0"/>
                <a:ea typeface="Calibri" panose="020F0502020204030204" pitchFamily="34" charset="0"/>
                <a:cs typeface="Calibri" panose="020F0502020204030204" pitchFamily="34" charset="0"/>
                <a:sym typeface="Roboto"/>
              </a:rPr>
              <a:t>not necessary</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457189" lvl="1" indent="0">
              <a:buSzPts val="1800"/>
              <a:buNone/>
            </a:pPr>
            <a:endParaRPr dirty="0">
              <a:latin typeface="Roboto"/>
              <a:ea typeface="Roboto"/>
              <a:cs typeface="Roboto"/>
              <a:sym typeface="Roboto"/>
            </a:endParaRPr>
          </a:p>
          <a:p>
            <a:pPr marL="457189" lvl="1" indent="0">
              <a:buSzPts val="1800"/>
              <a:buNone/>
            </a:pPr>
            <a:endParaRPr dirty="0">
              <a:latin typeface="Roboto"/>
              <a:ea typeface="Roboto"/>
              <a:cs typeface="Roboto"/>
              <a:sym typeface="Roboto"/>
            </a:endParaRPr>
          </a:p>
        </p:txBody>
      </p:sp>
      <p:pic>
        <p:nvPicPr>
          <p:cNvPr id="1822" name="Google Shape;1822;p290"/>
          <p:cNvPicPr preferRelativeResize="0"/>
          <p:nvPr/>
        </p:nvPicPr>
        <p:blipFill rotWithShape="1">
          <a:blip r:embed="rId3">
            <a:alphaModFix/>
          </a:blip>
          <a:srcRect l="2337" r="2660" b="7244"/>
          <a:stretch/>
        </p:blipFill>
        <p:spPr>
          <a:xfrm>
            <a:off x="7545826" y="2731375"/>
            <a:ext cx="3405525" cy="2388200"/>
          </a:xfrm>
          <a:prstGeom prst="rect">
            <a:avLst/>
          </a:prstGeom>
          <a:noFill/>
          <a:ln>
            <a:noFill/>
          </a:ln>
        </p:spPr>
      </p:pic>
      <p:sp>
        <p:nvSpPr>
          <p:cNvPr id="1823" name="Google Shape;1823;p290"/>
          <p:cNvSpPr txBox="1"/>
          <p:nvPr/>
        </p:nvSpPr>
        <p:spPr>
          <a:xfrm>
            <a:off x="859299" y="272143"/>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Attitudes Versus Experience</a:t>
            </a:r>
            <a:endParaRPr sz="4267" dirty="0">
              <a:solidFill>
                <a:srgbClr val="CD113B"/>
              </a:solidFill>
              <a:latin typeface="Arial"/>
              <a:ea typeface="Geneva" pitchFamily="37" charset="-128"/>
              <a:cs typeface="Arial"/>
              <a:sym typeface="Robo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BC22-DA71-471F-9180-9C0277E6B687}"/>
              </a:ext>
            </a:extLst>
          </p:cNvPr>
          <p:cNvSpPr>
            <a:spLocks noGrp="1"/>
          </p:cNvSpPr>
          <p:nvPr>
            <p:ph type="title"/>
          </p:nvPr>
        </p:nvSpPr>
        <p:spPr>
          <a:xfrm>
            <a:off x="914400" y="794303"/>
            <a:ext cx="10363200" cy="4566901"/>
          </a:xfrm>
        </p:spPr>
        <p:txBody>
          <a:bodyPr/>
          <a:lstStyle/>
          <a:p>
            <a:pPr algn="ctr"/>
            <a:r>
              <a:rPr lang="en-US" dirty="0"/>
              <a:t>Best Practice for </a:t>
            </a:r>
            <a:br>
              <a:rPr lang="en-US" dirty="0"/>
            </a:br>
            <a:r>
              <a:rPr lang="en-US" dirty="0"/>
              <a:t>case management and Coordination of Care </a:t>
            </a:r>
          </a:p>
        </p:txBody>
      </p:sp>
      <p:pic>
        <p:nvPicPr>
          <p:cNvPr id="7170" name="Picture 2" descr="821 Health Care Coordination Illustrations &amp; Clip Art - iStock">
            <a:extLst>
              <a:ext uri="{FF2B5EF4-FFF2-40B4-BE49-F238E27FC236}">
                <a16:creationId xmlns:a16="http://schemas.microsoft.com/office/drawing/2014/main" id="{99992BB4-ACD8-4311-AA69-C9FC6F3BF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28" y="3313705"/>
            <a:ext cx="4927529" cy="265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292"/>
          <p:cNvSpPr txBox="1">
            <a:spLocks noGrp="1"/>
          </p:cNvSpPr>
          <p:nvPr>
            <p:ph type="body" idx="1"/>
          </p:nvPr>
        </p:nvSpPr>
        <p:spPr>
          <a:xfrm>
            <a:off x="512379" y="1358462"/>
            <a:ext cx="10515600" cy="4805600"/>
          </a:xfrm>
          <a:prstGeom prst="rect">
            <a:avLst/>
          </a:prstGeom>
          <a:noFill/>
          <a:ln>
            <a:noFill/>
          </a:ln>
        </p:spPr>
        <p:txBody>
          <a:bodyPr spcFirstLastPara="1" wrap="square" lIns="91433" tIns="45700" rIns="91433" bIns="45700" anchor="t" anchorCtr="0">
            <a:noAutofit/>
          </a:bodyPr>
          <a:lstStyle/>
          <a:p>
            <a:pPr marL="351367" indent="-342900">
              <a:spcBef>
                <a:spcPts val="0"/>
              </a:spcBef>
              <a:buSzPct val="100000"/>
            </a:pPr>
            <a:r>
              <a:rPr lang="en" sz="2800" dirty="0">
                <a:ea typeface="Calibri" panose="020F0502020204030204" pitchFamily="34" charset="0"/>
                <a:cs typeface="Calibri" panose="020F0502020204030204" pitchFamily="34" charset="0"/>
                <a:sym typeface="Roboto"/>
              </a:rPr>
              <a:t>Offer independence yet be available</a:t>
            </a:r>
            <a:endParaRPr sz="2800" dirty="0">
              <a:ea typeface="Calibri" panose="020F0502020204030204" pitchFamily="34" charset="0"/>
              <a:cs typeface="Calibri" panose="020F0502020204030204" pitchFamily="34" charset="0"/>
              <a:sym typeface="Roboto"/>
            </a:endParaRPr>
          </a:p>
          <a:p>
            <a:pPr marL="351367" indent="-342900">
              <a:buSzPct val="100000"/>
            </a:pPr>
            <a:r>
              <a:rPr lang="en" sz="2800" dirty="0">
                <a:ea typeface="Calibri" panose="020F0502020204030204" pitchFamily="34" charset="0"/>
                <a:cs typeface="Calibri" panose="020F0502020204030204" pitchFamily="34" charset="0"/>
                <a:sym typeface="Roboto"/>
              </a:rPr>
              <a:t>Recognize burnout and fatigue</a:t>
            </a:r>
            <a:endParaRPr sz="2800" dirty="0">
              <a:ea typeface="Calibri" panose="020F0502020204030204" pitchFamily="34" charset="0"/>
              <a:cs typeface="Calibri" panose="020F0502020204030204" pitchFamily="34" charset="0"/>
              <a:sym typeface="Roboto"/>
            </a:endParaRPr>
          </a:p>
          <a:p>
            <a:pPr marL="351367" indent="-342900">
              <a:buSzPct val="100000"/>
            </a:pPr>
            <a:r>
              <a:rPr lang="en" sz="2800" dirty="0">
                <a:ea typeface="Calibri" panose="020F0502020204030204" pitchFamily="34" charset="0"/>
                <a:cs typeface="Calibri" panose="020F0502020204030204" pitchFamily="34" charset="0"/>
                <a:sym typeface="Roboto"/>
              </a:rPr>
              <a:t>Recognize key team members</a:t>
            </a:r>
            <a:endParaRPr sz="2800" dirty="0">
              <a:ea typeface="Calibri" panose="020F0502020204030204" pitchFamily="34" charset="0"/>
              <a:cs typeface="Calibri" panose="020F0502020204030204" pitchFamily="34" charset="0"/>
              <a:sym typeface="Roboto"/>
            </a:endParaRPr>
          </a:p>
          <a:p>
            <a:pPr marL="351367" indent="-342900">
              <a:buSzPct val="100000"/>
            </a:pPr>
            <a:r>
              <a:rPr lang="en" sz="2800" dirty="0">
                <a:ea typeface="Calibri" panose="020F0502020204030204" pitchFamily="34" charset="0"/>
                <a:cs typeface="Calibri" panose="020F0502020204030204" pitchFamily="34" charset="0"/>
                <a:sym typeface="Roboto"/>
              </a:rPr>
              <a:t>Work with staff that have compassion with </a:t>
            </a:r>
            <a:br>
              <a:rPr lang="en" sz="2800" dirty="0">
                <a:ea typeface="Calibri" panose="020F0502020204030204" pitchFamily="34" charset="0"/>
                <a:cs typeface="Calibri" panose="020F0502020204030204" pitchFamily="34" charset="0"/>
                <a:sym typeface="Roboto"/>
              </a:rPr>
            </a:br>
            <a:r>
              <a:rPr lang="en" sz="2800" dirty="0">
                <a:ea typeface="Calibri" panose="020F0502020204030204" pitchFamily="34" charset="0"/>
                <a:cs typeface="Calibri" panose="020F0502020204030204" pitchFamily="34" charset="0"/>
                <a:sym typeface="Roboto"/>
              </a:rPr>
              <a:t>patients to improve skill sets that are not strong</a:t>
            </a:r>
            <a:endParaRPr sz="2800" dirty="0">
              <a:ea typeface="Calibri" panose="020F0502020204030204" pitchFamily="34" charset="0"/>
              <a:cs typeface="Calibri" panose="020F0502020204030204" pitchFamily="34" charset="0"/>
              <a:sym typeface="Roboto"/>
            </a:endParaRPr>
          </a:p>
          <a:p>
            <a:pPr marL="351367" indent="-342900">
              <a:buSzPct val="100000"/>
            </a:pPr>
            <a:r>
              <a:rPr lang="en" sz="2800" dirty="0">
                <a:ea typeface="Calibri" panose="020F0502020204030204" pitchFamily="34" charset="0"/>
                <a:cs typeface="Calibri" panose="020F0502020204030204" pitchFamily="34" charset="0"/>
                <a:sym typeface="Roboto"/>
              </a:rPr>
              <a:t>Have an “open door” concept to stay connected </a:t>
            </a:r>
            <a:br>
              <a:rPr lang="en" sz="2800" dirty="0">
                <a:ea typeface="Calibri" panose="020F0502020204030204" pitchFamily="34" charset="0"/>
                <a:cs typeface="Calibri" panose="020F0502020204030204" pitchFamily="34" charset="0"/>
                <a:sym typeface="Roboto"/>
              </a:rPr>
            </a:br>
            <a:r>
              <a:rPr lang="en" sz="2800" dirty="0">
                <a:ea typeface="Calibri" panose="020F0502020204030204" pitchFamily="34" charset="0"/>
                <a:cs typeface="Calibri" panose="020F0502020204030204" pitchFamily="34" charset="0"/>
                <a:sym typeface="Roboto"/>
              </a:rPr>
              <a:t>to conflict and offer suggestions or support</a:t>
            </a:r>
            <a:endParaRPr sz="2800" dirty="0">
              <a:ea typeface="Calibri" panose="020F0502020204030204" pitchFamily="34" charset="0"/>
              <a:cs typeface="Calibri" panose="020F0502020204030204" pitchFamily="34" charset="0"/>
              <a:sym typeface="Roboto"/>
            </a:endParaRPr>
          </a:p>
          <a:p>
            <a:pPr marL="351367" indent="-342900">
              <a:buSzPct val="100000"/>
            </a:pPr>
            <a:r>
              <a:rPr lang="en" sz="2800" dirty="0">
                <a:ea typeface="Calibri" panose="020F0502020204030204" pitchFamily="34" charset="0"/>
                <a:cs typeface="Calibri" panose="020F0502020204030204" pitchFamily="34" charset="0"/>
                <a:sym typeface="Roboto"/>
              </a:rPr>
              <a:t>Be a CHAMPION to the program</a:t>
            </a:r>
          </a:p>
          <a:p>
            <a:pPr marL="351367" indent="-342900">
              <a:buSzPct val="100000"/>
            </a:pPr>
            <a:r>
              <a:rPr lang="en" sz="2800" dirty="0">
                <a:ea typeface="Calibri" panose="020F0502020204030204" pitchFamily="34" charset="0"/>
                <a:cs typeface="Calibri" panose="020F0502020204030204" pitchFamily="34" charset="0"/>
                <a:sym typeface="Roboto"/>
              </a:rPr>
              <a:t>Recognize the challenges of TODAY </a:t>
            </a:r>
            <a:endParaRPr sz="2800" dirty="0">
              <a:ea typeface="Calibri" panose="020F0502020204030204" pitchFamily="34" charset="0"/>
              <a:cs typeface="Calibri" panose="020F0502020204030204" pitchFamily="34" charset="0"/>
              <a:sym typeface="Roboto"/>
            </a:endParaRPr>
          </a:p>
          <a:p>
            <a:pPr marL="643462" indent="-457200">
              <a:buSzPct val="100000"/>
            </a:pPr>
            <a:endParaRPr sz="3600" dirty="0">
              <a:ea typeface="Roboto"/>
              <a:cs typeface="Roboto"/>
              <a:sym typeface="Roboto"/>
            </a:endParaRPr>
          </a:p>
          <a:p>
            <a:pPr marL="643462" indent="-457200">
              <a:buSzPct val="100000"/>
            </a:pPr>
            <a:endParaRPr sz="3600" dirty="0">
              <a:ea typeface="Roboto"/>
              <a:cs typeface="Roboto"/>
              <a:sym typeface="Roboto"/>
            </a:endParaRPr>
          </a:p>
        </p:txBody>
      </p:sp>
      <p:pic>
        <p:nvPicPr>
          <p:cNvPr id="1837" name="Google Shape;1837;p292"/>
          <p:cNvPicPr preferRelativeResize="0"/>
          <p:nvPr/>
        </p:nvPicPr>
        <p:blipFill rotWithShape="1">
          <a:blip r:embed="rId3">
            <a:alphaModFix/>
          </a:blip>
          <a:srcRect/>
          <a:stretch/>
        </p:blipFill>
        <p:spPr>
          <a:xfrm>
            <a:off x="8190255" y="805058"/>
            <a:ext cx="3599395" cy="3695221"/>
          </a:xfrm>
          <a:prstGeom prst="rect">
            <a:avLst/>
          </a:prstGeom>
          <a:noFill/>
          <a:ln>
            <a:noFill/>
          </a:ln>
        </p:spPr>
      </p:pic>
      <p:sp>
        <p:nvSpPr>
          <p:cNvPr id="1838" name="Google Shape;1838;p292"/>
          <p:cNvSpPr txBox="1"/>
          <p:nvPr/>
        </p:nvSpPr>
        <p:spPr>
          <a:xfrm>
            <a:off x="707149" y="325882"/>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Key Points</a:t>
            </a:r>
            <a:endParaRPr sz="4267" dirty="0">
              <a:solidFill>
                <a:srgbClr val="CD113B"/>
              </a:solidFill>
              <a:latin typeface="Arial"/>
              <a:ea typeface="Geneva" pitchFamily="37" charset="-128"/>
              <a:cs typeface="Arial"/>
              <a:sym typeface="Robo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8F62-5CDE-49F0-8DA8-12B4951ED213}"/>
              </a:ext>
            </a:extLst>
          </p:cNvPr>
          <p:cNvSpPr>
            <a:spLocks noGrp="1"/>
          </p:cNvSpPr>
          <p:nvPr>
            <p:ph type="title"/>
          </p:nvPr>
        </p:nvSpPr>
        <p:spPr/>
        <p:txBody>
          <a:bodyPr/>
          <a:lstStyle/>
          <a:p>
            <a:pPr defTabSz="1219170" eaLnBrk="0" hangingPunct="0">
              <a:lnSpc>
                <a:spcPct val="90000"/>
              </a:lnSpc>
              <a:buClr>
                <a:srgbClr val="000000"/>
              </a:buClr>
              <a:buSzPts val="3000"/>
            </a:pPr>
            <a:r>
              <a:rPr lang="en-US" dirty="0"/>
              <a:t>Job Descriptions</a:t>
            </a:r>
          </a:p>
        </p:txBody>
      </p:sp>
      <p:sp>
        <p:nvSpPr>
          <p:cNvPr id="3" name="Content Placeholder 2">
            <a:extLst>
              <a:ext uri="{FF2B5EF4-FFF2-40B4-BE49-F238E27FC236}">
                <a16:creationId xmlns:a16="http://schemas.microsoft.com/office/drawing/2014/main" id="{B7046241-38C9-489B-A8A0-9A52970EE9C9}"/>
              </a:ext>
            </a:extLst>
          </p:cNvPr>
          <p:cNvSpPr>
            <a:spLocks noGrp="1"/>
          </p:cNvSpPr>
          <p:nvPr>
            <p:ph idx="1"/>
          </p:nvPr>
        </p:nvSpPr>
        <p:spPr/>
        <p:txBody>
          <a:bodyPr/>
          <a:lstStyle/>
          <a:p>
            <a:r>
              <a:rPr lang="en-US" dirty="0"/>
              <a:t>A lists of all job descriptions for the entire medical home team are on the web and can be located at: </a:t>
            </a:r>
          </a:p>
          <a:p>
            <a:pPr lvl="1"/>
            <a:r>
              <a:rPr lang="en-US" dirty="0">
                <a:hlinkClick r:id="rId3"/>
              </a:rPr>
              <a:t>www.sccape.org</a:t>
            </a:r>
            <a:r>
              <a:rPr lang="en-US" dirty="0"/>
              <a:t> (</a:t>
            </a:r>
            <a:r>
              <a:rPr lang="en-US" i="1" dirty="0">
                <a:solidFill>
                  <a:srgbClr val="FF0000"/>
                </a:solidFill>
              </a:rPr>
              <a:t>the official link will need to be added, not ready yet, due to SCCAPE conference)</a:t>
            </a:r>
            <a:endParaRPr lang="en-US" dirty="0"/>
          </a:p>
          <a:p>
            <a:pPr lvl="1"/>
            <a:r>
              <a:rPr lang="en-US" dirty="0"/>
              <a:t>Or contact Shirley Johnson at </a:t>
            </a:r>
            <a:r>
              <a:rPr lang="en-US" dirty="0">
                <a:hlinkClick r:id="rId4"/>
              </a:rPr>
              <a:t>Shirley.Johnson@vcuhealth.org</a:t>
            </a:r>
            <a:r>
              <a:rPr lang="en-US" dirty="0"/>
              <a:t> or </a:t>
            </a:r>
            <a:r>
              <a:rPr lang="en-US" dirty="0">
                <a:hlinkClick r:id="rId5"/>
              </a:rPr>
              <a:t>Rachel.Walls@vcuhealth.org</a:t>
            </a:r>
            <a:endParaRPr lang="en-US" dirty="0"/>
          </a:p>
          <a:p>
            <a:pPr marL="609585" lvl="1" indent="0">
              <a:buNone/>
            </a:pPr>
            <a:endParaRPr lang="en-US" dirty="0"/>
          </a:p>
          <a:p>
            <a:pPr lvl="1"/>
            <a:endParaRPr lang="en-US" dirty="0"/>
          </a:p>
        </p:txBody>
      </p:sp>
    </p:spTree>
    <p:extLst>
      <p:ext uri="{BB962C8B-B14F-4D97-AF65-F5344CB8AC3E}">
        <p14:creationId xmlns:p14="http://schemas.microsoft.com/office/powerpoint/2010/main" val="3019269074"/>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411D-6464-4A83-9C4F-17A2A1A0BEE5}"/>
              </a:ext>
            </a:extLst>
          </p:cNvPr>
          <p:cNvSpPr>
            <a:spLocks noGrp="1"/>
          </p:cNvSpPr>
          <p:nvPr>
            <p:ph type="title"/>
          </p:nvPr>
        </p:nvSpPr>
        <p:spPr>
          <a:xfrm>
            <a:off x="609600" y="341646"/>
            <a:ext cx="10972800" cy="1259810"/>
          </a:xfrm>
        </p:spPr>
        <p:txBody>
          <a:bodyPr/>
          <a:lstStyle/>
          <a:p>
            <a:pPr defTabSz="1219170" eaLnBrk="0" hangingPunct="0">
              <a:lnSpc>
                <a:spcPct val="90000"/>
              </a:lnSpc>
              <a:buClr>
                <a:srgbClr val="000000"/>
              </a:buClr>
              <a:buSzPts val="3000"/>
            </a:pPr>
            <a:r>
              <a:rPr lang="en-US" dirty="0"/>
              <a:t>Determination of Case Load for CHW/ Navigators in Clinical Care Setting</a:t>
            </a:r>
          </a:p>
        </p:txBody>
      </p:sp>
      <p:sp>
        <p:nvSpPr>
          <p:cNvPr id="3" name="Content Placeholder 2">
            <a:extLst>
              <a:ext uri="{FF2B5EF4-FFF2-40B4-BE49-F238E27FC236}">
                <a16:creationId xmlns:a16="http://schemas.microsoft.com/office/drawing/2014/main" id="{33D50C31-DFB3-42BC-B834-386BBCB339DA}"/>
              </a:ext>
            </a:extLst>
          </p:cNvPr>
          <p:cNvSpPr>
            <a:spLocks noGrp="1"/>
          </p:cNvSpPr>
          <p:nvPr>
            <p:ph idx="1"/>
          </p:nvPr>
        </p:nvSpPr>
        <p:spPr>
          <a:xfrm>
            <a:off x="609600" y="1601456"/>
            <a:ext cx="10972800" cy="4662686"/>
          </a:xfrm>
        </p:spPr>
        <p:txBody>
          <a:bodyPr/>
          <a:lstStyle/>
          <a:p>
            <a:pPr>
              <a:spcBef>
                <a:spcPts val="600"/>
              </a:spcBef>
              <a:buClr>
                <a:schemeClr val="dk1"/>
              </a:buClr>
              <a:buSzPts val="2400"/>
            </a:pPr>
            <a:r>
              <a:rPr lang="en-US" sz="2800" dirty="0">
                <a:ea typeface="Roboto"/>
                <a:cs typeface="Roboto"/>
                <a:sym typeface="Roboto"/>
              </a:rPr>
              <a:t>Focus on your highest needs patients</a:t>
            </a:r>
          </a:p>
          <a:p>
            <a:pPr marL="1257300" lvl="2" indent="-342900" algn="l" rtl="0">
              <a:lnSpc>
                <a:spcPct val="100000"/>
              </a:lnSpc>
              <a:spcBef>
                <a:spcPts val="600"/>
              </a:spcBef>
              <a:buClr>
                <a:schemeClr val="dk1"/>
              </a:buClr>
              <a:buSzPts val="2000"/>
              <a:buFont typeface="Calibri" panose="020F0502020204030204" pitchFamily="34" charset="0"/>
              <a:buChar char="–"/>
            </a:pPr>
            <a:r>
              <a:rPr lang="en-US" sz="2400" dirty="0">
                <a:ea typeface="Roboto"/>
                <a:cs typeface="Roboto"/>
                <a:sym typeface="Roboto"/>
              </a:rPr>
              <a:t>Metrics:</a:t>
            </a:r>
          </a:p>
          <a:p>
            <a:pPr marL="1714500" lvl="3" indent="-342900" algn="l" rtl="0">
              <a:lnSpc>
                <a:spcPct val="100000"/>
              </a:lnSpc>
              <a:spcBef>
                <a:spcPts val="600"/>
              </a:spcBef>
              <a:buClr>
                <a:schemeClr val="dk1"/>
              </a:buClr>
              <a:buSzPts val="1800"/>
              <a:buFont typeface="Wingdings" panose="05000000000000000000" pitchFamily="2" charset="2"/>
              <a:buChar char="Ø"/>
            </a:pPr>
            <a:r>
              <a:rPr lang="en-US" sz="2400" dirty="0">
                <a:ea typeface="Roboto"/>
                <a:cs typeface="Roboto"/>
                <a:sym typeface="Roboto"/>
              </a:rPr>
              <a:t>Length of stay</a:t>
            </a:r>
          </a:p>
          <a:p>
            <a:pPr marL="1714500" lvl="3" indent="-342900" algn="l" rtl="0">
              <a:lnSpc>
                <a:spcPct val="100000"/>
              </a:lnSpc>
              <a:spcBef>
                <a:spcPts val="600"/>
              </a:spcBef>
              <a:buClr>
                <a:schemeClr val="dk1"/>
              </a:buClr>
              <a:buSzPts val="1800"/>
              <a:buFont typeface="Wingdings" panose="05000000000000000000" pitchFamily="2" charset="2"/>
              <a:buChar char="Ø"/>
            </a:pPr>
            <a:r>
              <a:rPr lang="en-US" sz="2400" dirty="0">
                <a:ea typeface="Roboto"/>
                <a:cs typeface="Roboto"/>
                <a:sym typeface="Roboto"/>
              </a:rPr>
              <a:t>30-day re-admissions</a:t>
            </a:r>
          </a:p>
          <a:p>
            <a:pPr marL="1714500" lvl="3" indent="-342900" algn="l" rtl="0">
              <a:lnSpc>
                <a:spcPct val="100000"/>
              </a:lnSpc>
              <a:spcBef>
                <a:spcPts val="600"/>
              </a:spcBef>
              <a:buClr>
                <a:schemeClr val="dk1"/>
              </a:buClr>
              <a:buSzPts val="1800"/>
              <a:buFont typeface="Wingdings" panose="05000000000000000000" pitchFamily="2" charset="2"/>
              <a:buChar char="Ø"/>
            </a:pPr>
            <a:r>
              <a:rPr lang="en-US" sz="2400" dirty="0">
                <a:ea typeface="Roboto"/>
                <a:cs typeface="Roboto"/>
                <a:sym typeface="Roboto"/>
              </a:rPr>
              <a:t>Total cost</a:t>
            </a:r>
          </a:p>
          <a:p>
            <a:pPr>
              <a:lnSpc>
                <a:spcPct val="100000"/>
              </a:lnSpc>
              <a:spcBef>
                <a:spcPts val="600"/>
              </a:spcBef>
            </a:pPr>
            <a:r>
              <a:rPr lang="en-US" sz="2800" dirty="0"/>
              <a:t>No standards established </a:t>
            </a:r>
          </a:p>
          <a:p>
            <a:pPr marL="609585" lvl="1" indent="0">
              <a:buNone/>
            </a:pPr>
            <a:r>
              <a:rPr lang="en-US" sz="1733" b="1" i="0" dirty="0">
                <a:solidFill>
                  <a:srgbClr val="202124"/>
                </a:solidFill>
                <a:effectLst/>
                <a:latin typeface="Roboto" panose="02000000000000000000" pitchFamily="2" charset="0"/>
              </a:rPr>
              <a:t>	</a:t>
            </a:r>
            <a:r>
              <a:rPr lang="en-US" sz="1800" b="1" i="0" dirty="0">
                <a:solidFill>
                  <a:srgbClr val="202124"/>
                </a:solidFill>
                <a:effectLst/>
                <a:latin typeface="Roboto" panose="02000000000000000000" pitchFamily="2" charset="0"/>
              </a:rPr>
              <a:t>How do you effectively manage your caseload?</a:t>
            </a:r>
            <a:endParaRPr lang="en-US" sz="1800" b="0" i="0" dirty="0">
              <a:solidFill>
                <a:srgbClr val="202124"/>
              </a:solidFill>
              <a:effectLst/>
              <a:latin typeface="Roboto" panose="02000000000000000000" pitchFamily="2" charset="0"/>
            </a:endParaRPr>
          </a:p>
          <a:p>
            <a:pPr lvl="3">
              <a:buFont typeface="+mj-lt"/>
              <a:buAutoNum type="arabicPeriod"/>
            </a:pPr>
            <a:r>
              <a:rPr lang="en-US" sz="1800" b="0" i="0" dirty="0">
                <a:solidFill>
                  <a:srgbClr val="202124"/>
                </a:solidFill>
                <a:effectLst/>
                <a:latin typeface="Roboto" panose="02000000000000000000" pitchFamily="2" charset="0"/>
              </a:rPr>
              <a:t>Identify what your ideal schedule would look like</a:t>
            </a:r>
          </a:p>
          <a:p>
            <a:pPr lvl="3">
              <a:buFont typeface="+mj-lt"/>
              <a:buAutoNum type="arabicPeriod"/>
            </a:pPr>
            <a:r>
              <a:rPr lang="en-US" sz="1800" b="0" i="0" dirty="0">
                <a:solidFill>
                  <a:srgbClr val="202124"/>
                </a:solidFill>
                <a:effectLst/>
                <a:latin typeface="Roboto" panose="02000000000000000000" pitchFamily="2" charset="0"/>
              </a:rPr>
              <a:t>Based on your ideal schedule, determine your ideal caseload</a:t>
            </a:r>
          </a:p>
          <a:p>
            <a:pPr lvl="3">
              <a:buFont typeface="+mj-lt"/>
              <a:buAutoNum type="arabicPeriod"/>
            </a:pPr>
            <a:r>
              <a:rPr lang="en-US" sz="1800" b="0" i="0" dirty="0">
                <a:solidFill>
                  <a:srgbClr val="202124"/>
                </a:solidFill>
                <a:effectLst/>
                <a:latin typeface="Roboto" panose="02000000000000000000" pitchFamily="2" charset="0"/>
              </a:rPr>
              <a:t>Set up an efficient management system that allows you to streamline as many tasks as possible</a:t>
            </a:r>
          </a:p>
          <a:p>
            <a:pPr>
              <a:lnSpc>
                <a:spcPct val="100000"/>
              </a:lnSpc>
              <a:spcBef>
                <a:spcPts val="600"/>
              </a:spcBef>
            </a:pPr>
            <a:endParaRPr lang="en-US" sz="2800" dirty="0"/>
          </a:p>
        </p:txBody>
      </p:sp>
      <p:pic>
        <p:nvPicPr>
          <p:cNvPr id="4" name="Google Shape;1051;g6077a948ea_2_236">
            <a:extLst>
              <a:ext uri="{FF2B5EF4-FFF2-40B4-BE49-F238E27FC236}">
                <a16:creationId xmlns:a16="http://schemas.microsoft.com/office/drawing/2014/main" id="{44CD9246-4625-488E-9714-4CB4F69C488E}"/>
              </a:ext>
            </a:extLst>
          </p:cNvPr>
          <p:cNvPicPr preferRelativeResize="0"/>
          <p:nvPr/>
        </p:nvPicPr>
        <p:blipFill rotWithShape="1">
          <a:blip r:embed="rId3">
            <a:alphaModFix/>
          </a:blip>
          <a:srcRect t="5981" b="4451"/>
          <a:stretch/>
        </p:blipFill>
        <p:spPr>
          <a:xfrm>
            <a:off x="7500256" y="1750263"/>
            <a:ext cx="3853543" cy="2429851"/>
          </a:xfrm>
          <a:prstGeom prst="rect">
            <a:avLst/>
          </a:prstGeom>
          <a:noFill/>
          <a:ln>
            <a:noFill/>
          </a:ln>
        </p:spPr>
      </p:pic>
    </p:spTree>
    <p:extLst>
      <p:ext uri="{BB962C8B-B14F-4D97-AF65-F5344CB8AC3E}">
        <p14:creationId xmlns:p14="http://schemas.microsoft.com/office/powerpoint/2010/main" val="129493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10CE-0350-43A7-9CF4-AB97318DD38B}"/>
              </a:ext>
            </a:extLst>
          </p:cNvPr>
          <p:cNvSpPr>
            <a:spLocks noGrp="1"/>
          </p:cNvSpPr>
          <p:nvPr>
            <p:ph type="title"/>
          </p:nvPr>
        </p:nvSpPr>
        <p:spPr>
          <a:xfrm>
            <a:off x="498389" y="330556"/>
            <a:ext cx="10972800" cy="713539"/>
          </a:xfrm>
        </p:spPr>
        <p:txBody>
          <a:bodyPr/>
          <a:lstStyle/>
          <a:p>
            <a:pPr defTabSz="1219170" eaLnBrk="0" hangingPunct="0">
              <a:lnSpc>
                <a:spcPct val="90000"/>
              </a:lnSpc>
              <a:buClr>
                <a:srgbClr val="000000"/>
              </a:buClr>
              <a:buSzPts val="3000"/>
            </a:pPr>
            <a:r>
              <a:rPr lang="en-US" dirty="0"/>
              <a:t>Developing a Standard at VCU</a:t>
            </a:r>
          </a:p>
        </p:txBody>
      </p:sp>
      <p:sp>
        <p:nvSpPr>
          <p:cNvPr id="3" name="Content Placeholder 2">
            <a:extLst>
              <a:ext uri="{FF2B5EF4-FFF2-40B4-BE49-F238E27FC236}">
                <a16:creationId xmlns:a16="http://schemas.microsoft.com/office/drawing/2014/main" id="{D4ACADC2-5026-4E49-9447-B9B015BA970C}"/>
              </a:ext>
            </a:extLst>
          </p:cNvPr>
          <p:cNvSpPr>
            <a:spLocks noGrp="1"/>
          </p:cNvSpPr>
          <p:nvPr>
            <p:ph idx="1"/>
          </p:nvPr>
        </p:nvSpPr>
        <p:spPr>
          <a:xfrm>
            <a:off x="227215" y="1203990"/>
            <a:ext cx="4947458" cy="4947903"/>
          </a:xfrm>
        </p:spPr>
        <p:txBody>
          <a:bodyPr/>
          <a:lstStyle/>
          <a:p>
            <a:r>
              <a:rPr lang="en-US" sz="2400" dirty="0"/>
              <a:t>Stratified patients by cost of care: </a:t>
            </a:r>
          </a:p>
          <a:p>
            <a:pPr marL="742950" lvl="1" indent="-342900"/>
            <a:r>
              <a:rPr lang="en-US" sz="2000" dirty="0">
                <a:solidFill>
                  <a:srgbClr val="FF0000"/>
                </a:solidFill>
              </a:rPr>
              <a:t>Red: </a:t>
            </a:r>
            <a:r>
              <a:rPr lang="en-US" sz="2000" dirty="0"/>
              <a:t>2-year health care costs &gt; $199K</a:t>
            </a:r>
          </a:p>
          <a:p>
            <a:pPr marL="742950" lvl="1" indent="-342900"/>
            <a:r>
              <a:rPr lang="en-US" sz="2000" dirty="0">
                <a:solidFill>
                  <a:srgbClr val="FFC000"/>
                </a:solidFill>
              </a:rPr>
              <a:t>Yellow: </a:t>
            </a:r>
            <a:r>
              <a:rPr lang="en-US" sz="2000" dirty="0"/>
              <a:t>2-year health care costs &gt; $100K &lt; $199K</a:t>
            </a:r>
          </a:p>
          <a:p>
            <a:pPr marL="742950" lvl="1" indent="-342900"/>
            <a:r>
              <a:rPr lang="en-US" sz="2000" dirty="0">
                <a:solidFill>
                  <a:srgbClr val="00B050"/>
                </a:solidFill>
              </a:rPr>
              <a:t>Green: </a:t>
            </a:r>
            <a:r>
              <a:rPr lang="en-US" sz="2000" dirty="0"/>
              <a:t>2-year health care costs &lt; $100K</a:t>
            </a:r>
          </a:p>
          <a:p>
            <a:r>
              <a:rPr lang="en-US" sz="2400" dirty="0"/>
              <a:t>Each navigator responsible for </a:t>
            </a:r>
            <a:br>
              <a:rPr lang="en-US" sz="2400" dirty="0"/>
            </a:br>
            <a:r>
              <a:rPr lang="en-US" sz="2400" dirty="0">
                <a:solidFill>
                  <a:srgbClr val="FF0000"/>
                </a:solidFill>
              </a:rPr>
              <a:t>25 patients in Red category </a:t>
            </a:r>
            <a:br>
              <a:rPr lang="en-US" sz="2400" dirty="0">
                <a:solidFill>
                  <a:srgbClr val="FF0000"/>
                </a:solidFill>
              </a:rPr>
            </a:br>
            <a:r>
              <a:rPr lang="en-US" sz="2400" dirty="0"/>
              <a:t>and </a:t>
            </a:r>
            <a:r>
              <a:rPr lang="en-US" sz="2400" dirty="0">
                <a:solidFill>
                  <a:srgbClr val="FFC000"/>
                </a:solidFill>
              </a:rPr>
              <a:t>25 in Yellow category</a:t>
            </a:r>
          </a:p>
          <a:p>
            <a:r>
              <a:rPr lang="en-US" sz="2400" dirty="0">
                <a:solidFill>
                  <a:srgbClr val="002060"/>
                </a:solidFill>
              </a:rPr>
              <a:t>New Class of patients each year</a:t>
            </a:r>
          </a:p>
          <a:p>
            <a:endParaRPr lang="en-US" sz="2400" dirty="0"/>
          </a:p>
          <a:p>
            <a:pPr marL="0" indent="0">
              <a:buNone/>
            </a:pPr>
            <a:r>
              <a:rPr lang="en-US" sz="2800" dirty="0">
                <a:solidFill>
                  <a:srgbClr val="FF0000"/>
                </a:solidFill>
              </a:rPr>
              <a:t>In 5 years saved</a:t>
            </a:r>
            <a:r>
              <a:rPr lang="en-US" sz="2800" b="1" dirty="0">
                <a:solidFill>
                  <a:srgbClr val="FF0000"/>
                </a:solidFill>
              </a:rPr>
              <a:t> over $11 million</a:t>
            </a:r>
          </a:p>
        </p:txBody>
      </p:sp>
      <p:pic>
        <p:nvPicPr>
          <p:cNvPr id="4" name="Content Placeholder 3">
            <a:extLst>
              <a:ext uri="{FF2B5EF4-FFF2-40B4-BE49-F238E27FC236}">
                <a16:creationId xmlns:a16="http://schemas.microsoft.com/office/drawing/2014/main" id="{44EEF8D8-6E65-CBC8-E770-4A7F3E46CC0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99364" y="1513675"/>
            <a:ext cx="6767147" cy="4328535"/>
          </a:xfrm>
          <a:prstGeom prst="rect">
            <a:avLst/>
          </a:prstGeom>
          <a:noFill/>
        </p:spPr>
      </p:pic>
    </p:spTree>
    <p:extLst>
      <p:ext uri="{BB962C8B-B14F-4D97-AF65-F5344CB8AC3E}">
        <p14:creationId xmlns:p14="http://schemas.microsoft.com/office/powerpoint/2010/main" val="183210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p286"/>
          <p:cNvSpPr txBox="1">
            <a:spLocks noGrp="1"/>
          </p:cNvSpPr>
          <p:nvPr>
            <p:ph type="body" idx="1"/>
          </p:nvPr>
        </p:nvSpPr>
        <p:spPr>
          <a:xfrm>
            <a:off x="338958" y="1461586"/>
            <a:ext cx="10521200" cy="4730400"/>
          </a:xfrm>
          <a:prstGeom prst="rect">
            <a:avLst/>
          </a:prstGeom>
          <a:noFill/>
          <a:ln>
            <a:noFill/>
          </a:ln>
        </p:spPr>
        <p:txBody>
          <a:bodyPr spcFirstLastPara="1" wrap="square" lIns="91433" tIns="45700" rIns="91433" bIns="45700" anchor="t" anchorCtr="0">
            <a:noAutofit/>
          </a:bodyPr>
          <a:lstStyle/>
          <a:p>
            <a:pPr marL="351367" indent="-342900">
              <a:spcBef>
                <a:spcPts val="0"/>
              </a:spcBef>
              <a:buSzPct val="100000"/>
            </a:pPr>
            <a:r>
              <a:rPr lang="en" sz="2800" dirty="0">
                <a:latin typeface="Calibri" panose="020F0502020204030204" pitchFamily="34" charset="0"/>
                <a:ea typeface="Calibri" panose="020F0502020204030204" pitchFamily="34" charset="0"/>
                <a:cs typeface="Calibri" panose="020F0502020204030204" pitchFamily="34" charset="0"/>
                <a:sym typeface="Roboto"/>
              </a:rPr>
              <a:t>Full-time is a </a:t>
            </a:r>
            <a:r>
              <a:rPr lang="en" sz="2800" b="1" dirty="0">
                <a:latin typeface="Calibri" panose="020F0502020204030204" pitchFamily="34" charset="0"/>
                <a:ea typeface="Calibri" panose="020F0502020204030204" pitchFamily="34" charset="0"/>
                <a:cs typeface="Calibri" panose="020F0502020204030204" pitchFamily="34" charset="0"/>
                <a:sym typeface="Roboto"/>
              </a:rPr>
              <a:t>MUST</a:t>
            </a:r>
            <a:endParaRPr sz="2800" b="1" dirty="0">
              <a:latin typeface="Calibri" panose="020F0502020204030204" pitchFamily="34" charset="0"/>
              <a:ea typeface="Calibri" panose="020F0502020204030204" pitchFamily="34" charset="0"/>
              <a:cs typeface="Calibri" panose="020F0502020204030204" pitchFamily="34" charset="0"/>
              <a:sym typeface="Roboto"/>
            </a:endParaRPr>
          </a:p>
          <a:p>
            <a:pPr marL="800088" lvl="1" indent="-342900">
              <a:buSzPct val="100000"/>
              <a:buFont typeface="Calibri" panose="020F0502020204030204" pitchFamily="34" charset="0"/>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Why? </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65744" lvl="2" indent="-342900">
              <a:buSzPct val="100000"/>
              <a:buFont typeface="Wingdings" panose="05000000000000000000" pitchFamily="2" charset="2"/>
              <a:buChar char="Ø"/>
            </a:pPr>
            <a:r>
              <a:rPr lang="en" sz="2800" dirty="0">
                <a:latin typeface="Calibri" panose="020F0502020204030204" pitchFamily="34" charset="0"/>
                <a:ea typeface="Calibri" panose="020F0502020204030204" pitchFamily="34" charset="0"/>
                <a:cs typeface="Calibri" panose="020F0502020204030204" pitchFamily="34" charset="0"/>
                <a:sym typeface="Roboto"/>
              </a:rPr>
              <a:t>Employee has accountability to their role and obligations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65744" lvl="2" indent="-342900">
              <a:buSzPct val="100000"/>
              <a:buFont typeface="Wingdings" panose="05000000000000000000" pitchFamily="2" charset="2"/>
              <a:buChar char="Ø"/>
            </a:pPr>
            <a:r>
              <a:rPr lang="en" sz="2800" dirty="0">
                <a:latin typeface="Calibri" panose="020F0502020204030204" pitchFamily="34" charset="0"/>
                <a:ea typeface="Calibri" panose="020F0502020204030204" pitchFamily="34" charset="0"/>
                <a:cs typeface="Calibri" panose="020F0502020204030204" pitchFamily="34" charset="0"/>
                <a:sym typeface="Roboto"/>
              </a:rPr>
              <a:t>Commitment to the program and population</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65744" lvl="2" indent="-342900">
              <a:buSzPct val="100000"/>
              <a:buFont typeface="Wingdings" panose="05000000000000000000" pitchFamily="2" charset="2"/>
              <a:buChar char="Ø"/>
            </a:pPr>
            <a:r>
              <a:rPr lang="en" sz="2800" dirty="0">
                <a:latin typeface="Calibri" panose="020F0502020204030204" pitchFamily="34" charset="0"/>
                <a:ea typeface="Calibri" panose="020F0502020204030204" pitchFamily="34" charset="0"/>
                <a:cs typeface="Calibri" panose="020F0502020204030204" pitchFamily="34" charset="0"/>
                <a:sym typeface="Roboto"/>
              </a:rPr>
              <a:t>Establish a sense of commitment to the other team members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65744" lvl="2" indent="-342900">
              <a:buSzPct val="100000"/>
              <a:buFont typeface="Wingdings" panose="05000000000000000000" pitchFamily="2" charset="2"/>
              <a:buChar char="Ø"/>
            </a:pPr>
            <a:r>
              <a:rPr lang="en" sz="2800" dirty="0">
                <a:latin typeface="Calibri" panose="020F0502020204030204" pitchFamily="34" charset="0"/>
                <a:ea typeface="Calibri" panose="020F0502020204030204" pitchFamily="34" charset="0"/>
                <a:cs typeface="Calibri" panose="020F0502020204030204" pitchFamily="34" charset="0"/>
                <a:sym typeface="Roboto"/>
              </a:rPr>
              <a:t>Builds relationships with patients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65744" lvl="2" indent="-342900">
              <a:buSzPct val="100000"/>
              <a:buFont typeface="Wingdings" panose="05000000000000000000" pitchFamily="2" charset="2"/>
              <a:buChar char="Ø"/>
            </a:pPr>
            <a:r>
              <a:rPr lang="en" sz="2800" dirty="0">
                <a:latin typeface="Calibri" panose="020F0502020204030204" pitchFamily="34" charset="0"/>
                <a:ea typeface="Calibri" panose="020F0502020204030204" pitchFamily="34" charset="0"/>
                <a:cs typeface="Calibri" panose="020F0502020204030204" pitchFamily="34" charset="0"/>
                <a:sym typeface="Roboto"/>
              </a:rPr>
              <a:t>Can evaluate and offer rewards in compensation or bonus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57277" lvl="2" indent="-342900">
              <a:buSzPts val="1500"/>
              <a:buFont typeface="Wingdings" panose="05000000000000000000" pitchFamily="2" charset="2"/>
              <a:buChar char="Ø"/>
            </a:pP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351367" indent="-342900">
              <a:buSzPct val="100000"/>
            </a:pPr>
            <a:r>
              <a:rPr lang="en" sz="2800" dirty="0">
                <a:latin typeface="Calibri" panose="020F0502020204030204" pitchFamily="34" charset="0"/>
                <a:ea typeface="Calibri" panose="020F0502020204030204" pitchFamily="34" charset="0"/>
                <a:cs typeface="Calibri" panose="020F0502020204030204" pitchFamily="34" charset="0"/>
                <a:sym typeface="Roboto"/>
              </a:rPr>
              <a:t>Employee may feel more valued; highly</a:t>
            </a:r>
            <a:r>
              <a:rPr lang="en"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Roboto"/>
              </a:rPr>
              <a:t> discourage hourly staff</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392741" lvl="2" indent="-342900">
              <a:buSzPts val="1500"/>
            </a:pP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392741" lvl="2" indent="-342900">
              <a:buSzPts val="1500"/>
            </a:pP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392741" lvl="2" indent="-342900">
              <a:buSzPts val="1500"/>
            </a:pP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1200127" lvl="2" indent="-285750">
              <a:buSzPts val="1500"/>
            </a:pPr>
            <a:endParaRPr sz="2000" dirty="0">
              <a:latin typeface="Roboto"/>
              <a:ea typeface="Roboto"/>
              <a:cs typeface="Roboto"/>
              <a:sym typeface="Roboto"/>
            </a:endParaRPr>
          </a:p>
        </p:txBody>
      </p:sp>
      <p:pic>
        <p:nvPicPr>
          <p:cNvPr id="1791" name="Google Shape;1791;p286"/>
          <p:cNvPicPr preferRelativeResize="0"/>
          <p:nvPr/>
        </p:nvPicPr>
        <p:blipFill rotWithShape="1">
          <a:blip r:embed="rId3">
            <a:alphaModFix/>
          </a:blip>
          <a:srcRect b="3465"/>
          <a:stretch/>
        </p:blipFill>
        <p:spPr>
          <a:xfrm>
            <a:off x="9036466" y="170299"/>
            <a:ext cx="2545933" cy="2336750"/>
          </a:xfrm>
          <a:prstGeom prst="rect">
            <a:avLst/>
          </a:prstGeom>
          <a:noFill/>
          <a:ln>
            <a:noFill/>
          </a:ln>
        </p:spPr>
      </p:pic>
      <p:sp>
        <p:nvSpPr>
          <p:cNvPr id="1792" name="Google Shape;1792;p286"/>
          <p:cNvSpPr txBox="1"/>
          <p:nvPr/>
        </p:nvSpPr>
        <p:spPr>
          <a:xfrm>
            <a:off x="514453" y="195474"/>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Best Hiring Practices</a:t>
            </a:r>
            <a:endParaRPr sz="4267" dirty="0">
              <a:solidFill>
                <a:srgbClr val="CD113B"/>
              </a:solidFill>
              <a:latin typeface="Arial"/>
              <a:ea typeface="Geneva" pitchFamily="37" charset="-128"/>
              <a:cs typeface="Arial"/>
              <a:sym typeface="Robo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291"/>
          <p:cNvSpPr txBox="1">
            <a:spLocks noGrp="1"/>
          </p:cNvSpPr>
          <p:nvPr>
            <p:ph type="body" idx="1"/>
          </p:nvPr>
        </p:nvSpPr>
        <p:spPr>
          <a:xfrm>
            <a:off x="763385" y="1526367"/>
            <a:ext cx="10515600" cy="4351200"/>
          </a:xfrm>
          <a:prstGeom prst="rect">
            <a:avLst/>
          </a:prstGeom>
          <a:noFill/>
          <a:ln>
            <a:noFill/>
          </a:ln>
        </p:spPr>
        <p:txBody>
          <a:bodyPr spcFirstLastPara="1" wrap="square" lIns="91433" tIns="45700" rIns="91433" bIns="45700" anchor="t" anchorCtr="0">
            <a:noAutofit/>
          </a:bodyPr>
          <a:lstStyle/>
          <a:p>
            <a:pPr marL="237061" indent="-228594">
              <a:spcBef>
                <a:spcPts val="0"/>
              </a:spcBef>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The best interviewing team can underestimate the candidate and commitment to the program</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Manager needs to be attentive to concerns and address problems as much as can be expected</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The challenging employee can “TIP” the boat of success</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Have staff cross-trained on other caseloads for follow-up</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Try and offer raises, bonuses, or recognition to the team members when they work at higher level </a:t>
            </a:r>
            <a:endParaRPr sz="2800" dirty="0">
              <a:latin typeface="Calibri" panose="020F0502020204030204" pitchFamily="34" charset="0"/>
              <a:ea typeface="Calibri" panose="020F0502020204030204" pitchFamily="34" charset="0"/>
              <a:cs typeface="Calibri" panose="020F0502020204030204" pitchFamily="34" charset="0"/>
              <a:sym typeface="Roboto"/>
            </a:endParaRPr>
          </a:p>
          <a:p>
            <a:pPr marL="237061" indent="-228594">
              <a:buSzPct val="100000"/>
              <a:buFont typeface="Roboto"/>
              <a:buChar char="•"/>
            </a:pPr>
            <a:r>
              <a:rPr lang="en" sz="2800" dirty="0">
                <a:latin typeface="Calibri" panose="020F0502020204030204" pitchFamily="34" charset="0"/>
                <a:ea typeface="Calibri" panose="020F0502020204030204" pitchFamily="34" charset="0"/>
                <a:cs typeface="Calibri" panose="020F0502020204030204" pitchFamily="34" charset="0"/>
                <a:sym typeface="Roboto"/>
              </a:rPr>
              <a:t>Evaluate success and support lack of success </a:t>
            </a:r>
            <a:endParaRPr sz="24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830" name="Google Shape;1830;p291"/>
          <p:cNvSpPr txBox="1"/>
          <p:nvPr/>
        </p:nvSpPr>
        <p:spPr>
          <a:xfrm>
            <a:off x="1041985" y="383167"/>
            <a:ext cx="9958400" cy="1143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buSzPts val="3000"/>
            </a:pPr>
            <a:r>
              <a:rPr lang="en" sz="4267" dirty="0">
                <a:solidFill>
                  <a:srgbClr val="CD113B"/>
                </a:solidFill>
                <a:latin typeface="Arial"/>
                <a:ea typeface="Geneva" pitchFamily="37" charset="-128"/>
                <a:cs typeface="Arial"/>
                <a:sym typeface="Roboto Black"/>
              </a:rPr>
              <a:t>Attrition</a:t>
            </a:r>
            <a:endParaRPr sz="4267" dirty="0">
              <a:solidFill>
                <a:srgbClr val="CD113B"/>
              </a:solidFill>
              <a:latin typeface="Arial"/>
              <a:ea typeface="Geneva" pitchFamily="37" charset="-128"/>
              <a:cs typeface="Arial"/>
              <a:sym typeface="Roboto Black"/>
            </a:endParaRPr>
          </a:p>
        </p:txBody>
      </p:sp>
      <p:pic>
        <p:nvPicPr>
          <p:cNvPr id="4098" name="Picture 2" descr="Teamwork Success Leaderchip stock illustration">
            <a:extLst>
              <a:ext uri="{FF2B5EF4-FFF2-40B4-BE49-F238E27FC236}">
                <a16:creationId xmlns:a16="http://schemas.microsoft.com/office/drawing/2014/main" id="{648E1C9F-89DA-48E3-BA63-E0858991DB5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802" y="87501"/>
            <a:ext cx="2337849" cy="17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king Questions Is Really Hard | HuffPost Life">
            <a:extLst>
              <a:ext uri="{FF2B5EF4-FFF2-40B4-BE49-F238E27FC236}">
                <a16:creationId xmlns:a16="http://schemas.microsoft.com/office/drawing/2014/main" id="{AF29D8D0-802D-49E4-8F4F-B7E873C1E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122" y="1760061"/>
            <a:ext cx="6675755" cy="3337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defTabSz="1219170" eaLnBrk="0" hangingPunct="0">
              <a:lnSpc>
                <a:spcPct val="90000"/>
              </a:lnSpc>
              <a:buClr>
                <a:srgbClr val="000000"/>
              </a:buClr>
              <a:buSzPts val="3000"/>
            </a:pPr>
            <a:r>
              <a:rPr lang="en-US" dirty="0"/>
              <a:t>Questions?</a:t>
            </a:r>
          </a:p>
        </p:txBody>
      </p:sp>
    </p:spTree>
    <p:extLst>
      <p:ext uri="{BB962C8B-B14F-4D97-AF65-F5344CB8AC3E}">
        <p14:creationId xmlns:p14="http://schemas.microsoft.com/office/powerpoint/2010/main" val="1859823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A5BA-673F-476F-B9CF-4BDD66AFA79C}"/>
              </a:ext>
            </a:extLst>
          </p:cNvPr>
          <p:cNvSpPr>
            <a:spLocks noGrp="1"/>
          </p:cNvSpPr>
          <p:nvPr>
            <p:ph type="title"/>
          </p:nvPr>
        </p:nvSpPr>
        <p:spPr>
          <a:xfrm>
            <a:off x="609600" y="354529"/>
            <a:ext cx="10972800" cy="713539"/>
          </a:xfrm>
        </p:spPr>
        <p:txBody>
          <a:bodyPr/>
          <a:lstStyle/>
          <a:p>
            <a:pPr defTabSz="1219170" eaLnBrk="0" hangingPunct="0">
              <a:lnSpc>
                <a:spcPct val="90000"/>
              </a:lnSpc>
              <a:buClr>
                <a:srgbClr val="000000"/>
              </a:buClr>
              <a:buSzPts val="3000"/>
            </a:pPr>
            <a:r>
              <a:rPr lang="en-US" sz="4400" dirty="0"/>
              <a:t>Auxiliary Slides</a:t>
            </a:r>
          </a:p>
        </p:txBody>
      </p:sp>
      <p:sp>
        <p:nvSpPr>
          <p:cNvPr id="3" name="Content Placeholder 2">
            <a:extLst>
              <a:ext uri="{FF2B5EF4-FFF2-40B4-BE49-F238E27FC236}">
                <a16:creationId xmlns:a16="http://schemas.microsoft.com/office/drawing/2014/main" id="{FADE0840-7FD5-4BB7-A5C3-A1B12942B9A1}"/>
              </a:ext>
            </a:extLst>
          </p:cNvPr>
          <p:cNvSpPr>
            <a:spLocks noGrp="1"/>
          </p:cNvSpPr>
          <p:nvPr>
            <p:ph idx="1"/>
          </p:nvPr>
        </p:nvSpPr>
        <p:spPr/>
        <p:txBody>
          <a:bodyPr/>
          <a:lstStyle/>
          <a:p>
            <a:r>
              <a:rPr lang="en-US" dirty="0"/>
              <a:t>These slides can assist with roles and responsibilities of a behavioral health practice and can be used as an information for teams </a:t>
            </a:r>
          </a:p>
          <a:p>
            <a:endParaRPr lang="en-US" dirty="0"/>
          </a:p>
          <a:p>
            <a:r>
              <a:rPr lang="en-US" dirty="0"/>
              <a:t>Any questions please reach out to: </a:t>
            </a:r>
          </a:p>
          <a:p>
            <a:pPr lvl="1"/>
            <a:r>
              <a:rPr lang="en-US" dirty="0">
                <a:hlinkClick r:id="rId2"/>
              </a:rPr>
              <a:t>Shirley.Johnson@vcuhealth.org</a:t>
            </a:r>
            <a:endParaRPr lang="en-US" dirty="0"/>
          </a:p>
          <a:p>
            <a:pPr lvl="1"/>
            <a:r>
              <a:rPr lang="en-US" dirty="0">
                <a:hlinkClick r:id="rId3"/>
              </a:rPr>
              <a:t>Rachel.Walls@vcuhealth.org</a:t>
            </a:r>
            <a:endParaRPr lang="en-US" dirty="0"/>
          </a:p>
          <a:p>
            <a:pPr marL="609585" lvl="1" indent="0">
              <a:buNone/>
            </a:pPr>
            <a:endParaRPr lang="en-US" dirty="0"/>
          </a:p>
        </p:txBody>
      </p:sp>
    </p:spTree>
    <p:extLst>
      <p:ext uri="{BB962C8B-B14F-4D97-AF65-F5344CB8AC3E}">
        <p14:creationId xmlns:p14="http://schemas.microsoft.com/office/powerpoint/2010/main" val="1113463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609600" y="274637"/>
            <a:ext cx="10972800" cy="1143200"/>
          </a:xfrm>
          <a:prstGeom prst="rect">
            <a:avLst/>
          </a:prstGeom>
          <a:noFill/>
          <a:ln>
            <a:noFill/>
          </a:ln>
        </p:spPr>
        <p:txBody>
          <a:bodyPr spcFirstLastPara="1" wrap="square" lIns="121900" tIns="60933" rIns="121900" bIns="60933" anchor="ctr" anchorCtr="0">
            <a:normAutofit/>
          </a:bodyPr>
          <a:lstStyle/>
          <a:p>
            <a:pPr>
              <a:buSzPts val="3700"/>
            </a:pPr>
            <a:r>
              <a:rPr lang="en" sz="4800" dirty="0"/>
              <a:t>Community Health Worker</a:t>
            </a:r>
            <a:endParaRPr sz="4800" dirty="0"/>
          </a:p>
        </p:txBody>
      </p:sp>
      <p:sp>
        <p:nvSpPr>
          <p:cNvPr id="367" name="Google Shape;367;p49"/>
          <p:cNvSpPr txBox="1">
            <a:spLocks noGrp="1"/>
          </p:cNvSpPr>
          <p:nvPr>
            <p:ph type="body" idx="1"/>
          </p:nvPr>
        </p:nvSpPr>
        <p:spPr>
          <a:xfrm>
            <a:off x="609600" y="1535113"/>
            <a:ext cx="5386800" cy="639600"/>
          </a:xfrm>
          <a:prstGeom prst="rect">
            <a:avLst/>
          </a:prstGeom>
          <a:noFill/>
          <a:ln>
            <a:noFill/>
          </a:ln>
        </p:spPr>
        <p:txBody>
          <a:bodyPr spcFirstLastPara="1" wrap="square" lIns="121900" tIns="60933" rIns="121900" bIns="60933" anchor="b" anchorCtr="0">
            <a:normAutofit/>
          </a:bodyPr>
          <a:lstStyle/>
          <a:p>
            <a:pPr marL="0" indent="0">
              <a:buSzPts val="1900"/>
            </a:pPr>
            <a:r>
              <a:rPr lang="en"/>
              <a:t>Role</a:t>
            </a:r>
            <a:endParaRPr/>
          </a:p>
        </p:txBody>
      </p:sp>
      <p:sp>
        <p:nvSpPr>
          <p:cNvPr id="368" name="Google Shape;368;p49"/>
          <p:cNvSpPr txBox="1">
            <a:spLocks noGrp="1"/>
          </p:cNvSpPr>
          <p:nvPr>
            <p:ph type="body" idx="2"/>
          </p:nvPr>
        </p:nvSpPr>
        <p:spPr>
          <a:xfrm>
            <a:off x="609600" y="2174875"/>
            <a:ext cx="5386800" cy="3951200"/>
          </a:xfrm>
          <a:prstGeom prst="rect">
            <a:avLst/>
          </a:prstGeom>
          <a:noFill/>
          <a:ln>
            <a:noFill/>
          </a:ln>
        </p:spPr>
        <p:txBody>
          <a:bodyPr spcFirstLastPara="1" wrap="square" lIns="121900" tIns="60933" rIns="121900" bIns="60933" anchor="t" anchorCtr="0">
            <a:normAutofit/>
          </a:bodyPr>
          <a:lstStyle/>
          <a:p>
            <a:pPr>
              <a:buSzPts val="1800"/>
            </a:pPr>
            <a:r>
              <a:rPr lang="en-US" dirty="0"/>
              <a:t>Liaison between medical team and patient</a:t>
            </a:r>
          </a:p>
          <a:p>
            <a:pPr>
              <a:buSzPts val="1800"/>
            </a:pPr>
            <a:r>
              <a:rPr lang="en-US" dirty="0"/>
              <a:t>Advocate</a:t>
            </a:r>
          </a:p>
          <a:p>
            <a:pPr>
              <a:buSzPts val="1800"/>
            </a:pPr>
            <a:r>
              <a:rPr lang="en-US" dirty="0"/>
              <a:t>Case management support</a:t>
            </a:r>
          </a:p>
          <a:p>
            <a:pPr>
              <a:buSzPts val="1800"/>
            </a:pPr>
            <a:r>
              <a:rPr lang="en-US" dirty="0"/>
              <a:t>Relationship builder and trustworthy to patient</a:t>
            </a:r>
          </a:p>
          <a:p>
            <a:pPr>
              <a:buSzPts val="1800"/>
            </a:pPr>
            <a:endParaRPr dirty="0"/>
          </a:p>
        </p:txBody>
      </p:sp>
      <p:sp>
        <p:nvSpPr>
          <p:cNvPr id="369" name="Google Shape;369;p49"/>
          <p:cNvSpPr txBox="1">
            <a:spLocks noGrp="1"/>
          </p:cNvSpPr>
          <p:nvPr>
            <p:ph type="body" idx="3"/>
          </p:nvPr>
        </p:nvSpPr>
        <p:spPr>
          <a:xfrm>
            <a:off x="6193367" y="1535113"/>
            <a:ext cx="5389200" cy="639600"/>
          </a:xfrm>
          <a:prstGeom prst="rect">
            <a:avLst/>
          </a:prstGeom>
          <a:noFill/>
          <a:ln>
            <a:noFill/>
          </a:ln>
        </p:spPr>
        <p:txBody>
          <a:bodyPr spcFirstLastPara="1" wrap="square" lIns="121900" tIns="60933" rIns="121900" bIns="60933" anchor="b" anchorCtr="0">
            <a:normAutofit/>
          </a:bodyPr>
          <a:lstStyle/>
          <a:p>
            <a:pPr marL="0" indent="0">
              <a:buSzPts val="1900"/>
            </a:pPr>
            <a:r>
              <a:rPr lang="en" dirty="0"/>
              <a:t>		Outcomes</a:t>
            </a:r>
            <a:endParaRPr dirty="0"/>
          </a:p>
        </p:txBody>
      </p:sp>
      <p:sp>
        <p:nvSpPr>
          <p:cNvPr id="370" name="Google Shape;370;p49"/>
          <p:cNvSpPr txBox="1">
            <a:spLocks noGrp="1"/>
          </p:cNvSpPr>
          <p:nvPr>
            <p:ph type="body" idx="4"/>
          </p:nvPr>
        </p:nvSpPr>
        <p:spPr>
          <a:xfrm>
            <a:off x="6193367" y="2174875"/>
            <a:ext cx="5389200" cy="3951200"/>
          </a:xfrm>
          <a:prstGeom prst="rect">
            <a:avLst/>
          </a:prstGeom>
          <a:noFill/>
          <a:ln>
            <a:noFill/>
          </a:ln>
        </p:spPr>
        <p:txBody>
          <a:bodyPr spcFirstLastPara="1" wrap="square" lIns="121900" tIns="60933" rIns="121900" bIns="60933" anchor="t" anchorCtr="0">
            <a:normAutofit/>
          </a:bodyPr>
          <a:lstStyle/>
          <a:p>
            <a:pPr marL="1066785" indent="-457200">
              <a:buSzPct val="79166"/>
            </a:pPr>
            <a:r>
              <a:rPr lang="en-US" dirty="0"/>
              <a:t>Ensure patients case management needs are met</a:t>
            </a:r>
          </a:p>
          <a:p>
            <a:pPr marL="1066785" indent="-457200">
              <a:buSzPct val="79166"/>
            </a:pPr>
            <a:r>
              <a:rPr lang="en-US" dirty="0"/>
              <a:t>Assist with medical compliance</a:t>
            </a:r>
          </a:p>
          <a:p>
            <a:pPr marL="1066785" indent="-457200">
              <a:buSzPct val="79166"/>
            </a:pPr>
            <a:r>
              <a:rPr lang="en-US" dirty="0"/>
              <a:t>Reporter to medical team</a:t>
            </a:r>
            <a:endParaRPr dirty="0"/>
          </a:p>
        </p:txBody>
      </p:sp>
    </p:spTree>
    <p:extLst>
      <p:ext uri="{BB962C8B-B14F-4D97-AF65-F5344CB8AC3E}">
        <p14:creationId xmlns:p14="http://schemas.microsoft.com/office/powerpoint/2010/main" val="3319351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609600" y="274637"/>
            <a:ext cx="10972800" cy="1143200"/>
          </a:xfrm>
          <a:prstGeom prst="rect">
            <a:avLst/>
          </a:prstGeom>
          <a:noFill/>
          <a:ln>
            <a:noFill/>
          </a:ln>
        </p:spPr>
        <p:txBody>
          <a:bodyPr spcFirstLastPara="1" wrap="square" lIns="121900" tIns="60933" rIns="121900" bIns="60933" anchor="ctr" anchorCtr="0">
            <a:normAutofit/>
          </a:bodyPr>
          <a:lstStyle/>
          <a:p>
            <a:pPr>
              <a:buSzPts val="3700"/>
            </a:pPr>
            <a:r>
              <a:rPr lang="en" sz="5400" dirty="0"/>
              <a:t>Transition Coordinator</a:t>
            </a:r>
            <a:endParaRPr sz="5400" dirty="0"/>
          </a:p>
        </p:txBody>
      </p:sp>
      <p:sp>
        <p:nvSpPr>
          <p:cNvPr id="367" name="Google Shape;367;p49"/>
          <p:cNvSpPr txBox="1">
            <a:spLocks noGrp="1"/>
          </p:cNvSpPr>
          <p:nvPr>
            <p:ph type="body" idx="1"/>
          </p:nvPr>
        </p:nvSpPr>
        <p:spPr>
          <a:xfrm>
            <a:off x="609600" y="1338606"/>
            <a:ext cx="5386800" cy="639601"/>
          </a:xfrm>
          <a:prstGeom prst="rect">
            <a:avLst/>
          </a:prstGeom>
          <a:noFill/>
          <a:ln>
            <a:noFill/>
          </a:ln>
        </p:spPr>
        <p:txBody>
          <a:bodyPr spcFirstLastPara="1" wrap="square" lIns="121900" tIns="60933" rIns="121900" bIns="60933" anchor="b" anchorCtr="0">
            <a:normAutofit/>
          </a:bodyPr>
          <a:lstStyle/>
          <a:p>
            <a:pPr marL="0" indent="0">
              <a:buSzPts val="1900"/>
            </a:pPr>
            <a:r>
              <a:rPr lang="en" dirty="0"/>
              <a:t>Role</a:t>
            </a:r>
            <a:endParaRPr dirty="0"/>
          </a:p>
        </p:txBody>
      </p:sp>
      <p:sp>
        <p:nvSpPr>
          <p:cNvPr id="368" name="Google Shape;368;p49"/>
          <p:cNvSpPr txBox="1">
            <a:spLocks noGrp="1"/>
          </p:cNvSpPr>
          <p:nvPr>
            <p:ph type="body" idx="2"/>
          </p:nvPr>
        </p:nvSpPr>
        <p:spPr>
          <a:xfrm>
            <a:off x="609600" y="1978207"/>
            <a:ext cx="5386800" cy="4147868"/>
          </a:xfrm>
          <a:prstGeom prst="rect">
            <a:avLst/>
          </a:prstGeom>
          <a:noFill/>
          <a:ln>
            <a:noFill/>
          </a:ln>
        </p:spPr>
        <p:txBody>
          <a:bodyPr spcFirstLastPara="1" wrap="square" lIns="121900" tIns="60933" rIns="121900" bIns="60933" anchor="t" anchorCtr="0">
            <a:normAutofit lnSpcReduction="10000"/>
          </a:bodyPr>
          <a:lstStyle/>
          <a:p>
            <a:pPr>
              <a:buSzPts val="1800"/>
            </a:pPr>
            <a:r>
              <a:rPr lang="en-US" sz="2400" dirty="0"/>
              <a:t>Liaison between pediatric and adult programs</a:t>
            </a:r>
          </a:p>
          <a:p>
            <a:pPr>
              <a:buSzPts val="1800"/>
            </a:pPr>
            <a:r>
              <a:rPr lang="en-US" sz="2400" dirty="0"/>
              <a:t>Assist with educational plans from pediatric through adult to provide insight into potential educational/vocational planning</a:t>
            </a:r>
          </a:p>
          <a:p>
            <a:pPr>
              <a:buSzPts val="1800"/>
            </a:pPr>
            <a:r>
              <a:rPr lang="en-US" sz="2400" dirty="0"/>
              <a:t>Ensuring successful transfer to adult medical care</a:t>
            </a:r>
          </a:p>
          <a:p>
            <a:pPr>
              <a:buSzPts val="1800"/>
            </a:pPr>
            <a:r>
              <a:rPr lang="en-US" sz="2400" dirty="0"/>
              <a:t>Builds trustful relationship with patient/families to secure successful adult transfer</a:t>
            </a:r>
          </a:p>
          <a:p>
            <a:pPr>
              <a:buSzPts val="1800"/>
            </a:pPr>
            <a:endParaRPr sz="2400" dirty="0"/>
          </a:p>
        </p:txBody>
      </p:sp>
      <p:sp>
        <p:nvSpPr>
          <p:cNvPr id="369" name="Google Shape;369;p49"/>
          <p:cNvSpPr txBox="1">
            <a:spLocks noGrp="1"/>
          </p:cNvSpPr>
          <p:nvPr>
            <p:ph type="body" idx="3"/>
          </p:nvPr>
        </p:nvSpPr>
        <p:spPr>
          <a:xfrm>
            <a:off x="6193367" y="1338606"/>
            <a:ext cx="5389200" cy="639601"/>
          </a:xfrm>
          <a:prstGeom prst="rect">
            <a:avLst/>
          </a:prstGeom>
          <a:noFill/>
          <a:ln>
            <a:noFill/>
          </a:ln>
        </p:spPr>
        <p:txBody>
          <a:bodyPr spcFirstLastPara="1" wrap="square" lIns="121900" tIns="60933" rIns="121900" bIns="60933" anchor="b" anchorCtr="0">
            <a:normAutofit/>
          </a:bodyPr>
          <a:lstStyle/>
          <a:p>
            <a:pPr marL="0" indent="0">
              <a:buSzPts val="1900"/>
            </a:pPr>
            <a:r>
              <a:rPr lang="en" dirty="0"/>
              <a:t>		Outcomes</a:t>
            </a:r>
            <a:endParaRPr dirty="0"/>
          </a:p>
        </p:txBody>
      </p:sp>
      <p:sp>
        <p:nvSpPr>
          <p:cNvPr id="370" name="Google Shape;370;p49"/>
          <p:cNvSpPr txBox="1">
            <a:spLocks noGrp="1"/>
          </p:cNvSpPr>
          <p:nvPr>
            <p:ph type="body" idx="4"/>
          </p:nvPr>
        </p:nvSpPr>
        <p:spPr>
          <a:xfrm>
            <a:off x="6193367" y="1978207"/>
            <a:ext cx="5389200" cy="4147868"/>
          </a:xfrm>
          <a:prstGeom prst="rect">
            <a:avLst/>
          </a:prstGeom>
          <a:noFill/>
          <a:ln>
            <a:noFill/>
          </a:ln>
        </p:spPr>
        <p:txBody>
          <a:bodyPr spcFirstLastPara="1" wrap="square" lIns="121900" tIns="60933" rIns="121900" bIns="60933" anchor="t" anchorCtr="0">
            <a:normAutofit/>
          </a:bodyPr>
          <a:lstStyle/>
          <a:p>
            <a:pPr marL="952485" indent="-342900">
              <a:buSzPct val="79166"/>
            </a:pPr>
            <a:r>
              <a:rPr lang="en-US" sz="2400" dirty="0"/>
              <a:t>Patient has consistent staff supporting them through pediatrics and adults</a:t>
            </a:r>
          </a:p>
          <a:p>
            <a:pPr marL="952485" indent="-342900">
              <a:buSzPct val="79166"/>
            </a:pPr>
            <a:r>
              <a:rPr lang="en-US" sz="2400" dirty="0"/>
              <a:t>Educational planning begins earlier and remains consistent</a:t>
            </a:r>
          </a:p>
          <a:p>
            <a:pPr marL="952485" indent="-342900">
              <a:buSzPct val="79166"/>
            </a:pPr>
            <a:r>
              <a:rPr lang="en-US" sz="2400" dirty="0"/>
              <a:t>Assists with adult provider transfer and ensures follow through</a:t>
            </a:r>
          </a:p>
          <a:p>
            <a:pPr marL="952485" indent="-342900">
              <a:buSzPct val="79166"/>
            </a:pPr>
            <a:endParaRPr sz="2400" dirty="0"/>
          </a:p>
        </p:txBody>
      </p:sp>
    </p:spTree>
    <p:extLst>
      <p:ext uri="{BB962C8B-B14F-4D97-AF65-F5344CB8AC3E}">
        <p14:creationId xmlns:p14="http://schemas.microsoft.com/office/powerpoint/2010/main" val="374926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3E50-C69B-4C12-B028-8F6FC0C34382}"/>
              </a:ext>
            </a:extLst>
          </p:cNvPr>
          <p:cNvSpPr>
            <a:spLocks noGrp="1"/>
          </p:cNvSpPr>
          <p:nvPr>
            <p:ph type="title"/>
          </p:nvPr>
        </p:nvSpPr>
        <p:spPr>
          <a:xfrm>
            <a:off x="1017373" y="206248"/>
            <a:ext cx="10972800" cy="1659622"/>
          </a:xfrm>
        </p:spPr>
        <p:txBody>
          <a:bodyPr/>
          <a:lstStyle/>
          <a:p>
            <a:r>
              <a:rPr lang="en-US" sz="4400" dirty="0">
                <a:solidFill>
                  <a:srgbClr val="C00000"/>
                </a:solidFill>
              </a:rPr>
              <a:t>Case Management Focuses on </a:t>
            </a:r>
            <a:br>
              <a:rPr lang="en-US" sz="4400" dirty="0">
                <a:solidFill>
                  <a:srgbClr val="C00000"/>
                </a:solidFill>
              </a:rPr>
            </a:br>
            <a:r>
              <a:rPr lang="en-US" sz="4400" dirty="0">
                <a:solidFill>
                  <a:srgbClr val="C00000"/>
                </a:solidFill>
              </a:rPr>
              <a:t>Patient-centered Care</a:t>
            </a:r>
            <a:endParaRPr lang="en-US" dirty="0">
              <a:solidFill>
                <a:srgbClr val="C00000"/>
              </a:solidFill>
            </a:endParaRPr>
          </a:p>
        </p:txBody>
      </p:sp>
      <p:sp>
        <p:nvSpPr>
          <p:cNvPr id="3" name="Content Placeholder 2">
            <a:extLst>
              <a:ext uri="{FF2B5EF4-FFF2-40B4-BE49-F238E27FC236}">
                <a16:creationId xmlns:a16="http://schemas.microsoft.com/office/drawing/2014/main" id="{DB0D15E9-1ED7-40D5-ADFD-CE585084332C}"/>
              </a:ext>
            </a:extLst>
          </p:cNvPr>
          <p:cNvSpPr>
            <a:spLocks noGrp="1"/>
          </p:cNvSpPr>
          <p:nvPr>
            <p:ph idx="1"/>
          </p:nvPr>
        </p:nvSpPr>
        <p:spPr>
          <a:xfrm>
            <a:off x="609600" y="2126913"/>
            <a:ext cx="10972800" cy="3479804"/>
          </a:xfrm>
        </p:spPr>
        <p:txBody>
          <a:bodyPr/>
          <a:lstStyle/>
          <a:p>
            <a:pPr marL="609596" indent="-457200">
              <a:spcBef>
                <a:spcPts val="1800"/>
              </a:spcBef>
            </a:pPr>
            <a:r>
              <a:rPr lang="en-US" sz="2800" dirty="0">
                <a:solidFill>
                  <a:srgbClr val="202124"/>
                </a:solidFill>
              </a:rPr>
              <a:t>A</a:t>
            </a:r>
            <a:r>
              <a:rPr lang="en-US" sz="2800" dirty="0">
                <a:solidFill>
                  <a:srgbClr val="040C28"/>
                </a:solidFill>
              </a:rPr>
              <a:t>n approach to health care that puts patients in the driver's seat</a:t>
            </a:r>
            <a:endParaRPr lang="en-US" sz="2800" dirty="0">
              <a:solidFill>
                <a:srgbClr val="202124"/>
              </a:solidFill>
            </a:endParaRPr>
          </a:p>
          <a:p>
            <a:pPr marL="609596" indent="-457200">
              <a:spcBef>
                <a:spcPts val="1800"/>
              </a:spcBef>
            </a:pPr>
            <a:r>
              <a:rPr lang="en-US" sz="2800" dirty="0">
                <a:solidFill>
                  <a:srgbClr val="202124"/>
                </a:solidFill>
              </a:rPr>
              <a:t>Health professionals have found that when patients play an active role in their own care they're empowered and results improve</a:t>
            </a:r>
          </a:p>
          <a:p>
            <a:pPr marL="609596" indent="-457200">
              <a:spcBef>
                <a:spcPts val="1800"/>
              </a:spcBef>
            </a:pPr>
            <a:r>
              <a:rPr lang="en-US" sz="2800" dirty="0">
                <a:solidFill>
                  <a:srgbClr val="202124"/>
                </a:solidFill>
              </a:rPr>
              <a:t>Patient-centered care reduces unnecessary procedures, honors patient preferences, and improves patient health</a:t>
            </a:r>
            <a:endParaRPr lang="en-US" sz="2800" dirty="0"/>
          </a:p>
        </p:txBody>
      </p:sp>
    </p:spTree>
    <p:extLst>
      <p:ext uri="{BB962C8B-B14F-4D97-AF65-F5344CB8AC3E}">
        <p14:creationId xmlns:p14="http://schemas.microsoft.com/office/powerpoint/2010/main" val="2676456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609600" y="274637"/>
            <a:ext cx="11177116" cy="1143200"/>
          </a:xfrm>
          <a:prstGeom prst="rect">
            <a:avLst/>
          </a:prstGeom>
          <a:noFill/>
          <a:ln>
            <a:noFill/>
          </a:ln>
        </p:spPr>
        <p:txBody>
          <a:bodyPr spcFirstLastPara="1" wrap="square" lIns="121900" tIns="60933" rIns="121900" bIns="60933" anchor="ctr" anchorCtr="0">
            <a:noAutofit/>
          </a:bodyPr>
          <a:lstStyle/>
          <a:p>
            <a:pPr>
              <a:buSzPts val="3700"/>
            </a:pPr>
            <a:r>
              <a:rPr lang="en" sz="4800" dirty="0"/>
              <a:t>Licensed Clinical Social Worker (LCSW)</a:t>
            </a:r>
            <a:endParaRPr sz="4800" dirty="0"/>
          </a:p>
        </p:txBody>
      </p:sp>
      <p:sp>
        <p:nvSpPr>
          <p:cNvPr id="367" name="Google Shape;367;p49"/>
          <p:cNvSpPr txBox="1">
            <a:spLocks noGrp="1"/>
          </p:cNvSpPr>
          <p:nvPr>
            <p:ph type="body" idx="1"/>
          </p:nvPr>
        </p:nvSpPr>
        <p:spPr>
          <a:xfrm>
            <a:off x="609600" y="1535113"/>
            <a:ext cx="5386800" cy="639600"/>
          </a:xfrm>
          <a:prstGeom prst="rect">
            <a:avLst/>
          </a:prstGeom>
          <a:noFill/>
          <a:ln>
            <a:noFill/>
          </a:ln>
        </p:spPr>
        <p:txBody>
          <a:bodyPr spcFirstLastPara="1" wrap="square" lIns="121900" tIns="60933" rIns="121900" bIns="60933" anchor="b" anchorCtr="0">
            <a:normAutofit/>
          </a:bodyPr>
          <a:lstStyle/>
          <a:p>
            <a:pPr marL="0" indent="0">
              <a:buSzPts val="1900"/>
            </a:pPr>
            <a:r>
              <a:rPr lang="en"/>
              <a:t>Role</a:t>
            </a:r>
            <a:endParaRPr/>
          </a:p>
        </p:txBody>
      </p:sp>
      <p:sp>
        <p:nvSpPr>
          <p:cNvPr id="368" name="Google Shape;368;p49"/>
          <p:cNvSpPr txBox="1">
            <a:spLocks noGrp="1"/>
          </p:cNvSpPr>
          <p:nvPr>
            <p:ph type="body" idx="2"/>
          </p:nvPr>
        </p:nvSpPr>
        <p:spPr>
          <a:xfrm>
            <a:off x="609600" y="2174875"/>
            <a:ext cx="5386800" cy="3951200"/>
          </a:xfrm>
          <a:prstGeom prst="rect">
            <a:avLst/>
          </a:prstGeom>
          <a:noFill/>
          <a:ln>
            <a:noFill/>
          </a:ln>
        </p:spPr>
        <p:txBody>
          <a:bodyPr spcFirstLastPara="1" wrap="square" lIns="121900" tIns="60933" rIns="121900" bIns="60933" anchor="t" anchorCtr="0">
            <a:normAutofit/>
          </a:bodyPr>
          <a:lstStyle/>
          <a:p>
            <a:pPr>
              <a:buSzPts val="1800"/>
            </a:pPr>
            <a:r>
              <a:rPr lang="en" dirty="0"/>
              <a:t>Provide necessary behavioral health treatments, diagnosis, and assessments</a:t>
            </a:r>
            <a:endParaRPr dirty="0"/>
          </a:p>
          <a:p>
            <a:pPr>
              <a:spcBef>
                <a:spcPts val="0"/>
              </a:spcBef>
              <a:buSzPts val="1800"/>
            </a:pPr>
            <a:r>
              <a:rPr lang="en" dirty="0"/>
              <a:t>Transition liaison for adults</a:t>
            </a:r>
            <a:endParaRPr dirty="0"/>
          </a:p>
          <a:p>
            <a:pPr>
              <a:spcBef>
                <a:spcPts val="0"/>
              </a:spcBef>
              <a:buSzPts val="1800"/>
            </a:pPr>
            <a:r>
              <a:rPr lang="en" dirty="0"/>
              <a:t>Therapy for the team</a:t>
            </a:r>
            <a:endParaRPr dirty="0"/>
          </a:p>
        </p:txBody>
      </p:sp>
      <p:sp>
        <p:nvSpPr>
          <p:cNvPr id="369" name="Google Shape;369;p49"/>
          <p:cNvSpPr txBox="1">
            <a:spLocks noGrp="1"/>
          </p:cNvSpPr>
          <p:nvPr>
            <p:ph type="body" idx="3"/>
          </p:nvPr>
        </p:nvSpPr>
        <p:spPr>
          <a:xfrm>
            <a:off x="6193367" y="1535113"/>
            <a:ext cx="5389200" cy="639600"/>
          </a:xfrm>
          <a:prstGeom prst="rect">
            <a:avLst/>
          </a:prstGeom>
          <a:noFill/>
          <a:ln>
            <a:noFill/>
          </a:ln>
        </p:spPr>
        <p:txBody>
          <a:bodyPr spcFirstLastPara="1" wrap="square" lIns="121900" tIns="60933" rIns="121900" bIns="60933" anchor="b" anchorCtr="0">
            <a:normAutofit/>
          </a:bodyPr>
          <a:lstStyle/>
          <a:p>
            <a:pPr marL="0" indent="0">
              <a:buSzPts val="1900"/>
            </a:pPr>
            <a:r>
              <a:rPr lang="en"/>
              <a:t>Outcomes</a:t>
            </a:r>
            <a:endParaRPr/>
          </a:p>
        </p:txBody>
      </p:sp>
      <p:sp>
        <p:nvSpPr>
          <p:cNvPr id="370" name="Google Shape;370;p49"/>
          <p:cNvSpPr txBox="1">
            <a:spLocks noGrp="1"/>
          </p:cNvSpPr>
          <p:nvPr>
            <p:ph type="body" idx="4"/>
          </p:nvPr>
        </p:nvSpPr>
        <p:spPr>
          <a:xfrm>
            <a:off x="6193367" y="2174875"/>
            <a:ext cx="5389200" cy="3951200"/>
          </a:xfrm>
          <a:prstGeom prst="rect">
            <a:avLst/>
          </a:prstGeom>
          <a:noFill/>
          <a:ln>
            <a:noFill/>
          </a:ln>
        </p:spPr>
        <p:txBody>
          <a:bodyPr spcFirstLastPara="1" wrap="square" lIns="121900" tIns="60933" rIns="121900" bIns="60933" anchor="t" anchorCtr="0">
            <a:normAutofit lnSpcReduction="10000"/>
          </a:bodyPr>
          <a:lstStyle/>
          <a:p>
            <a:pPr indent="-492748">
              <a:buSzPct val="100000"/>
            </a:pPr>
            <a:r>
              <a:rPr lang="en"/>
              <a:t>Being part of the team provides behavioral health insight into patients needs</a:t>
            </a:r>
            <a:endParaRPr/>
          </a:p>
          <a:p>
            <a:pPr indent="-492748">
              <a:spcBef>
                <a:spcPts val="0"/>
              </a:spcBef>
              <a:buSzPct val="100000"/>
            </a:pPr>
            <a:r>
              <a:rPr lang="en"/>
              <a:t>Partner with pediatric social worker on streamlining of care for young adults</a:t>
            </a:r>
            <a:endParaRPr/>
          </a:p>
          <a:p>
            <a:pPr indent="-492748">
              <a:spcBef>
                <a:spcPts val="0"/>
              </a:spcBef>
              <a:buSzPct val="100000"/>
            </a:pPr>
            <a:r>
              <a:rPr lang="en"/>
              <a:t>Generates revenue by billing</a:t>
            </a:r>
            <a:endParaRPr/>
          </a:p>
          <a:p>
            <a:pPr indent="0">
              <a:buSzPct val="79166"/>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0903" y="1016041"/>
            <a:ext cx="7851757" cy="3286961"/>
            <a:chOff x="2934534" y="947847"/>
            <a:chExt cx="15703514" cy="6130001"/>
          </a:xfrm>
        </p:grpSpPr>
        <p:sp>
          <p:nvSpPr>
            <p:cNvPr id="3" name="TextBox 3"/>
            <p:cNvSpPr txBox="1"/>
            <p:nvPr/>
          </p:nvSpPr>
          <p:spPr>
            <a:xfrm>
              <a:off x="2934534" y="947847"/>
              <a:ext cx="12566698" cy="5022380"/>
            </a:xfrm>
            <a:prstGeom prst="rect">
              <a:avLst/>
            </a:prstGeom>
          </p:spPr>
          <p:txBody>
            <a:bodyPr lIns="0" tIns="0" rIns="0" bIns="0" rtlCol="0" anchor="t">
              <a:spAutoFit/>
            </a:bodyPr>
            <a:lstStyle/>
            <a:p>
              <a:pPr>
                <a:lnSpc>
                  <a:spcPts val="10535"/>
                </a:lnSpc>
              </a:pPr>
              <a:r>
                <a:rPr lang="en-US" sz="10641" dirty="0">
                  <a:solidFill>
                    <a:srgbClr val="63BBCD"/>
                  </a:solidFill>
                  <a:latin typeface="Britannic Bold" panose="020B0903060703020204" pitchFamily="34" charset="0"/>
                  <a:cs typeface="Arial" panose="020B0604020202020204" pitchFamily="34" charset="0"/>
                </a:rPr>
                <a:t>Social Work...</a:t>
              </a:r>
            </a:p>
          </p:txBody>
        </p:sp>
        <p:sp>
          <p:nvSpPr>
            <p:cNvPr id="4" name="TextBox 4"/>
            <p:cNvSpPr txBox="1"/>
            <p:nvPr/>
          </p:nvSpPr>
          <p:spPr>
            <a:xfrm>
              <a:off x="4023360" y="6325805"/>
              <a:ext cx="14614688" cy="752043"/>
            </a:xfrm>
            <a:prstGeom prst="rect">
              <a:avLst/>
            </a:prstGeom>
          </p:spPr>
          <p:txBody>
            <a:bodyPr wrap="square" lIns="0" tIns="0" rIns="0" bIns="0" rtlCol="0" anchor="t">
              <a:spAutoFit/>
            </a:bodyPr>
            <a:lstStyle/>
            <a:p>
              <a:pPr algn="ctr">
                <a:lnSpc>
                  <a:spcPts val="3121"/>
                </a:lnSpc>
              </a:pPr>
              <a:r>
                <a:rPr lang="en-US" sz="3600" spc="430" dirty="0">
                  <a:solidFill>
                    <a:srgbClr val="63BBCD"/>
                  </a:solidFill>
                  <a:latin typeface="Arial" panose="020B0604020202020204" pitchFamily="34" charset="0"/>
                  <a:cs typeface="Arial" panose="020B0604020202020204" pitchFamily="34" charset="0"/>
                </a:rPr>
                <a:t>                      WHAT IS IT?</a:t>
              </a:r>
            </a:p>
          </p:txBody>
        </p:sp>
      </p:grpSp>
      <p:sp>
        <p:nvSpPr>
          <p:cNvPr id="6" name="TextBox 5">
            <a:extLst>
              <a:ext uri="{FF2B5EF4-FFF2-40B4-BE49-F238E27FC236}">
                <a16:creationId xmlns:a16="http://schemas.microsoft.com/office/drawing/2014/main" id="{5483CAA6-5AC2-4C36-870B-B807B991CCD6}"/>
              </a:ext>
            </a:extLst>
          </p:cNvPr>
          <p:cNvSpPr txBox="1"/>
          <p:nvPr/>
        </p:nvSpPr>
        <p:spPr>
          <a:xfrm>
            <a:off x="243644" y="5253465"/>
            <a:ext cx="4291079" cy="830997"/>
          </a:xfrm>
          <a:prstGeom prst="rect">
            <a:avLst/>
          </a:prstGeom>
          <a:noFill/>
        </p:spPr>
        <p:txBody>
          <a:bodyPr wrap="square" rtlCol="0">
            <a:spAutoFit/>
          </a:bodyPr>
          <a:lstStyle/>
          <a:p>
            <a:r>
              <a:rPr lang="en-US" sz="1600" dirty="0"/>
              <a:t>Originally created for the National Alliance of Sickle Cell Centers. </a:t>
            </a:r>
          </a:p>
          <a:p>
            <a:r>
              <a:rPr lang="en-US" sz="1600" dirty="0"/>
              <a:t>Presented at NASCC Conference 2022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EB4C-DA62-4632-A6EA-6CE3ACEE234C}"/>
              </a:ext>
            </a:extLst>
          </p:cNvPr>
          <p:cNvSpPr>
            <a:spLocks noGrp="1"/>
          </p:cNvSpPr>
          <p:nvPr>
            <p:ph type="title"/>
          </p:nvPr>
        </p:nvSpPr>
        <p:spPr>
          <a:xfrm>
            <a:off x="609600" y="382817"/>
            <a:ext cx="10972800" cy="713539"/>
          </a:xfrm>
        </p:spPr>
        <p:txBody>
          <a:bodyPr>
            <a:normAutofit fontScale="90000"/>
          </a:bodyPr>
          <a:lstStyle/>
          <a:p>
            <a:r>
              <a:rPr lang="en-US" b="1" dirty="0">
                <a:solidFill>
                  <a:srgbClr val="63BBCD"/>
                </a:solidFill>
              </a:rPr>
              <a:t>Social Work Breaks Barriers </a:t>
            </a:r>
          </a:p>
        </p:txBody>
      </p:sp>
      <p:sp>
        <p:nvSpPr>
          <p:cNvPr id="3" name="Content Placeholder 2">
            <a:extLst>
              <a:ext uri="{FF2B5EF4-FFF2-40B4-BE49-F238E27FC236}">
                <a16:creationId xmlns:a16="http://schemas.microsoft.com/office/drawing/2014/main" id="{85815289-B5B0-47A8-8FE5-3CCF7D661748}"/>
              </a:ext>
            </a:extLst>
          </p:cNvPr>
          <p:cNvSpPr>
            <a:spLocks noGrp="1"/>
          </p:cNvSpPr>
          <p:nvPr>
            <p:ph idx="1"/>
          </p:nvPr>
        </p:nvSpPr>
        <p:spPr/>
        <p:txBody>
          <a:bodyPr>
            <a:normAutofit fontScale="92500" lnSpcReduction="20000"/>
          </a:bodyPr>
          <a:lstStyle/>
          <a:p>
            <a:pPr algn="l"/>
            <a:r>
              <a:rPr lang="en-US" b="1" i="0" dirty="0">
                <a:solidFill>
                  <a:srgbClr val="333333"/>
                </a:solidFill>
                <a:effectLst/>
                <a:latin typeface="Open Sans" panose="020B0606030504020204" pitchFamily="34" charset="0"/>
              </a:rPr>
              <a:t>Social work is a practice-based profession that promotes social change, development, cohesion and the empowerment of people and communities </a:t>
            </a:r>
          </a:p>
          <a:p>
            <a:pPr lvl="1"/>
            <a:r>
              <a:rPr lang="en-US" b="0" i="0" dirty="0">
                <a:solidFill>
                  <a:srgbClr val="333333"/>
                </a:solidFill>
                <a:effectLst/>
                <a:latin typeface="Open Sans" panose="020B0606030504020204" pitchFamily="34" charset="0"/>
              </a:rPr>
              <a:t>Social work practice involves the understanding of human development, behavior, and the social, economic, and cultural institutions and interactions. Social work professionals working with families and institutions have helped to provide and advance the following social impacts:</a:t>
            </a:r>
          </a:p>
          <a:p>
            <a:pPr lvl="2"/>
            <a:r>
              <a:rPr lang="en-US" b="0" i="0" dirty="0">
                <a:solidFill>
                  <a:srgbClr val="333333"/>
                </a:solidFill>
                <a:effectLst/>
                <a:latin typeface="var(--var-paragraph-font-family)"/>
              </a:rPr>
              <a:t>Civil Rights</a:t>
            </a:r>
          </a:p>
          <a:p>
            <a:pPr lvl="2"/>
            <a:r>
              <a:rPr lang="en-US" b="0" i="0" dirty="0">
                <a:solidFill>
                  <a:srgbClr val="333333"/>
                </a:solidFill>
                <a:effectLst/>
                <a:latin typeface="var(--var-paragraph-font-family)"/>
              </a:rPr>
              <a:t>Unemployment Insurance</a:t>
            </a:r>
          </a:p>
          <a:p>
            <a:pPr lvl="2"/>
            <a:r>
              <a:rPr lang="en-US" b="0" i="0" dirty="0">
                <a:solidFill>
                  <a:srgbClr val="333333"/>
                </a:solidFill>
                <a:effectLst/>
                <a:latin typeface="var(--var-paragraph-font-family)"/>
              </a:rPr>
              <a:t>Disability Pay</a:t>
            </a:r>
          </a:p>
          <a:p>
            <a:pPr lvl="2"/>
            <a:r>
              <a:rPr lang="en-US" b="0" i="0" dirty="0">
                <a:solidFill>
                  <a:srgbClr val="333333"/>
                </a:solidFill>
                <a:effectLst/>
                <a:latin typeface="var(--var-paragraph-font-family)"/>
              </a:rPr>
              <a:t>Workers’ Compensation</a:t>
            </a:r>
          </a:p>
          <a:p>
            <a:pPr lvl="2"/>
            <a:r>
              <a:rPr lang="en-US" b="0" i="0" dirty="0">
                <a:solidFill>
                  <a:srgbClr val="333333"/>
                </a:solidFill>
                <a:effectLst/>
                <a:latin typeface="var(--var-paragraph-font-family)"/>
              </a:rPr>
              <a:t>Reduced Mental Health Stigma</a:t>
            </a:r>
          </a:p>
          <a:p>
            <a:pPr lvl="2"/>
            <a:r>
              <a:rPr lang="en-US" b="0" i="0" dirty="0">
                <a:solidFill>
                  <a:srgbClr val="333333"/>
                </a:solidFill>
                <a:effectLst/>
                <a:latin typeface="var(--var-paragraph-font-family)"/>
              </a:rPr>
              <a:t>Medicaid and Medicare</a:t>
            </a:r>
          </a:p>
          <a:p>
            <a:pPr lvl="2"/>
            <a:r>
              <a:rPr lang="en-US" b="0" i="0" dirty="0">
                <a:solidFill>
                  <a:srgbClr val="333333"/>
                </a:solidFill>
                <a:effectLst/>
                <a:latin typeface="var(--var-paragraph-font-family)"/>
              </a:rPr>
              <a:t>Child Abuse and Neglect Prevention</a:t>
            </a:r>
          </a:p>
          <a:p>
            <a:endParaRPr lang="en-US" dirty="0"/>
          </a:p>
        </p:txBody>
      </p:sp>
    </p:spTree>
    <p:extLst>
      <p:ext uri="{BB962C8B-B14F-4D97-AF65-F5344CB8AC3E}">
        <p14:creationId xmlns:p14="http://schemas.microsoft.com/office/powerpoint/2010/main" val="32921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The ecological systems theory. | Download Scientific Diagram">
            <a:extLst>
              <a:ext uri="{FF2B5EF4-FFF2-40B4-BE49-F238E27FC236}">
                <a16:creationId xmlns:a16="http://schemas.microsoft.com/office/drawing/2014/main" id="{0A893264-8D70-4BEE-BE19-7A2F932A2F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3931" y="643467"/>
            <a:ext cx="5465148" cy="53537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8FFB1B-2B89-4026-8B65-8DEB7F6B4C79}"/>
              </a:ext>
            </a:extLst>
          </p:cNvPr>
          <p:cNvSpPr>
            <a:spLocks noGrp="1"/>
          </p:cNvSpPr>
          <p:nvPr>
            <p:ph type="title"/>
          </p:nvPr>
        </p:nvSpPr>
        <p:spPr>
          <a:xfrm>
            <a:off x="8129871" y="1062401"/>
            <a:ext cx="3647159" cy="3906206"/>
          </a:xfrm>
        </p:spPr>
        <p:txBody>
          <a:bodyPr vert="horz" lIns="91440" tIns="45720" rIns="91440" bIns="45720" rtlCol="0" anchor="b">
            <a:normAutofit/>
          </a:bodyPr>
          <a:lstStyle/>
          <a:p>
            <a:r>
              <a:rPr lang="en-US" sz="3100" kern="1200" dirty="0">
                <a:solidFill>
                  <a:srgbClr val="FFFFFF"/>
                </a:solidFill>
                <a:latin typeface="+mj-lt"/>
                <a:ea typeface="+mj-ea"/>
                <a:cs typeface="+mj-cs"/>
              </a:rPr>
              <a:t>Social Work is a way of  understanding individuals in relation to their environment</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Systems Theory</a:t>
            </a:r>
          </a:p>
        </p:txBody>
      </p:sp>
    </p:spTree>
    <p:extLst>
      <p:ext uri="{BB962C8B-B14F-4D97-AF65-F5344CB8AC3E}">
        <p14:creationId xmlns:p14="http://schemas.microsoft.com/office/powerpoint/2010/main" val="2000470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DEF7-0338-4E11-A8BD-87608111A40A}"/>
              </a:ext>
            </a:extLst>
          </p:cNvPr>
          <p:cNvSpPr>
            <a:spLocks noGrp="1"/>
          </p:cNvSpPr>
          <p:nvPr>
            <p:ph type="title"/>
          </p:nvPr>
        </p:nvSpPr>
        <p:spPr>
          <a:xfrm>
            <a:off x="84082" y="294290"/>
            <a:ext cx="0" cy="0"/>
          </a:xfrm>
        </p:spPr>
        <p:txBody>
          <a:bodyPr/>
          <a:lstStyle/>
          <a:p>
            <a:r>
              <a:rPr lang="en-US" dirty="0"/>
              <a:t>	Challenges You Encounter as a Social Worker</a:t>
            </a:r>
          </a:p>
        </p:txBody>
      </p:sp>
      <p:graphicFrame>
        <p:nvGraphicFramePr>
          <p:cNvPr id="5" name="Content Placeholder 2">
            <a:extLst>
              <a:ext uri="{FF2B5EF4-FFF2-40B4-BE49-F238E27FC236}">
                <a16:creationId xmlns:a16="http://schemas.microsoft.com/office/drawing/2014/main" id="{F050895B-6EDD-F1CF-3BD2-E2FA751C46A8}"/>
              </a:ext>
            </a:extLst>
          </p:cNvPr>
          <p:cNvGraphicFramePr>
            <a:graphicFrameLocks noGrp="1"/>
          </p:cNvGraphicFramePr>
          <p:nvPr>
            <p:ph idx="1"/>
            <p:extLst>
              <p:ext uri="{D42A27DB-BD31-4B8C-83A1-F6EECF244321}">
                <p14:modId xmlns:p14="http://schemas.microsoft.com/office/powerpoint/2010/main" val="2403443060"/>
              </p:ext>
            </p:extLst>
          </p:nvPr>
        </p:nvGraphicFramePr>
        <p:xfrm>
          <a:off x="838200" y="1101709"/>
          <a:ext cx="10515600" cy="5012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180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E857F7-800F-42A1-9AF2-7632BD10ED83}"/>
              </a:ext>
            </a:extLst>
          </p:cNvPr>
          <p:cNvSpPr>
            <a:spLocks noGrp="1"/>
          </p:cNvSpPr>
          <p:nvPr>
            <p:ph type="title"/>
          </p:nvPr>
        </p:nvSpPr>
        <p:spPr>
          <a:xfrm>
            <a:off x="962127" y="800392"/>
            <a:ext cx="10264697" cy="1212102"/>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Burnout in Social Work and Why</a:t>
            </a:r>
          </a:p>
        </p:txBody>
      </p:sp>
      <p:sp>
        <p:nvSpPr>
          <p:cNvPr id="3" name="Content Placeholder 2">
            <a:extLst>
              <a:ext uri="{FF2B5EF4-FFF2-40B4-BE49-F238E27FC236}">
                <a16:creationId xmlns:a16="http://schemas.microsoft.com/office/drawing/2014/main" id="{6D18B587-D7AC-4C66-A85C-A0AAEB338D95}"/>
              </a:ext>
            </a:extLst>
          </p:cNvPr>
          <p:cNvSpPr>
            <a:spLocks noGrp="1"/>
          </p:cNvSpPr>
          <p:nvPr>
            <p:ph idx="1"/>
          </p:nvPr>
        </p:nvSpPr>
        <p:spPr>
          <a:xfrm>
            <a:off x="1415354" y="2460810"/>
            <a:ext cx="9708995" cy="4132786"/>
          </a:xfrm>
        </p:spPr>
        <p:txBody>
          <a:bodyPr vert="horz" lIns="91440" tIns="45720" rIns="91440" bIns="45720" rtlCol="0" anchor="ctr">
            <a:normAutofit/>
          </a:bodyPr>
          <a:lstStyle/>
          <a:p>
            <a:r>
              <a:rPr lang="en-US" sz="2400" b="1" i="0" dirty="0">
                <a:effectLst/>
              </a:rPr>
              <a:t>Staff shortages</a:t>
            </a:r>
            <a:r>
              <a:rPr lang="en-US" sz="2400" b="0" i="0" dirty="0">
                <a:effectLst/>
              </a:rPr>
              <a:t> (93%), unmanageable caseloads (90%), and long hours (80%) are identified by social workers as major concerns affecting their ability to do their job​s, according to the union</a:t>
            </a:r>
          </a:p>
          <a:p>
            <a:r>
              <a:rPr lang="en-US" sz="2400" dirty="0"/>
              <a:t>Low salary, lack of organizational support, and not feeling appreciated </a:t>
            </a:r>
          </a:p>
          <a:p>
            <a:r>
              <a:rPr lang="en-US" sz="2400" b="0" i="0" dirty="0">
                <a:effectLst/>
              </a:rPr>
              <a:t>Why are so many social workers leaving the profession?</a:t>
            </a:r>
          </a:p>
          <a:p>
            <a:pPr marL="0" indent="0">
              <a:buNone/>
            </a:pPr>
            <a:r>
              <a:rPr lang="en-US" sz="2400" b="0" i="0" dirty="0">
                <a:effectLst/>
              </a:rPr>
              <a:t>"Workers are leaving the profession in droves due to excessive paperwork, too high caseloads, ridiculously complicated procedures, constant changes in procedures, cultures of bullying, poor management, and lack of funding and resources to arrange services for the people they are meant to be supporting.”</a:t>
            </a:r>
          </a:p>
        </p:txBody>
      </p:sp>
    </p:spTree>
    <p:extLst>
      <p:ext uri="{BB962C8B-B14F-4D97-AF65-F5344CB8AC3E}">
        <p14:creationId xmlns:p14="http://schemas.microsoft.com/office/powerpoint/2010/main" val="1372935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49541" y="800614"/>
            <a:ext cx="2298738" cy="168382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2490" y="3092680"/>
            <a:ext cx="2298738" cy="168382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07436" y="3632434"/>
            <a:ext cx="2298738" cy="1683825"/>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9782049" y="4124367"/>
            <a:ext cx="2298738" cy="1683825"/>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30659" y="2218078"/>
            <a:ext cx="2298738" cy="1683825"/>
          </a:xfrm>
          <a:prstGeom prst="rect">
            <a:avLst/>
          </a:prstGeom>
        </p:spPr>
      </p:pic>
      <p:sp>
        <p:nvSpPr>
          <p:cNvPr id="19" name="TextBox 19"/>
          <p:cNvSpPr txBox="1"/>
          <p:nvPr/>
        </p:nvSpPr>
        <p:spPr>
          <a:xfrm>
            <a:off x="5590648" y="624693"/>
            <a:ext cx="4529536" cy="1225977"/>
          </a:xfrm>
          <a:prstGeom prst="rect">
            <a:avLst/>
          </a:prstGeom>
          <a:solidFill>
            <a:schemeClr val="accent1"/>
          </a:solidFill>
          <a:ln w="12906" cap="flat">
            <a:noFill/>
            <a:prstDash val="solid"/>
            <a:miter/>
          </a:ln>
        </p:spPr>
        <p:txBody>
          <a:bodyPr wrap="square" lIns="0" tIns="0" rIns="0" bIns="0" rtlCol="0" anchor="t">
            <a:spAutoFit/>
          </a:bodyPr>
          <a:lstStyle/>
          <a:p>
            <a:pPr algn="ctr">
              <a:lnSpc>
                <a:spcPts val="4982"/>
              </a:lnSpc>
            </a:pPr>
            <a:r>
              <a:rPr lang="en-US" sz="3558" dirty="0">
                <a:solidFill>
                  <a:srgbClr val="FFFFFF"/>
                </a:solidFill>
                <a:latin typeface="Arial" panose="020B0604020202020204" pitchFamily="34" charset="0"/>
                <a:cs typeface="Arial" panose="020B0604020202020204" pitchFamily="34" charset="0"/>
              </a:rPr>
              <a:t>LEVELS OF </a:t>
            </a:r>
          </a:p>
          <a:p>
            <a:pPr algn="ctr">
              <a:lnSpc>
                <a:spcPts val="4982"/>
              </a:lnSpc>
            </a:pPr>
            <a:r>
              <a:rPr lang="en-US" sz="3558" dirty="0">
                <a:solidFill>
                  <a:srgbClr val="FFFFFF"/>
                </a:solidFill>
                <a:latin typeface="Arial" panose="020B0604020202020204" pitchFamily="34" charset="0"/>
                <a:cs typeface="Arial" panose="020B0604020202020204" pitchFamily="34" charset="0"/>
              </a:rPr>
              <a:t>SOCIAL WORK</a:t>
            </a:r>
          </a:p>
        </p:txBody>
      </p:sp>
      <p:sp>
        <p:nvSpPr>
          <p:cNvPr id="20" name="TextBox 20"/>
          <p:cNvSpPr txBox="1"/>
          <p:nvPr/>
        </p:nvSpPr>
        <p:spPr>
          <a:xfrm>
            <a:off x="2259949" y="1143707"/>
            <a:ext cx="1848542" cy="803297"/>
          </a:xfrm>
          <a:prstGeom prst="rect">
            <a:avLst/>
          </a:prstGeom>
        </p:spPr>
        <p:txBody>
          <a:bodyPr lIns="0" tIns="0" rIns="0" bIns="0" rtlCol="0" anchor="t">
            <a:spAutoFit/>
          </a:bodyPr>
          <a:lstStyle>
            <a:defPPr>
              <a:defRPr lang="en-US"/>
            </a:defPPr>
            <a:lvl1pPr algn="ctr">
              <a:lnSpc>
                <a:spcPts val="7280"/>
              </a:lnSpc>
              <a:defRPr sz="5200" spc="130">
                <a:solidFill>
                  <a:srgbClr val="FFFFFF"/>
                </a:solidFill>
                <a:latin typeface="Arial" panose="020B0604020202020204" pitchFamily="34" charset="0"/>
                <a:cs typeface="Arial" panose="020B0604020202020204" pitchFamily="34" charset="0"/>
              </a:defRPr>
            </a:lvl1pPr>
          </a:lstStyle>
          <a:p>
            <a:r>
              <a:rPr lang="en-US" sz="3467" dirty="0"/>
              <a:t>BSW</a:t>
            </a:r>
          </a:p>
        </p:txBody>
      </p:sp>
      <p:sp>
        <p:nvSpPr>
          <p:cNvPr id="21" name="TextBox 21"/>
          <p:cNvSpPr txBox="1"/>
          <p:nvPr/>
        </p:nvSpPr>
        <p:spPr>
          <a:xfrm>
            <a:off x="5575049" y="3551903"/>
            <a:ext cx="1776604" cy="572464"/>
          </a:xfrm>
          <a:prstGeom prst="rect">
            <a:avLst/>
          </a:prstGeom>
        </p:spPr>
        <p:txBody>
          <a:bodyPr lIns="0" tIns="0" rIns="0" bIns="0" rtlCol="0" anchor="t">
            <a:spAutoFit/>
          </a:bodyPr>
          <a:lstStyle/>
          <a:p>
            <a:pPr algn="ctr">
              <a:lnSpc>
                <a:spcPts val="4854"/>
              </a:lnSpc>
            </a:pPr>
            <a:r>
              <a:rPr lang="en-US" sz="3467" spc="87" dirty="0">
                <a:solidFill>
                  <a:srgbClr val="FFFFFF"/>
                </a:solidFill>
                <a:latin typeface="Arial" panose="020B0604020202020204" pitchFamily="34" charset="0"/>
                <a:cs typeface="Arial" panose="020B0604020202020204" pitchFamily="34" charset="0"/>
              </a:rPr>
              <a:t>MSW</a:t>
            </a:r>
          </a:p>
        </p:txBody>
      </p:sp>
      <p:sp>
        <p:nvSpPr>
          <p:cNvPr id="22" name="TextBox 22"/>
          <p:cNvSpPr txBox="1"/>
          <p:nvPr/>
        </p:nvSpPr>
        <p:spPr>
          <a:xfrm>
            <a:off x="7764377" y="4183505"/>
            <a:ext cx="2008647" cy="572464"/>
          </a:xfrm>
          <a:prstGeom prst="rect">
            <a:avLst/>
          </a:prstGeom>
        </p:spPr>
        <p:txBody>
          <a:bodyPr lIns="0" tIns="0" rIns="0" bIns="0" rtlCol="0" anchor="t">
            <a:spAutoFit/>
          </a:bodyPr>
          <a:lstStyle/>
          <a:p>
            <a:pPr algn="ctr">
              <a:lnSpc>
                <a:spcPts val="4854"/>
              </a:lnSpc>
            </a:pPr>
            <a:r>
              <a:rPr lang="en-US" sz="3467" spc="87" dirty="0">
                <a:solidFill>
                  <a:srgbClr val="FFFFFF"/>
                </a:solidFill>
                <a:latin typeface="Arial" panose="020B0604020202020204" pitchFamily="34" charset="0"/>
                <a:cs typeface="Arial" panose="020B0604020202020204" pitchFamily="34" charset="0"/>
              </a:rPr>
              <a:t>LMSW</a:t>
            </a:r>
          </a:p>
        </p:txBody>
      </p:sp>
      <p:sp>
        <p:nvSpPr>
          <p:cNvPr id="23" name="TextBox 23"/>
          <p:cNvSpPr txBox="1"/>
          <p:nvPr/>
        </p:nvSpPr>
        <p:spPr>
          <a:xfrm>
            <a:off x="9907448" y="4680047"/>
            <a:ext cx="2016397" cy="572464"/>
          </a:xfrm>
          <a:prstGeom prst="rect">
            <a:avLst/>
          </a:prstGeom>
        </p:spPr>
        <p:txBody>
          <a:bodyPr lIns="0" tIns="0" rIns="0" bIns="0" rtlCol="0" anchor="t">
            <a:spAutoFit/>
          </a:bodyPr>
          <a:lstStyle/>
          <a:p>
            <a:pPr algn="ctr">
              <a:lnSpc>
                <a:spcPts val="4854"/>
              </a:lnSpc>
            </a:pPr>
            <a:r>
              <a:rPr lang="en-US" sz="3467" spc="87" dirty="0">
                <a:solidFill>
                  <a:srgbClr val="FFFFFF"/>
                </a:solidFill>
                <a:latin typeface="Arial" panose="020B0604020202020204" pitchFamily="34" charset="0"/>
                <a:cs typeface="Arial" panose="020B0604020202020204" pitchFamily="34" charset="0"/>
              </a:rPr>
              <a:t>LCSW</a:t>
            </a:r>
          </a:p>
        </p:txBody>
      </p:sp>
      <p:sp>
        <p:nvSpPr>
          <p:cNvPr id="24" name="TextBox 24"/>
          <p:cNvSpPr txBox="1"/>
          <p:nvPr/>
        </p:nvSpPr>
        <p:spPr>
          <a:xfrm>
            <a:off x="655757" y="2775361"/>
            <a:ext cx="1848542" cy="572464"/>
          </a:xfrm>
          <a:prstGeom prst="rect">
            <a:avLst/>
          </a:prstGeom>
        </p:spPr>
        <p:txBody>
          <a:bodyPr lIns="0" tIns="0" rIns="0" bIns="0" rtlCol="0" anchor="t">
            <a:spAutoFit/>
          </a:bodyPr>
          <a:lstStyle/>
          <a:p>
            <a:pPr algn="ctr">
              <a:lnSpc>
                <a:spcPts val="4854"/>
              </a:lnSpc>
            </a:pPr>
            <a:r>
              <a:rPr lang="en-US" sz="3467" spc="87" dirty="0">
                <a:solidFill>
                  <a:srgbClr val="FFFFFF"/>
                </a:solidFill>
                <a:latin typeface="Arial" panose="020B0604020202020204" pitchFamily="34" charset="0"/>
                <a:cs typeface="Arial" panose="020B0604020202020204" pitchFamily="34" charset="0"/>
              </a:rPr>
              <a:t>LSW</a:t>
            </a:r>
          </a:p>
        </p:txBody>
      </p:sp>
      <p:cxnSp>
        <p:nvCxnSpPr>
          <p:cNvPr id="27" name="Straight Arrow Connector 26">
            <a:extLst>
              <a:ext uri="{FF2B5EF4-FFF2-40B4-BE49-F238E27FC236}">
                <a16:creationId xmlns:a16="http://schemas.microsoft.com/office/drawing/2014/main" id="{392E2742-66B7-494F-8385-03DBC0D91D43}"/>
              </a:ext>
            </a:extLst>
          </p:cNvPr>
          <p:cNvCxnSpPr>
            <a:cxnSpLocks/>
          </p:cNvCxnSpPr>
          <p:nvPr/>
        </p:nvCxnSpPr>
        <p:spPr>
          <a:xfrm flipH="1">
            <a:off x="4108491" y="889000"/>
            <a:ext cx="1244993" cy="203200"/>
          </a:xfrm>
          <a:prstGeom prst="straightConnector1">
            <a:avLst/>
          </a:prstGeom>
          <a:ln w="57150">
            <a:solidFill>
              <a:srgbClr val="63BBC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C792B7-A402-488C-AC3E-BA03352E5E71}"/>
              </a:ext>
            </a:extLst>
          </p:cNvPr>
          <p:cNvCxnSpPr>
            <a:cxnSpLocks/>
          </p:cNvCxnSpPr>
          <p:nvPr/>
        </p:nvCxnSpPr>
        <p:spPr>
          <a:xfrm rot="10800000" flipV="1">
            <a:off x="7351653" y="2218078"/>
            <a:ext cx="928747" cy="1027465"/>
          </a:xfrm>
          <a:prstGeom prst="straightConnector1">
            <a:avLst/>
          </a:prstGeom>
          <a:ln w="57150">
            <a:solidFill>
              <a:srgbClr val="63BBCD"/>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6757" y="-90912"/>
            <a:ext cx="11198485" cy="6087903"/>
          </a:xfrm>
          <a:prstGeom prst="rect">
            <a:avLst/>
          </a:prstGeom>
        </p:spPr>
      </p:pic>
      <p:sp>
        <p:nvSpPr>
          <p:cNvPr id="6" name="TextBox 6"/>
          <p:cNvSpPr txBox="1"/>
          <p:nvPr/>
        </p:nvSpPr>
        <p:spPr>
          <a:xfrm>
            <a:off x="3562684" y="3324780"/>
            <a:ext cx="5066632" cy="2000548"/>
          </a:xfrm>
          <a:prstGeom prst="rect">
            <a:avLst/>
          </a:prstGeom>
        </p:spPr>
        <p:txBody>
          <a:bodyPr lIns="0" tIns="0" rIns="0" bIns="0" rtlCol="0" anchor="t">
            <a:spAutoFit/>
          </a:bodyPr>
          <a:lstStyle/>
          <a:p>
            <a:pPr algn="ctr">
              <a:lnSpc>
                <a:spcPts val="5249"/>
              </a:lnSpc>
            </a:pPr>
            <a:r>
              <a:rPr lang="en-US" sz="5356">
                <a:solidFill>
                  <a:srgbClr val="074052"/>
                </a:solidFill>
                <a:latin typeface="Kulachat Serif SemiBold"/>
              </a:rPr>
              <a:t> Bachelor of Social Work (BSW)</a:t>
            </a:r>
          </a:p>
        </p:txBody>
      </p:sp>
      <p:sp>
        <p:nvSpPr>
          <p:cNvPr id="7" name="TextBox 7"/>
          <p:cNvSpPr txBox="1"/>
          <p:nvPr/>
        </p:nvSpPr>
        <p:spPr>
          <a:xfrm>
            <a:off x="3383967" y="5387338"/>
            <a:ext cx="6402735" cy="268215"/>
          </a:xfrm>
          <a:prstGeom prst="rect">
            <a:avLst/>
          </a:prstGeom>
        </p:spPr>
        <p:txBody>
          <a:bodyPr lIns="0" tIns="0" rIns="0" bIns="0" rtlCol="0" anchor="t">
            <a:spAutoFit/>
          </a:bodyPr>
          <a:lstStyle/>
          <a:p>
            <a:pPr marL="347387" lvl="1" indent="-173693">
              <a:lnSpc>
                <a:spcPts val="2252"/>
              </a:lnSpc>
              <a:buFont typeface="Arial"/>
              <a:buChar char="•"/>
            </a:pPr>
            <a:r>
              <a:rPr lang="en-US" sz="1609" dirty="0">
                <a:solidFill>
                  <a:srgbClr val="074052"/>
                </a:solidFill>
                <a:latin typeface="Montserrat Bold"/>
              </a:rPr>
              <a:t>May be Certified/Licensed as LSW or CSW in some states.</a:t>
            </a:r>
          </a:p>
        </p:txBody>
      </p:sp>
      <p:sp>
        <p:nvSpPr>
          <p:cNvPr id="8" name="TextBox 8"/>
          <p:cNvSpPr txBox="1"/>
          <p:nvPr/>
        </p:nvSpPr>
        <p:spPr>
          <a:xfrm>
            <a:off x="570558" y="3704854"/>
            <a:ext cx="1833303" cy="444032"/>
          </a:xfrm>
          <a:prstGeom prst="rect">
            <a:avLst/>
          </a:prstGeom>
        </p:spPr>
        <p:txBody>
          <a:bodyPr lIns="0" tIns="0" rIns="0" bIns="0" rtlCol="0" anchor="t">
            <a:spAutoFit/>
          </a:bodyPr>
          <a:lstStyle/>
          <a:p>
            <a:pPr algn="ctr">
              <a:lnSpc>
                <a:spcPts val="3764"/>
              </a:lnSpc>
            </a:pPr>
            <a:r>
              <a:rPr lang="en-US" sz="2688">
                <a:solidFill>
                  <a:srgbClr val="074052"/>
                </a:solidFill>
                <a:latin typeface="Montserrat Bold"/>
              </a:rPr>
              <a:t>Internship</a:t>
            </a:r>
          </a:p>
        </p:txBody>
      </p:sp>
      <p:sp>
        <p:nvSpPr>
          <p:cNvPr id="9" name="TextBox 9"/>
          <p:cNvSpPr txBox="1"/>
          <p:nvPr/>
        </p:nvSpPr>
        <p:spPr>
          <a:xfrm>
            <a:off x="685800" y="4262249"/>
            <a:ext cx="1556354" cy="244811"/>
          </a:xfrm>
          <a:prstGeom prst="rect">
            <a:avLst/>
          </a:prstGeom>
        </p:spPr>
        <p:txBody>
          <a:bodyPr lIns="0" tIns="0" rIns="0" bIns="0" rtlCol="0" anchor="t">
            <a:spAutoFit/>
          </a:bodyPr>
          <a:lstStyle/>
          <a:p>
            <a:pPr algn="ctr">
              <a:lnSpc>
                <a:spcPts val="2053"/>
              </a:lnSpc>
            </a:pPr>
            <a:r>
              <a:rPr lang="en-US" sz="1466">
                <a:solidFill>
                  <a:srgbClr val="074052"/>
                </a:solidFill>
                <a:latin typeface="Montserrat Bold"/>
              </a:rPr>
              <a:t>400 hours</a:t>
            </a:r>
          </a:p>
        </p:txBody>
      </p:sp>
      <p:sp>
        <p:nvSpPr>
          <p:cNvPr id="10" name="TextBox 10"/>
          <p:cNvSpPr txBox="1"/>
          <p:nvPr/>
        </p:nvSpPr>
        <p:spPr>
          <a:xfrm>
            <a:off x="2208246" y="1486368"/>
            <a:ext cx="1947583" cy="397673"/>
          </a:xfrm>
          <a:prstGeom prst="rect">
            <a:avLst/>
          </a:prstGeom>
        </p:spPr>
        <p:txBody>
          <a:bodyPr lIns="0" tIns="0" rIns="0" bIns="0" rtlCol="0" anchor="t">
            <a:spAutoFit/>
          </a:bodyPr>
          <a:lstStyle/>
          <a:p>
            <a:pPr algn="ctr">
              <a:lnSpc>
                <a:spcPts val="3386"/>
              </a:lnSpc>
            </a:pPr>
            <a:r>
              <a:rPr lang="en-US" sz="2419" dirty="0">
                <a:solidFill>
                  <a:srgbClr val="074052"/>
                </a:solidFill>
                <a:latin typeface="Montserrat Bold"/>
              </a:rPr>
              <a:t>120 Credits</a:t>
            </a:r>
          </a:p>
        </p:txBody>
      </p:sp>
      <p:sp>
        <p:nvSpPr>
          <p:cNvPr id="11" name="TextBox 11"/>
          <p:cNvSpPr txBox="1"/>
          <p:nvPr/>
        </p:nvSpPr>
        <p:spPr>
          <a:xfrm>
            <a:off x="2403860" y="2031416"/>
            <a:ext cx="1556354" cy="465320"/>
          </a:xfrm>
          <a:prstGeom prst="rect">
            <a:avLst/>
          </a:prstGeom>
        </p:spPr>
        <p:txBody>
          <a:bodyPr lIns="0" tIns="0" rIns="0" bIns="0" rtlCol="0" anchor="t">
            <a:spAutoFit/>
          </a:bodyPr>
          <a:lstStyle/>
          <a:p>
            <a:pPr algn="ctr">
              <a:lnSpc>
                <a:spcPts val="1866"/>
              </a:lnSpc>
            </a:pPr>
            <a:r>
              <a:rPr lang="en-US" sz="1333" dirty="0">
                <a:solidFill>
                  <a:srgbClr val="074052"/>
                </a:solidFill>
                <a:latin typeface="Montserrat Bold"/>
              </a:rPr>
              <a:t>over the course of 4 years </a:t>
            </a:r>
          </a:p>
        </p:txBody>
      </p:sp>
      <p:sp>
        <p:nvSpPr>
          <p:cNvPr id="12" name="TextBox 12"/>
          <p:cNvSpPr txBox="1"/>
          <p:nvPr/>
        </p:nvSpPr>
        <p:spPr>
          <a:xfrm>
            <a:off x="5179347" y="220198"/>
            <a:ext cx="1833303" cy="444032"/>
          </a:xfrm>
          <a:prstGeom prst="rect">
            <a:avLst/>
          </a:prstGeom>
        </p:spPr>
        <p:txBody>
          <a:bodyPr lIns="0" tIns="0" rIns="0" bIns="0" rtlCol="0" anchor="t">
            <a:spAutoFit/>
          </a:bodyPr>
          <a:lstStyle/>
          <a:p>
            <a:pPr algn="ctr">
              <a:lnSpc>
                <a:spcPts val="3764"/>
              </a:lnSpc>
            </a:pPr>
            <a:r>
              <a:rPr lang="en-US" sz="2688" dirty="0">
                <a:solidFill>
                  <a:srgbClr val="074052"/>
                </a:solidFill>
                <a:latin typeface="Montserrat Bold"/>
              </a:rPr>
              <a:t>Focus:</a:t>
            </a:r>
          </a:p>
        </p:txBody>
      </p:sp>
      <p:sp>
        <p:nvSpPr>
          <p:cNvPr id="13" name="TextBox 13"/>
          <p:cNvSpPr txBox="1"/>
          <p:nvPr/>
        </p:nvSpPr>
        <p:spPr>
          <a:xfrm>
            <a:off x="5317822" y="639807"/>
            <a:ext cx="1694829" cy="903132"/>
          </a:xfrm>
          <a:prstGeom prst="rect">
            <a:avLst/>
          </a:prstGeom>
        </p:spPr>
        <p:txBody>
          <a:bodyPr lIns="0" tIns="0" rIns="0" bIns="0" rtlCol="0" anchor="t">
            <a:spAutoFit/>
          </a:bodyPr>
          <a:lstStyle/>
          <a:p>
            <a:pPr marL="277609" lvl="1" indent="-138804" algn="just">
              <a:lnSpc>
                <a:spcPts val="1800"/>
              </a:lnSpc>
              <a:buFont typeface="Arial"/>
              <a:buChar char="•"/>
            </a:pPr>
            <a:r>
              <a:rPr lang="en-US" sz="1285" dirty="0">
                <a:solidFill>
                  <a:srgbClr val="074052"/>
                </a:solidFill>
                <a:latin typeface="Montserrat Bold"/>
              </a:rPr>
              <a:t>Human Development and Behavior</a:t>
            </a:r>
          </a:p>
          <a:p>
            <a:pPr marL="277609" lvl="1" indent="-138804" algn="just">
              <a:lnSpc>
                <a:spcPts val="1800"/>
              </a:lnSpc>
              <a:buFont typeface="Arial"/>
              <a:buChar char="•"/>
            </a:pPr>
            <a:r>
              <a:rPr lang="en-US" sz="1285" dirty="0">
                <a:solidFill>
                  <a:srgbClr val="074052"/>
                </a:solidFill>
                <a:latin typeface="Montserrat Bold"/>
              </a:rPr>
              <a:t>Casework Planning</a:t>
            </a:r>
          </a:p>
        </p:txBody>
      </p:sp>
      <p:sp>
        <p:nvSpPr>
          <p:cNvPr id="14" name="TextBox 14"/>
          <p:cNvSpPr txBox="1"/>
          <p:nvPr/>
        </p:nvSpPr>
        <p:spPr>
          <a:xfrm>
            <a:off x="8140659" y="1260043"/>
            <a:ext cx="1833303" cy="666849"/>
          </a:xfrm>
          <a:prstGeom prst="rect">
            <a:avLst/>
          </a:prstGeom>
        </p:spPr>
        <p:txBody>
          <a:bodyPr lIns="0" tIns="0" rIns="0" bIns="0" rtlCol="0" anchor="t">
            <a:spAutoFit/>
          </a:bodyPr>
          <a:lstStyle/>
          <a:p>
            <a:pPr algn="ctr">
              <a:lnSpc>
                <a:spcPts val="2607"/>
              </a:lnSpc>
            </a:pPr>
            <a:r>
              <a:rPr lang="en-US" sz="2688" dirty="0">
                <a:solidFill>
                  <a:srgbClr val="074052"/>
                </a:solidFill>
                <a:latin typeface="Montserrat Bold"/>
              </a:rPr>
              <a:t>Direct Service</a:t>
            </a:r>
          </a:p>
        </p:txBody>
      </p:sp>
      <p:sp>
        <p:nvSpPr>
          <p:cNvPr id="15" name="TextBox 15"/>
          <p:cNvSpPr txBox="1"/>
          <p:nvPr/>
        </p:nvSpPr>
        <p:spPr>
          <a:xfrm>
            <a:off x="8230348" y="1926892"/>
            <a:ext cx="1556354" cy="465320"/>
          </a:xfrm>
          <a:prstGeom prst="rect">
            <a:avLst/>
          </a:prstGeom>
        </p:spPr>
        <p:txBody>
          <a:bodyPr lIns="0" tIns="0" rIns="0" bIns="0" rtlCol="0" anchor="t">
            <a:spAutoFit/>
          </a:bodyPr>
          <a:lstStyle/>
          <a:p>
            <a:pPr algn="ctr">
              <a:lnSpc>
                <a:spcPts val="1866"/>
              </a:lnSpc>
            </a:pPr>
            <a:r>
              <a:rPr lang="en-US" sz="1333" dirty="0">
                <a:solidFill>
                  <a:srgbClr val="074052"/>
                </a:solidFill>
                <a:latin typeface="Montserrat Bold"/>
              </a:rPr>
              <a:t>Individual &amp; family support services</a:t>
            </a:r>
          </a:p>
        </p:txBody>
      </p:sp>
      <p:sp>
        <p:nvSpPr>
          <p:cNvPr id="16" name="TextBox 16"/>
          <p:cNvSpPr txBox="1"/>
          <p:nvPr/>
        </p:nvSpPr>
        <p:spPr>
          <a:xfrm>
            <a:off x="9864076" y="3384253"/>
            <a:ext cx="1757366" cy="641201"/>
          </a:xfrm>
          <a:prstGeom prst="rect">
            <a:avLst/>
          </a:prstGeom>
        </p:spPr>
        <p:txBody>
          <a:bodyPr lIns="0" tIns="0" rIns="0" bIns="0" rtlCol="0" anchor="t">
            <a:spAutoFit/>
          </a:bodyPr>
          <a:lstStyle/>
          <a:p>
            <a:pPr algn="ctr">
              <a:lnSpc>
                <a:spcPts val="2479"/>
              </a:lnSpc>
            </a:pPr>
            <a:r>
              <a:rPr lang="en-US" sz="2275" dirty="0">
                <a:solidFill>
                  <a:srgbClr val="074052"/>
                </a:solidFill>
                <a:latin typeface="Montserrat Bold"/>
              </a:rPr>
              <a:t>Not Required for Licensure</a:t>
            </a:r>
          </a:p>
        </p:txBody>
      </p:sp>
      <p:sp>
        <p:nvSpPr>
          <p:cNvPr id="17" name="TextBox 17"/>
          <p:cNvSpPr txBox="1"/>
          <p:nvPr/>
        </p:nvSpPr>
        <p:spPr>
          <a:xfrm>
            <a:off x="4662232" y="5622401"/>
            <a:ext cx="3006011" cy="374590"/>
          </a:xfrm>
          <a:prstGeom prst="rect">
            <a:avLst/>
          </a:prstGeom>
        </p:spPr>
        <p:txBody>
          <a:bodyPr lIns="0" tIns="0" rIns="0" bIns="0" rtlCol="0" anchor="t">
            <a:spAutoFit/>
          </a:bodyPr>
          <a:lstStyle/>
          <a:p>
            <a:pPr algn="ctr">
              <a:lnSpc>
                <a:spcPts val="3203"/>
              </a:lnSpc>
              <a:spcBef>
                <a:spcPct val="0"/>
              </a:spcBef>
            </a:pPr>
            <a:r>
              <a:rPr lang="en-US" sz="2288" dirty="0">
                <a:solidFill>
                  <a:srgbClr val="074052"/>
                </a:solidFill>
                <a:latin typeface="Montserrat Bold"/>
              </a:rPr>
              <a:t>Entry Level Position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096" y="130580"/>
            <a:ext cx="10859868" cy="5903819"/>
          </a:xfrm>
          <a:prstGeom prst="rect">
            <a:avLst/>
          </a:prstGeom>
        </p:spPr>
      </p:pic>
      <p:sp>
        <p:nvSpPr>
          <p:cNvPr id="6" name="TextBox 6"/>
          <p:cNvSpPr txBox="1"/>
          <p:nvPr/>
        </p:nvSpPr>
        <p:spPr>
          <a:xfrm>
            <a:off x="7400528" y="1668707"/>
            <a:ext cx="2087048" cy="820609"/>
          </a:xfrm>
          <a:prstGeom prst="rect">
            <a:avLst/>
          </a:prstGeom>
        </p:spPr>
        <p:txBody>
          <a:bodyPr wrap="square" lIns="0" tIns="0" rIns="0" bIns="0" rtlCol="0" anchor="t">
            <a:spAutoFit/>
          </a:bodyPr>
          <a:lstStyle/>
          <a:p>
            <a:pPr algn="ctr">
              <a:lnSpc>
                <a:spcPts val="3310"/>
              </a:lnSpc>
            </a:pPr>
            <a:r>
              <a:rPr lang="en-US" sz="2364" dirty="0">
                <a:solidFill>
                  <a:srgbClr val="074052"/>
                </a:solidFill>
                <a:latin typeface="Montserrat Bold"/>
              </a:rPr>
              <a:t>Scope of </a:t>
            </a:r>
          </a:p>
          <a:p>
            <a:pPr algn="ctr">
              <a:lnSpc>
                <a:spcPts val="3310"/>
              </a:lnSpc>
            </a:pPr>
            <a:r>
              <a:rPr lang="en-US" sz="2364" dirty="0">
                <a:solidFill>
                  <a:srgbClr val="074052"/>
                </a:solidFill>
                <a:latin typeface="Montserrat Bold"/>
              </a:rPr>
              <a:t>Practice</a:t>
            </a:r>
          </a:p>
        </p:txBody>
      </p:sp>
      <p:sp>
        <p:nvSpPr>
          <p:cNvPr id="7" name="AutoShape 7"/>
          <p:cNvSpPr/>
          <p:nvPr/>
        </p:nvSpPr>
        <p:spPr>
          <a:xfrm rot="3315984" flipV="1">
            <a:off x="9676766" y="1080597"/>
            <a:ext cx="520992" cy="1283129"/>
          </a:xfrm>
          <a:prstGeom prst="line">
            <a:avLst/>
          </a:prstGeom>
          <a:ln w="47625" cap="flat">
            <a:solidFill>
              <a:srgbClr val="7FB2AB"/>
            </a:solidFill>
            <a:prstDash val="solid"/>
            <a:headEnd type="none" w="sm" len="sm"/>
            <a:tailEnd type="none" w="sm" len="sm"/>
          </a:ln>
        </p:spPr>
      </p:sp>
      <p:grpSp>
        <p:nvGrpSpPr>
          <p:cNvPr id="10" name="Group 10"/>
          <p:cNvGrpSpPr/>
          <p:nvPr/>
        </p:nvGrpSpPr>
        <p:grpSpPr>
          <a:xfrm rot="2700000">
            <a:off x="10389732" y="1595209"/>
            <a:ext cx="1967477" cy="19674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C3D8CC"/>
            </a:solidFill>
          </p:spPr>
        </p:sp>
        <p:sp>
          <p:nvSpPr>
            <p:cNvPr id="12" name="TextBox 12"/>
            <p:cNvSpPr txBox="1"/>
            <p:nvPr/>
          </p:nvSpPr>
          <p:spPr>
            <a:xfrm>
              <a:off x="139700" y="101600"/>
              <a:ext cx="533400" cy="571500"/>
            </a:xfrm>
            <a:prstGeom prst="rect">
              <a:avLst/>
            </a:prstGeom>
          </p:spPr>
          <p:txBody>
            <a:bodyPr lIns="33867" tIns="33867" rIns="33867" bIns="33867" rtlCol="0" anchor="ctr"/>
            <a:lstStyle/>
            <a:p>
              <a:pPr algn="ctr">
                <a:lnSpc>
                  <a:spcPts val="1679"/>
                </a:lnSpc>
              </a:pPr>
              <a:endParaRPr sz="1200"/>
            </a:p>
          </p:txBody>
        </p:sp>
      </p:grpSp>
      <p:grpSp>
        <p:nvGrpSpPr>
          <p:cNvPr id="13" name="Group 13"/>
          <p:cNvGrpSpPr/>
          <p:nvPr/>
        </p:nvGrpSpPr>
        <p:grpSpPr>
          <a:xfrm rot="-2700000">
            <a:off x="10329408" y="-93412"/>
            <a:ext cx="1984939" cy="198493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E0E6E9"/>
            </a:solidFill>
          </p:spPr>
        </p:sp>
        <p:sp>
          <p:nvSpPr>
            <p:cNvPr id="15" name="TextBox 15"/>
            <p:cNvSpPr txBox="1"/>
            <p:nvPr/>
          </p:nvSpPr>
          <p:spPr>
            <a:xfrm>
              <a:off x="139700" y="101600"/>
              <a:ext cx="533400" cy="571500"/>
            </a:xfrm>
            <a:prstGeom prst="rect">
              <a:avLst/>
            </a:prstGeom>
          </p:spPr>
          <p:txBody>
            <a:bodyPr lIns="33867" tIns="33867" rIns="33867" bIns="33867" rtlCol="0" anchor="ctr"/>
            <a:lstStyle/>
            <a:p>
              <a:pPr algn="ctr">
                <a:lnSpc>
                  <a:spcPts val="1679"/>
                </a:lnSpc>
              </a:pPr>
              <a:endParaRPr sz="1200"/>
            </a:p>
          </p:txBody>
        </p:sp>
      </p:grpSp>
      <p:grpSp>
        <p:nvGrpSpPr>
          <p:cNvPr id="16" name="Group 16"/>
          <p:cNvGrpSpPr/>
          <p:nvPr/>
        </p:nvGrpSpPr>
        <p:grpSpPr>
          <a:xfrm rot="2647646">
            <a:off x="8552608" y="-156536"/>
            <a:ext cx="1958909" cy="1882171"/>
            <a:chOff x="125350" y="43282"/>
            <a:chExt cx="812800" cy="812800"/>
          </a:xfrm>
        </p:grpSpPr>
        <p:sp>
          <p:nvSpPr>
            <p:cNvPr id="17" name="Freeform 17"/>
            <p:cNvSpPr/>
            <p:nvPr/>
          </p:nvSpPr>
          <p:spPr>
            <a:xfrm>
              <a:off x="125350" y="43282"/>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C3D8CC"/>
            </a:solidFill>
          </p:spPr>
        </p:sp>
        <p:sp>
          <p:nvSpPr>
            <p:cNvPr id="18" name="TextBox 18"/>
            <p:cNvSpPr txBox="1"/>
            <p:nvPr/>
          </p:nvSpPr>
          <p:spPr>
            <a:xfrm>
              <a:off x="139700" y="101600"/>
              <a:ext cx="533400" cy="571500"/>
            </a:xfrm>
            <a:prstGeom prst="rect">
              <a:avLst/>
            </a:prstGeom>
          </p:spPr>
          <p:txBody>
            <a:bodyPr lIns="33867" tIns="33867" rIns="33867" bIns="33867" rtlCol="0" anchor="ctr"/>
            <a:lstStyle/>
            <a:p>
              <a:pPr algn="ctr">
                <a:lnSpc>
                  <a:spcPts val="1679"/>
                </a:lnSpc>
              </a:pPr>
              <a:endParaRPr sz="1200"/>
            </a:p>
          </p:txBody>
        </p:sp>
      </p:grpSp>
      <p:sp>
        <p:nvSpPr>
          <p:cNvPr id="19" name="TextBox 19"/>
          <p:cNvSpPr txBox="1"/>
          <p:nvPr/>
        </p:nvSpPr>
        <p:spPr>
          <a:xfrm>
            <a:off x="3021527" y="3657236"/>
            <a:ext cx="5162193" cy="1397434"/>
          </a:xfrm>
          <a:prstGeom prst="rect">
            <a:avLst/>
          </a:prstGeom>
        </p:spPr>
        <p:txBody>
          <a:bodyPr wrap="square" lIns="0" tIns="0" rIns="0" bIns="0" rtlCol="0" anchor="t">
            <a:spAutoFit/>
          </a:bodyPr>
          <a:lstStyle/>
          <a:p>
            <a:pPr algn="ctr">
              <a:lnSpc>
                <a:spcPts val="5373"/>
              </a:lnSpc>
            </a:pPr>
            <a:r>
              <a:rPr lang="en-US" sz="5482" dirty="0">
                <a:solidFill>
                  <a:srgbClr val="074052"/>
                </a:solidFill>
                <a:latin typeface="Kulachat Serif SemiBold"/>
              </a:rPr>
              <a:t> Master of Social Work (MSW)</a:t>
            </a:r>
          </a:p>
        </p:txBody>
      </p:sp>
      <p:sp>
        <p:nvSpPr>
          <p:cNvPr id="20" name="TextBox 20"/>
          <p:cNvSpPr txBox="1"/>
          <p:nvPr/>
        </p:nvSpPr>
        <p:spPr>
          <a:xfrm>
            <a:off x="199075" y="3513692"/>
            <a:ext cx="1824771" cy="456472"/>
          </a:xfrm>
          <a:prstGeom prst="rect">
            <a:avLst/>
          </a:prstGeom>
        </p:spPr>
        <p:txBody>
          <a:bodyPr wrap="square" lIns="0" tIns="0" rIns="0" bIns="0" rtlCol="0" anchor="t">
            <a:spAutoFit/>
          </a:bodyPr>
          <a:lstStyle/>
          <a:p>
            <a:pPr algn="ctr">
              <a:lnSpc>
                <a:spcPts val="3764"/>
              </a:lnSpc>
            </a:pPr>
            <a:r>
              <a:rPr lang="en-US" sz="2688" dirty="0">
                <a:solidFill>
                  <a:srgbClr val="074052"/>
                </a:solidFill>
                <a:latin typeface="Montserrat Bold"/>
              </a:rPr>
              <a:t>Internship</a:t>
            </a:r>
          </a:p>
        </p:txBody>
      </p:sp>
      <p:sp>
        <p:nvSpPr>
          <p:cNvPr id="21" name="TextBox 21"/>
          <p:cNvSpPr txBox="1"/>
          <p:nvPr/>
        </p:nvSpPr>
        <p:spPr>
          <a:xfrm>
            <a:off x="388708" y="3970164"/>
            <a:ext cx="1549111" cy="640112"/>
          </a:xfrm>
          <a:prstGeom prst="rect">
            <a:avLst/>
          </a:prstGeom>
        </p:spPr>
        <p:txBody>
          <a:bodyPr wrap="square" lIns="0" tIns="0" rIns="0" bIns="0" rtlCol="0" anchor="t">
            <a:spAutoFit/>
          </a:bodyPr>
          <a:lstStyle/>
          <a:p>
            <a:pPr algn="ctr">
              <a:lnSpc>
                <a:spcPts val="1679"/>
              </a:lnSpc>
            </a:pPr>
            <a:r>
              <a:rPr lang="en-US" sz="1199" dirty="0">
                <a:solidFill>
                  <a:srgbClr val="074052"/>
                </a:solidFill>
                <a:latin typeface="Montserrat"/>
              </a:rPr>
              <a:t>1,000-2,000 hours of supervised clinical fieldwork in specialty </a:t>
            </a:r>
          </a:p>
        </p:txBody>
      </p:sp>
      <p:sp>
        <p:nvSpPr>
          <p:cNvPr id="22" name="TextBox 22"/>
          <p:cNvSpPr txBox="1"/>
          <p:nvPr/>
        </p:nvSpPr>
        <p:spPr>
          <a:xfrm>
            <a:off x="1858791" y="1700720"/>
            <a:ext cx="1938519" cy="408894"/>
          </a:xfrm>
          <a:prstGeom prst="rect">
            <a:avLst/>
          </a:prstGeom>
        </p:spPr>
        <p:txBody>
          <a:bodyPr wrap="square" lIns="0" tIns="0" rIns="0" bIns="0" rtlCol="0" anchor="t">
            <a:spAutoFit/>
          </a:bodyPr>
          <a:lstStyle/>
          <a:p>
            <a:pPr algn="ctr">
              <a:lnSpc>
                <a:spcPts val="3386"/>
              </a:lnSpc>
            </a:pPr>
            <a:r>
              <a:rPr lang="en-US" sz="2419" dirty="0">
                <a:solidFill>
                  <a:srgbClr val="074052"/>
                </a:solidFill>
                <a:latin typeface="Montserrat Bold"/>
              </a:rPr>
              <a:t>60 Credits</a:t>
            </a:r>
          </a:p>
        </p:txBody>
      </p:sp>
      <p:sp>
        <p:nvSpPr>
          <p:cNvPr id="23" name="TextBox 23"/>
          <p:cNvSpPr txBox="1"/>
          <p:nvPr/>
        </p:nvSpPr>
        <p:spPr>
          <a:xfrm>
            <a:off x="2023846" y="2190921"/>
            <a:ext cx="1549111" cy="422103"/>
          </a:xfrm>
          <a:prstGeom prst="rect">
            <a:avLst/>
          </a:prstGeom>
        </p:spPr>
        <p:txBody>
          <a:bodyPr wrap="square" lIns="0" tIns="0" rIns="0" bIns="0" rtlCol="0" anchor="t">
            <a:spAutoFit/>
          </a:bodyPr>
          <a:lstStyle/>
          <a:p>
            <a:pPr algn="ctr">
              <a:lnSpc>
                <a:spcPts val="1679"/>
              </a:lnSpc>
            </a:pPr>
            <a:r>
              <a:rPr lang="en-US" sz="1199" dirty="0">
                <a:solidFill>
                  <a:srgbClr val="074052"/>
                </a:solidFill>
                <a:latin typeface="Montserrat Bold"/>
              </a:rPr>
              <a:t>over the course of 4 years </a:t>
            </a:r>
          </a:p>
        </p:txBody>
      </p:sp>
      <p:sp>
        <p:nvSpPr>
          <p:cNvPr id="24" name="TextBox 24"/>
          <p:cNvSpPr txBox="1"/>
          <p:nvPr/>
        </p:nvSpPr>
        <p:spPr>
          <a:xfrm>
            <a:off x="4669949" y="623071"/>
            <a:ext cx="1824771" cy="456472"/>
          </a:xfrm>
          <a:prstGeom prst="rect">
            <a:avLst/>
          </a:prstGeom>
        </p:spPr>
        <p:txBody>
          <a:bodyPr wrap="square" lIns="0" tIns="0" rIns="0" bIns="0" rtlCol="0" anchor="t">
            <a:spAutoFit/>
          </a:bodyPr>
          <a:lstStyle/>
          <a:p>
            <a:pPr algn="ctr">
              <a:lnSpc>
                <a:spcPts val="3764"/>
              </a:lnSpc>
            </a:pPr>
            <a:r>
              <a:rPr lang="en-US" sz="2688" dirty="0">
                <a:solidFill>
                  <a:srgbClr val="074052"/>
                </a:solidFill>
                <a:latin typeface="Montserrat Bold"/>
              </a:rPr>
              <a:t>Focus</a:t>
            </a:r>
          </a:p>
        </p:txBody>
      </p:sp>
      <p:sp>
        <p:nvSpPr>
          <p:cNvPr id="25" name="TextBox 25"/>
          <p:cNvSpPr txBox="1"/>
          <p:nvPr/>
        </p:nvSpPr>
        <p:spPr>
          <a:xfrm>
            <a:off x="4807780" y="1142544"/>
            <a:ext cx="1549111" cy="523157"/>
          </a:xfrm>
          <a:prstGeom prst="rect">
            <a:avLst/>
          </a:prstGeom>
        </p:spPr>
        <p:txBody>
          <a:bodyPr wrap="square" lIns="0" tIns="0" rIns="0" bIns="0" rtlCol="0" anchor="t">
            <a:spAutoFit/>
          </a:bodyPr>
          <a:lstStyle/>
          <a:p>
            <a:pPr algn="ctr">
              <a:lnSpc>
                <a:spcPts val="2146"/>
              </a:lnSpc>
            </a:pPr>
            <a:r>
              <a:rPr lang="en-US" sz="1533" dirty="0">
                <a:solidFill>
                  <a:srgbClr val="074052"/>
                </a:solidFill>
                <a:latin typeface="Montserrat Bold"/>
              </a:rPr>
              <a:t>Macro, Meso, Micro</a:t>
            </a:r>
          </a:p>
        </p:txBody>
      </p:sp>
      <p:sp>
        <p:nvSpPr>
          <p:cNvPr id="26" name="TextBox 26"/>
          <p:cNvSpPr txBox="1"/>
          <p:nvPr/>
        </p:nvSpPr>
        <p:spPr>
          <a:xfrm>
            <a:off x="9120614" y="3700554"/>
            <a:ext cx="1937350" cy="420436"/>
          </a:xfrm>
          <a:prstGeom prst="rect">
            <a:avLst/>
          </a:prstGeom>
        </p:spPr>
        <p:txBody>
          <a:bodyPr wrap="square" lIns="0" tIns="0" rIns="0" bIns="0" rtlCol="0" anchor="t">
            <a:spAutoFit/>
          </a:bodyPr>
          <a:lstStyle/>
          <a:p>
            <a:pPr algn="ctr">
              <a:lnSpc>
                <a:spcPts val="3465"/>
              </a:lnSpc>
            </a:pPr>
            <a:r>
              <a:rPr lang="en-US" sz="2475" dirty="0">
                <a:solidFill>
                  <a:srgbClr val="074052"/>
                </a:solidFill>
                <a:latin typeface="Montserrat Bold"/>
              </a:rPr>
              <a:t>Ethics</a:t>
            </a:r>
          </a:p>
        </p:txBody>
      </p:sp>
      <p:sp>
        <p:nvSpPr>
          <p:cNvPr id="27" name="TextBox 27"/>
          <p:cNvSpPr txBox="1"/>
          <p:nvPr/>
        </p:nvSpPr>
        <p:spPr>
          <a:xfrm>
            <a:off x="8712419" y="220695"/>
            <a:ext cx="1534461" cy="1060162"/>
          </a:xfrm>
          <a:prstGeom prst="rect">
            <a:avLst/>
          </a:prstGeom>
        </p:spPr>
        <p:txBody>
          <a:bodyPr lIns="0" tIns="0" rIns="0" bIns="0" rtlCol="0" anchor="t">
            <a:spAutoFit/>
          </a:bodyPr>
          <a:lstStyle/>
          <a:p>
            <a:pPr marL="320494" lvl="1" indent="-160247">
              <a:lnSpc>
                <a:spcPts val="2078"/>
              </a:lnSpc>
              <a:buFont typeface="Arial"/>
              <a:buChar char="•"/>
            </a:pPr>
            <a:r>
              <a:rPr lang="en-US" sz="1484" dirty="0">
                <a:solidFill>
                  <a:srgbClr val="074052"/>
                </a:solidFill>
                <a:latin typeface="Kulachat Serif SemiBold"/>
              </a:rPr>
              <a:t>Assessments</a:t>
            </a:r>
          </a:p>
          <a:p>
            <a:pPr marL="320494" lvl="1" indent="-160247">
              <a:lnSpc>
                <a:spcPts val="2078"/>
              </a:lnSpc>
              <a:buFont typeface="Arial"/>
              <a:buChar char="•"/>
            </a:pPr>
            <a:r>
              <a:rPr lang="en-US" sz="1484" dirty="0">
                <a:solidFill>
                  <a:srgbClr val="074052"/>
                </a:solidFill>
                <a:latin typeface="Kulachat Serif SemiBold"/>
              </a:rPr>
              <a:t>Psychotherapy (must be under supervision)</a:t>
            </a:r>
          </a:p>
        </p:txBody>
      </p:sp>
      <p:sp>
        <p:nvSpPr>
          <p:cNvPr id="28" name="TextBox 28"/>
          <p:cNvSpPr txBox="1"/>
          <p:nvPr/>
        </p:nvSpPr>
        <p:spPr>
          <a:xfrm>
            <a:off x="10590013" y="188502"/>
            <a:ext cx="1403891" cy="1265603"/>
          </a:xfrm>
          <a:prstGeom prst="rect">
            <a:avLst/>
          </a:prstGeom>
        </p:spPr>
        <p:txBody>
          <a:bodyPr wrap="square" lIns="0" tIns="0" rIns="0" bIns="0" rtlCol="0" anchor="t">
            <a:spAutoFit/>
          </a:bodyPr>
          <a:lstStyle/>
          <a:p>
            <a:pPr marL="302272" lvl="1" indent="-151136">
              <a:lnSpc>
                <a:spcPts val="1959"/>
              </a:lnSpc>
              <a:buFont typeface="Arial"/>
              <a:buChar char="•"/>
            </a:pPr>
            <a:r>
              <a:rPr lang="en-US" sz="1399" dirty="0">
                <a:solidFill>
                  <a:srgbClr val="074052"/>
                </a:solidFill>
                <a:latin typeface="Kulachat Serif SemiBold"/>
              </a:rPr>
              <a:t>Case Management</a:t>
            </a:r>
          </a:p>
          <a:p>
            <a:pPr marL="302272" lvl="1" indent="-151136">
              <a:lnSpc>
                <a:spcPts val="1959"/>
              </a:lnSpc>
              <a:buFont typeface="Arial"/>
              <a:buChar char="•"/>
            </a:pPr>
            <a:r>
              <a:rPr lang="en-US" sz="1399" dirty="0">
                <a:solidFill>
                  <a:srgbClr val="074052"/>
                </a:solidFill>
                <a:latin typeface="Kulachat Serif SemiBold"/>
              </a:rPr>
              <a:t>Advocacy</a:t>
            </a:r>
          </a:p>
          <a:p>
            <a:pPr marL="302272" lvl="1" indent="-151136">
              <a:lnSpc>
                <a:spcPts val="1959"/>
              </a:lnSpc>
              <a:buFont typeface="Arial"/>
              <a:buChar char="•"/>
            </a:pPr>
            <a:r>
              <a:rPr lang="en-US" sz="1399" dirty="0">
                <a:solidFill>
                  <a:srgbClr val="074052"/>
                </a:solidFill>
                <a:latin typeface="Kulachat Serif SemiBold"/>
              </a:rPr>
              <a:t>Liaison</a:t>
            </a:r>
          </a:p>
          <a:p>
            <a:pPr marL="302272" lvl="1" indent="-151136">
              <a:lnSpc>
                <a:spcPts val="1959"/>
              </a:lnSpc>
              <a:buFont typeface="Arial"/>
              <a:buChar char="•"/>
            </a:pPr>
            <a:r>
              <a:rPr lang="en-US" sz="1399" dirty="0">
                <a:solidFill>
                  <a:srgbClr val="074052"/>
                </a:solidFill>
                <a:latin typeface="Kulachat Serif SemiBold"/>
              </a:rPr>
              <a:t>Consultation</a:t>
            </a:r>
          </a:p>
        </p:txBody>
      </p:sp>
      <p:sp>
        <p:nvSpPr>
          <p:cNvPr id="29" name="TextBox 29"/>
          <p:cNvSpPr txBox="1"/>
          <p:nvPr/>
        </p:nvSpPr>
        <p:spPr>
          <a:xfrm>
            <a:off x="10642376" y="2036579"/>
            <a:ext cx="1848561" cy="1002647"/>
          </a:xfrm>
          <a:prstGeom prst="rect">
            <a:avLst/>
          </a:prstGeom>
        </p:spPr>
        <p:txBody>
          <a:bodyPr lIns="0" tIns="0" rIns="0" bIns="0" rtlCol="0" anchor="t">
            <a:spAutoFit/>
          </a:bodyPr>
          <a:lstStyle/>
          <a:p>
            <a:pPr marL="302272" lvl="1" indent="-151136">
              <a:lnSpc>
                <a:spcPts val="1959"/>
              </a:lnSpc>
              <a:buFont typeface="Arial"/>
              <a:buChar char="•"/>
            </a:pPr>
            <a:r>
              <a:rPr lang="en-US" sz="1399" dirty="0">
                <a:solidFill>
                  <a:srgbClr val="074052"/>
                </a:solidFill>
                <a:latin typeface="Kulachat Serif SemiBold"/>
              </a:rPr>
              <a:t>Community Engagement </a:t>
            </a:r>
          </a:p>
          <a:p>
            <a:pPr marL="302272" lvl="1" indent="-151136">
              <a:lnSpc>
                <a:spcPts val="1959"/>
              </a:lnSpc>
              <a:buFont typeface="Arial"/>
              <a:buChar char="•"/>
            </a:pPr>
            <a:r>
              <a:rPr lang="en-US" sz="1399" dirty="0">
                <a:solidFill>
                  <a:srgbClr val="074052"/>
                </a:solidFill>
                <a:latin typeface="Kulachat Serif SemiBold"/>
              </a:rPr>
              <a:t>Community Organizing </a:t>
            </a:r>
          </a:p>
        </p:txBody>
      </p:sp>
      <p:sp>
        <p:nvSpPr>
          <p:cNvPr id="30" name="TextBox 30"/>
          <p:cNvSpPr txBox="1"/>
          <p:nvPr/>
        </p:nvSpPr>
        <p:spPr>
          <a:xfrm>
            <a:off x="2618000" y="5217284"/>
            <a:ext cx="6372938" cy="275653"/>
          </a:xfrm>
          <a:prstGeom prst="rect">
            <a:avLst/>
          </a:prstGeom>
        </p:spPr>
        <p:txBody>
          <a:bodyPr wrap="square" lIns="0" tIns="0" rIns="0" bIns="0" rtlCol="0" anchor="t">
            <a:spAutoFit/>
          </a:bodyPr>
          <a:lstStyle/>
          <a:p>
            <a:pPr algn="ctr">
              <a:lnSpc>
                <a:spcPts val="2252"/>
              </a:lnSpc>
            </a:pPr>
            <a:r>
              <a:rPr lang="en-US" sz="1609" dirty="0">
                <a:solidFill>
                  <a:srgbClr val="074052"/>
                </a:solidFill>
                <a:latin typeface="Montserrat Bold"/>
              </a:rPr>
              <a:t>May be Certified/Licensed as LMSW, LBSW, or ASW depending on the state</a:t>
            </a:r>
          </a:p>
        </p:txBody>
      </p:sp>
      <p:sp>
        <p:nvSpPr>
          <p:cNvPr id="31" name="TextBox 31"/>
          <p:cNvSpPr txBox="1"/>
          <p:nvPr/>
        </p:nvSpPr>
        <p:spPr>
          <a:xfrm>
            <a:off x="9317163" y="4178342"/>
            <a:ext cx="1555535" cy="422103"/>
          </a:xfrm>
          <a:prstGeom prst="rect">
            <a:avLst/>
          </a:prstGeom>
        </p:spPr>
        <p:txBody>
          <a:bodyPr wrap="square" lIns="0" tIns="0" rIns="0" bIns="0" rtlCol="0" anchor="t">
            <a:spAutoFit/>
          </a:bodyPr>
          <a:lstStyle/>
          <a:p>
            <a:pPr algn="ctr">
              <a:lnSpc>
                <a:spcPts val="1679"/>
              </a:lnSpc>
            </a:pPr>
            <a:r>
              <a:rPr lang="en-US" sz="1199" dirty="0">
                <a:solidFill>
                  <a:srgbClr val="074052"/>
                </a:solidFill>
                <a:latin typeface="Montserrat Bold"/>
              </a:rPr>
              <a:t>Study NASW Code of Ethics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590" y="-116825"/>
            <a:ext cx="11198485" cy="60879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65510" y="2592165"/>
            <a:ext cx="2743200" cy="2743200"/>
          </a:xfrm>
          <a:prstGeom prst="rect">
            <a:avLst/>
          </a:prstGeom>
        </p:spPr>
      </p:pic>
      <p:sp>
        <p:nvSpPr>
          <p:cNvPr id="7" name="TextBox 7"/>
          <p:cNvSpPr txBox="1"/>
          <p:nvPr/>
        </p:nvSpPr>
        <p:spPr>
          <a:xfrm>
            <a:off x="3326668" y="3742105"/>
            <a:ext cx="5186329" cy="2077492"/>
          </a:xfrm>
          <a:prstGeom prst="rect">
            <a:avLst/>
          </a:prstGeom>
        </p:spPr>
        <p:txBody>
          <a:bodyPr lIns="0" tIns="0" rIns="0" bIns="0" rtlCol="0" anchor="t">
            <a:spAutoFit/>
          </a:bodyPr>
          <a:lstStyle/>
          <a:p>
            <a:pPr algn="ctr">
              <a:lnSpc>
                <a:spcPts val="5373"/>
              </a:lnSpc>
            </a:pPr>
            <a:r>
              <a:rPr lang="en-US" sz="5482">
                <a:solidFill>
                  <a:srgbClr val="074052"/>
                </a:solidFill>
                <a:latin typeface="Kulachat Serif SemiBold"/>
              </a:rPr>
              <a:t>Licensed Clinical Social Worker</a:t>
            </a:r>
          </a:p>
        </p:txBody>
      </p:sp>
      <p:sp>
        <p:nvSpPr>
          <p:cNvPr id="8" name="TextBox 8"/>
          <p:cNvSpPr txBox="1"/>
          <p:nvPr/>
        </p:nvSpPr>
        <p:spPr>
          <a:xfrm>
            <a:off x="396327" y="3230412"/>
            <a:ext cx="1833303" cy="931345"/>
          </a:xfrm>
          <a:prstGeom prst="rect">
            <a:avLst/>
          </a:prstGeom>
        </p:spPr>
        <p:txBody>
          <a:bodyPr lIns="0" tIns="0" rIns="0" bIns="0" rtlCol="0" anchor="t">
            <a:spAutoFit/>
          </a:bodyPr>
          <a:lstStyle/>
          <a:p>
            <a:pPr algn="ctr">
              <a:lnSpc>
                <a:spcPts val="3764"/>
              </a:lnSpc>
            </a:pPr>
            <a:r>
              <a:rPr lang="en-US" sz="2688">
                <a:solidFill>
                  <a:srgbClr val="074052"/>
                </a:solidFill>
                <a:latin typeface="Montserrat Bold"/>
              </a:rPr>
              <a:t>Clinical Practice</a:t>
            </a:r>
          </a:p>
        </p:txBody>
      </p:sp>
      <p:sp>
        <p:nvSpPr>
          <p:cNvPr id="9" name="TextBox 9"/>
          <p:cNvSpPr txBox="1"/>
          <p:nvPr/>
        </p:nvSpPr>
        <p:spPr>
          <a:xfrm>
            <a:off x="509632" y="4179600"/>
            <a:ext cx="1556354" cy="416524"/>
          </a:xfrm>
          <a:prstGeom prst="rect">
            <a:avLst/>
          </a:prstGeom>
        </p:spPr>
        <p:txBody>
          <a:bodyPr lIns="0" tIns="0" rIns="0" bIns="0" rtlCol="0" anchor="t">
            <a:spAutoFit/>
          </a:bodyPr>
          <a:lstStyle/>
          <a:p>
            <a:pPr algn="ctr">
              <a:lnSpc>
                <a:spcPts val="1679"/>
              </a:lnSpc>
            </a:pPr>
            <a:r>
              <a:rPr lang="en-US" sz="1199">
                <a:solidFill>
                  <a:srgbClr val="074052"/>
                </a:solidFill>
                <a:latin typeface="Montserrat Bold"/>
              </a:rPr>
              <a:t>2,000-3,000 + hours of  1:1/group </a:t>
            </a:r>
          </a:p>
        </p:txBody>
      </p:sp>
      <p:sp>
        <p:nvSpPr>
          <p:cNvPr id="10" name="TextBox 10"/>
          <p:cNvSpPr txBox="1"/>
          <p:nvPr/>
        </p:nvSpPr>
        <p:spPr>
          <a:xfrm>
            <a:off x="2109664" y="1345425"/>
            <a:ext cx="1884152" cy="385747"/>
          </a:xfrm>
          <a:prstGeom prst="rect">
            <a:avLst/>
          </a:prstGeom>
        </p:spPr>
        <p:txBody>
          <a:bodyPr lIns="0" tIns="0" rIns="0" bIns="0" rtlCol="0" anchor="t">
            <a:spAutoFit/>
          </a:bodyPr>
          <a:lstStyle/>
          <a:p>
            <a:pPr algn="ctr">
              <a:lnSpc>
                <a:spcPts val="3275"/>
              </a:lnSpc>
            </a:pPr>
            <a:r>
              <a:rPr lang="en-US" sz="2339" dirty="0">
                <a:solidFill>
                  <a:srgbClr val="074052"/>
                </a:solidFill>
                <a:latin typeface="Montserrat Bold"/>
              </a:rPr>
              <a:t>Supervision</a:t>
            </a:r>
          </a:p>
        </p:txBody>
      </p:sp>
      <p:sp>
        <p:nvSpPr>
          <p:cNvPr id="11" name="TextBox 11"/>
          <p:cNvSpPr txBox="1"/>
          <p:nvPr/>
        </p:nvSpPr>
        <p:spPr>
          <a:xfrm>
            <a:off x="5003181" y="162497"/>
            <a:ext cx="1833303" cy="444032"/>
          </a:xfrm>
          <a:prstGeom prst="rect">
            <a:avLst/>
          </a:prstGeom>
        </p:spPr>
        <p:txBody>
          <a:bodyPr lIns="0" tIns="0" rIns="0" bIns="0" rtlCol="0" anchor="t">
            <a:spAutoFit/>
          </a:bodyPr>
          <a:lstStyle/>
          <a:p>
            <a:pPr algn="ctr">
              <a:lnSpc>
                <a:spcPts val="3764"/>
              </a:lnSpc>
            </a:pPr>
            <a:r>
              <a:rPr lang="en-US" sz="2688">
                <a:solidFill>
                  <a:srgbClr val="074052"/>
                </a:solidFill>
                <a:latin typeface="Montserrat Bold"/>
              </a:rPr>
              <a:t>Focus</a:t>
            </a:r>
          </a:p>
        </p:txBody>
      </p:sp>
      <p:sp>
        <p:nvSpPr>
          <p:cNvPr id="12" name="TextBox 12"/>
          <p:cNvSpPr txBox="1"/>
          <p:nvPr/>
        </p:nvSpPr>
        <p:spPr>
          <a:xfrm>
            <a:off x="5141655" y="692063"/>
            <a:ext cx="1556354" cy="1070549"/>
          </a:xfrm>
          <a:prstGeom prst="rect">
            <a:avLst/>
          </a:prstGeom>
        </p:spPr>
        <p:txBody>
          <a:bodyPr lIns="0" tIns="0" rIns="0" bIns="0" rtlCol="0" anchor="t">
            <a:spAutoFit/>
          </a:bodyPr>
          <a:lstStyle/>
          <a:p>
            <a:pPr algn="ctr">
              <a:lnSpc>
                <a:spcPts val="1679"/>
              </a:lnSpc>
            </a:pPr>
            <a:r>
              <a:rPr lang="en-US" sz="1199">
                <a:solidFill>
                  <a:srgbClr val="074052"/>
                </a:solidFill>
                <a:latin typeface="Montserrat Bold"/>
              </a:rPr>
              <a:t>Diagnosing</a:t>
            </a:r>
          </a:p>
          <a:p>
            <a:pPr algn="ctr">
              <a:lnSpc>
                <a:spcPts val="1679"/>
              </a:lnSpc>
            </a:pPr>
            <a:r>
              <a:rPr lang="en-US" sz="1199">
                <a:solidFill>
                  <a:srgbClr val="074052"/>
                </a:solidFill>
                <a:latin typeface="Montserrat Bold"/>
              </a:rPr>
              <a:t>Assessments</a:t>
            </a:r>
          </a:p>
          <a:p>
            <a:pPr algn="ctr">
              <a:lnSpc>
                <a:spcPts val="1679"/>
              </a:lnSpc>
            </a:pPr>
            <a:r>
              <a:rPr lang="en-US" sz="1199">
                <a:solidFill>
                  <a:srgbClr val="074052"/>
                </a:solidFill>
                <a:latin typeface="Montserrat Bold"/>
              </a:rPr>
              <a:t>Psychotherapy- Intervention and Treatment</a:t>
            </a:r>
          </a:p>
        </p:txBody>
      </p:sp>
      <p:sp>
        <p:nvSpPr>
          <p:cNvPr id="13" name="TextBox 13"/>
          <p:cNvSpPr txBox="1"/>
          <p:nvPr/>
        </p:nvSpPr>
        <p:spPr>
          <a:xfrm>
            <a:off x="7915706" y="1289603"/>
            <a:ext cx="1833303" cy="666849"/>
          </a:xfrm>
          <a:prstGeom prst="rect">
            <a:avLst/>
          </a:prstGeom>
        </p:spPr>
        <p:txBody>
          <a:bodyPr lIns="0" tIns="0" rIns="0" bIns="0" rtlCol="0" anchor="t">
            <a:spAutoFit/>
          </a:bodyPr>
          <a:lstStyle/>
          <a:p>
            <a:pPr algn="ctr">
              <a:lnSpc>
                <a:spcPts val="2607"/>
              </a:lnSpc>
            </a:pPr>
            <a:r>
              <a:rPr lang="en-US" sz="2688">
                <a:solidFill>
                  <a:srgbClr val="074052"/>
                </a:solidFill>
                <a:latin typeface="Montserrat Bold"/>
              </a:rPr>
              <a:t>National Exam</a:t>
            </a:r>
          </a:p>
        </p:txBody>
      </p:sp>
      <p:sp>
        <p:nvSpPr>
          <p:cNvPr id="14" name="TextBox 14"/>
          <p:cNvSpPr txBox="1"/>
          <p:nvPr/>
        </p:nvSpPr>
        <p:spPr>
          <a:xfrm>
            <a:off x="8054180" y="2022876"/>
            <a:ext cx="1556354" cy="416524"/>
          </a:xfrm>
          <a:prstGeom prst="rect">
            <a:avLst/>
          </a:prstGeom>
        </p:spPr>
        <p:txBody>
          <a:bodyPr lIns="0" tIns="0" rIns="0" bIns="0" rtlCol="0" anchor="t">
            <a:spAutoFit/>
          </a:bodyPr>
          <a:lstStyle/>
          <a:p>
            <a:pPr algn="ctr">
              <a:lnSpc>
                <a:spcPts val="1679"/>
              </a:lnSpc>
            </a:pPr>
            <a:r>
              <a:rPr lang="en-US" sz="1199">
                <a:solidFill>
                  <a:srgbClr val="074052"/>
                </a:solidFill>
                <a:latin typeface="Montserrat Bold"/>
              </a:rPr>
              <a:t>Passing score on ASWB Clinical Exam</a:t>
            </a:r>
          </a:p>
        </p:txBody>
      </p:sp>
      <p:sp>
        <p:nvSpPr>
          <p:cNvPr id="15" name="TextBox 15"/>
          <p:cNvSpPr txBox="1"/>
          <p:nvPr/>
        </p:nvSpPr>
        <p:spPr>
          <a:xfrm>
            <a:off x="2129417" y="1731172"/>
            <a:ext cx="1756779" cy="802271"/>
          </a:xfrm>
          <a:prstGeom prst="rect">
            <a:avLst/>
          </a:prstGeom>
        </p:spPr>
        <p:txBody>
          <a:bodyPr lIns="0" tIns="0" rIns="0" bIns="0" rtlCol="0" anchor="t">
            <a:spAutoFit/>
          </a:bodyPr>
          <a:lstStyle/>
          <a:p>
            <a:pPr algn="ctr">
              <a:lnSpc>
                <a:spcPts val="1577"/>
              </a:lnSpc>
            </a:pPr>
            <a:r>
              <a:rPr lang="en-US" sz="1126">
                <a:solidFill>
                  <a:srgbClr val="074052"/>
                </a:solidFill>
                <a:latin typeface="Montserrat Bold"/>
              </a:rPr>
              <a:t>100+ hours of 1:1 Supervision with a Licensed Mental Health Practitioner</a:t>
            </a:r>
          </a:p>
        </p:txBody>
      </p:sp>
      <p:sp>
        <p:nvSpPr>
          <p:cNvPr id="16" name="TextBox 16"/>
          <p:cNvSpPr txBox="1"/>
          <p:nvPr/>
        </p:nvSpPr>
        <p:spPr>
          <a:xfrm>
            <a:off x="2718465" y="5114955"/>
            <a:ext cx="6402735" cy="563167"/>
          </a:xfrm>
          <a:prstGeom prst="rect">
            <a:avLst/>
          </a:prstGeom>
        </p:spPr>
        <p:txBody>
          <a:bodyPr lIns="0" tIns="0" rIns="0" bIns="0" rtlCol="0" anchor="t">
            <a:spAutoFit/>
          </a:bodyPr>
          <a:lstStyle/>
          <a:p>
            <a:pPr algn="ctr">
              <a:lnSpc>
                <a:spcPts val="2252"/>
              </a:lnSpc>
            </a:pPr>
            <a:r>
              <a:rPr lang="en-US" sz="1609">
                <a:solidFill>
                  <a:srgbClr val="074052"/>
                </a:solidFill>
                <a:latin typeface="Montserrat Bold"/>
              </a:rPr>
              <a:t>May be Licensed as LCSW, LICSW, LCSW-R, LCSW-C depending on the state</a:t>
            </a:r>
          </a:p>
        </p:txBody>
      </p:sp>
      <p:sp>
        <p:nvSpPr>
          <p:cNvPr id="17" name="TextBox 17"/>
          <p:cNvSpPr txBox="1"/>
          <p:nvPr/>
        </p:nvSpPr>
        <p:spPr>
          <a:xfrm>
            <a:off x="9610535" y="3367856"/>
            <a:ext cx="1771077" cy="1061060"/>
          </a:xfrm>
          <a:prstGeom prst="rect">
            <a:avLst/>
          </a:prstGeom>
        </p:spPr>
        <p:txBody>
          <a:bodyPr lIns="0" tIns="0" rIns="0" bIns="0" rtlCol="0" anchor="t">
            <a:spAutoFit/>
          </a:bodyPr>
          <a:lstStyle/>
          <a:p>
            <a:pPr algn="ctr">
              <a:lnSpc>
                <a:spcPts val="2115"/>
              </a:lnSpc>
            </a:pPr>
            <a:r>
              <a:rPr lang="en-US" sz="1511">
                <a:solidFill>
                  <a:srgbClr val="074052"/>
                </a:solidFill>
                <a:latin typeface="Montserrat Classic Bold Italics"/>
              </a:rPr>
              <a:t>Able to practice psychotherapy independently, can bill for insurance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591222-62BE-4D95-B9BB-B70CD3520478}"/>
              </a:ext>
            </a:extLst>
          </p:cNvPr>
          <p:cNvSpPr>
            <a:spLocks noGrp="1"/>
          </p:cNvSpPr>
          <p:nvPr>
            <p:ph sz="half" idx="1"/>
          </p:nvPr>
        </p:nvSpPr>
        <p:spPr>
          <a:xfrm>
            <a:off x="609600" y="1778084"/>
            <a:ext cx="5231130" cy="4288300"/>
          </a:xfrm>
        </p:spPr>
        <p:txBody>
          <a:bodyPr/>
          <a:lstStyle/>
          <a:p>
            <a:pPr marL="0" indent="0">
              <a:buNone/>
            </a:pPr>
            <a:r>
              <a:rPr lang="en-US" sz="2800" dirty="0">
                <a:solidFill>
                  <a:srgbClr val="000000"/>
                </a:solidFill>
                <a:ea typeface="Roboto"/>
                <a:cs typeface="Roboto"/>
                <a:sym typeface="Roboto"/>
              </a:rPr>
              <a:t>Patient-centered care is achieved when an individual’s specific health needs and desired health outcomes are the driving force behind all health care decisions and quality measurements </a:t>
            </a:r>
          </a:p>
          <a:p>
            <a:endParaRPr lang="en-US" dirty="0"/>
          </a:p>
        </p:txBody>
      </p:sp>
      <p:sp>
        <p:nvSpPr>
          <p:cNvPr id="4" name="Title 3">
            <a:extLst>
              <a:ext uri="{FF2B5EF4-FFF2-40B4-BE49-F238E27FC236}">
                <a16:creationId xmlns:a16="http://schemas.microsoft.com/office/drawing/2014/main" id="{DD49B900-3C56-4F07-88E6-F8A6A39B941E}"/>
              </a:ext>
            </a:extLst>
          </p:cNvPr>
          <p:cNvSpPr>
            <a:spLocks noGrp="1"/>
          </p:cNvSpPr>
          <p:nvPr>
            <p:ph type="title"/>
          </p:nvPr>
        </p:nvSpPr>
        <p:spPr/>
        <p:txBody>
          <a:bodyPr/>
          <a:lstStyle/>
          <a:p>
            <a:r>
              <a:rPr lang="en-US" dirty="0"/>
              <a:t>Patient-centered Care</a:t>
            </a:r>
          </a:p>
        </p:txBody>
      </p:sp>
      <p:pic>
        <p:nvPicPr>
          <p:cNvPr id="5" name="Google Shape;994;g11e22cc9736_1_0">
            <a:extLst>
              <a:ext uri="{FF2B5EF4-FFF2-40B4-BE49-F238E27FC236}">
                <a16:creationId xmlns:a16="http://schemas.microsoft.com/office/drawing/2014/main" id="{39BA3D84-7662-45A8-98B8-FA83CCA4639F}"/>
              </a:ext>
            </a:extLst>
          </p:cNvPr>
          <p:cNvPicPr preferRelativeResize="0">
            <a:picLocks noGrp="1"/>
          </p:cNvPicPr>
          <p:nvPr>
            <p:ph sz="half" idx="2"/>
          </p:nvPr>
        </p:nvPicPr>
        <p:blipFill rotWithShape="1">
          <a:blip r:embed="rId3">
            <a:clrChange>
              <a:clrFrom>
                <a:srgbClr val="FFFFFF"/>
              </a:clrFrom>
              <a:clrTo>
                <a:srgbClr val="FFFFFF">
                  <a:alpha val="0"/>
                </a:srgbClr>
              </a:clrTo>
            </a:clrChange>
            <a:alphaModFix/>
          </a:blip>
          <a:srcRect t="7245" b="10232"/>
          <a:stretch/>
        </p:blipFill>
        <p:spPr>
          <a:xfrm>
            <a:off x="5840729" y="475914"/>
            <a:ext cx="7065973" cy="5399106"/>
          </a:xfrm>
          <a:prstGeom prst="rect">
            <a:avLst/>
          </a:prstGeom>
          <a:noFill/>
          <a:ln>
            <a:noFill/>
          </a:ln>
        </p:spPr>
      </p:pic>
    </p:spTree>
    <p:extLst>
      <p:ext uri="{BB962C8B-B14F-4D97-AF65-F5344CB8AC3E}">
        <p14:creationId xmlns:p14="http://schemas.microsoft.com/office/powerpoint/2010/main" val="3516438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0565" y="320155"/>
            <a:ext cx="6551495" cy="5300755"/>
          </a:xfrm>
          <a:prstGeom prst="rect">
            <a:avLst/>
          </a:prstGeom>
        </p:spPr>
      </p:pic>
      <p:sp>
        <p:nvSpPr>
          <p:cNvPr id="3" name="TextBox 3"/>
          <p:cNvSpPr txBox="1"/>
          <p:nvPr/>
        </p:nvSpPr>
        <p:spPr>
          <a:xfrm>
            <a:off x="3911253" y="1113488"/>
            <a:ext cx="4369495" cy="981807"/>
          </a:xfrm>
          <a:prstGeom prst="rect">
            <a:avLst/>
          </a:prstGeom>
        </p:spPr>
        <p:txBody>
          <a:bodyPr lIns="0" tIns="0" rIns="0" bIns="0" rtlCol="0" anchor="t">
            <a:spAutoFit/>
          </a:bodyPr>
          <a:lstStyle/>
          <a:p>
            <a:pPr algn="ctr">
              <a:lnSpc>
                <a:spcPts val="4037"/>
              </a:lnSpc>
            </a:pPr>
            <a:r>
              <a:rPr lang="en-US" sz="2883" dirty="0">
                <a:solidFill>
                  <a:srgbClr val="000000"/>
                </a:solidFill>
                <a:latin typeface="Arial" panose="020B0604020202020204" pitchFamily="34" charset="0"/>
                <a:cs typeface="Arial" panose="020B0604020202020204" pitchFamily="34" charset="0"/>
              </a:rPr>
              <a:t>Psychotherapy </a:t>
            </a:r>
          </a:p>
          <a:p>
            <a:pPr algn="ctr">
              <a:lnSpc>
                <a:spcPts val="4037"/>
              </a:lnSpc>
            </a:pPr>
            <a:r>
              <a:rPr lang="en-US" sz="2883" dirty="0">
                <a:solidFill>
                  <a:srgbClr val="000000"/>
                </a:solidFill>
                <a:latin typeface="Arial" panose="020B0604020202020204" pitchFamily="34" charset="0"/>
                <a:cs typeface="Arial" panose="020B0604020202020204" pitchFamily="34" charset="0"/>
              </a:rPr>
              <a:t>(mental health counseling)</a:t>
            </a:r>
          </a:p>
        </p:txBody>
      </p:sp>
      <p:sp>
        <p:nvSpPr>
          <p:cNvPr id="4" name="TextBox 4"/>
          <p:cNvSpPr txBox="1"/>
          <p:nvPr/>
        </p:nvSpPr>
        <p:spPr>
          <a:xfrm>
            <a:off x="584699" y="2451119"/>
            <a:ext cx="2095866" cy="1116396"/>
          </a:xfrm>
          <a:prstGeom prst="rect">
            <a:avLst/>
          </a:prstGeom>
        </p:spPr>
        <p:txBody>
          <a:bodyPr lIns="0" tIns="0" rIns="0" bIns="0" rtlCol="0" anchor="t">
            <a:spAutoFit/>
          </a:bodyPr>
          <a:lstStyle/>
          <a:p>
            <a:pPr algn="ctr">
              <a:lnSpc>
                <a:spcPts val="2969"/>
              </a:lnSpc>
            </a:pPr>
            <a:r>
              <a:rPr lang="en-US" sz="2000" dirty="0">
                <a:solidFill>
                  <a:srgbClr val="000000"/>
                </a:solidFill>
                <a:latin typeface="Arial" panose="020B0604020202020204" pitchFamily="34" charset="0"/>
                <a:cs typeface="Arial" panose="020B0604020202020204" pitchFamily="34" charset="0"/>
              </a:rPr>
              <a:t>Licensed Clinical </a:t>
            </a:r>
          </a:p>
          <a:p>
            <a:pPr algn="ctr">
              <a:lnSpc>
                <a:spcPts val="2969"/>
              </a:lnSpc>
            </a:pPr>
            <a:r>
              <a:rPr lang="en-US" sz="2000" dirty="0">
                <a:solidFill>
                  <a:srgbClr val="000000"/>
                </a:solidFill>
                <a:latin typeface="Arial" panose="020B0604020202020204" pitchFamily="34" charset="0"/>
                <a:cs typeface="Arial" panose="020B0604020202020204" pitchFamily="34" charset="0"/>
              </a:rPr>
              <a:t>Social Worker</a:t>
            </a:r>
          </a:p>
          <a:p>
            <a:pPr algn="ctr">
              <a:lnSpc>
                <a:spcPts val="2969"/>
              </a:lnSpc>
            </a:pPr>
            <a:r>
              <a:rPr lang="en-US" sz="2000" dirty="0">
                <a:solidFill>
                  <a:srgbClr val="000000"/>
                </a:solidFill>
                <a:latin typeface="Arial" panose="020B0604020202020204" pitchFamily="34" charset="0"/>
                <a:cs typeface="Arial" panose="020B0604020202020204" pitchFamily="34" charset="0"/>
              </a:rPr>
              <a:t>(LCSW)</a:t>
            </a:r>
          </a:p>
        </p:txBody>
      </p:sp>
      <p:sp>
        <p:nvSpPr>
          <p:cNvPr id="5" name="TextBox 5"/>
          <p:cNvSpPr txBox="1"/>
          <p:nvPr/>
        </p:nvSpPr>
        <p:spPr>
          <a:xfrm>
            <a:off x="2533562" y="3836920"/>
            <a:ext cx="2546439" cy="1454629"/>
          </a:xfrm>
          <a:prstGeom prst="rect">
            <a:avLst/>
          </a:prstGeom>
        </p:spPr>
        <p:txBody>
          <a:bodyPr wrap="square" lIns="0" tIns="0" rIns="0" bIns="0" rtlCol="0" anchor="t">
            <a:spAutoFit/>
          </a:bodyPr>
          <a:lstStyle/>
          <a:p>
            <a:pPr algn="ctr">
              <a:lnSpc>
                <a:spcPts val="2875"/>
              </a:lnSpc>
            </a:pPr>
            <a:r>
              <a:rPr lang="en-US" sz="2054" dirty="0">
                <a:solidFill>
                  <a:srgbClr val="000000"/>
                </a:solidFill>
                <a:latin typeface="Arial" panose="020B0604020202020204" pitchFamily="34" charset="0"/>
                <a:cs typeface="Arial" panose="020B0604020202020204" pitchFamily="34" charset="0"/>
              </a:rPr>
              <a:t>Licensed Professional </a:t>
            </a:r>
          </a:p>
          <a:p>
            <a:pPr algn="ctr">
              <a:lnSpc>
                <a:spcPts val="2875"/>
              </a:lnSpc>
            </a:pPr>
            <a:r>
              <a:rPr lang="en-US" sz="2054" dirty="0">
                <a:solidFill>
                  <a:srgbClr val="000000"/>
                </a:solidFill>
                <a:latin typeface="Arial" panose="020B0604020202020204" pitchFamily="34" charset="0"/>
                <a:cs typeface="Arial" panose="020B0604020202020204" pitchFamily="34" charset="0"/>
              </a:rPr>
              <a:t>Counselor</a:t>
            </a:r>
          </a:p>
          <a:p>
            <a:pPr algn="ctr">
              <a:lnSpc>
                <a:spcPts val="2875"/>
              </a:lnSpc>
            </a:pPr>
            <a:r>
              <a:rPr lang="en-US" sz="2054" dirty="0">
                <a:solidFill>
                  <a:srgbClr val="000000"/>
                </a:solidFill>
                <a:latin typeface="Arial" panose="020B0604020202020204" pitchFamily="34" charset="0"/>
                <a:cs typeface="Arial" panose="020B0604020202020204" pitchFamily="34" charset="0"/>
              </a:rPr>
              <a:t>(LPC)</a:t>
            </a:r>
          </a:p>
        </p:txBody>
      </p:sp>
      <p:sp>
        <p:nvSpPr>
          <p:cNvPr id="6" name="TextBox 6"/>
          <p:cNvSpPr txBox="1"/>
          <p:nvPr/>
        </p:nvSpPr>
        <p:spPr>
          <a:xfrm>
            <a:off x="4717801" y="5744513"/>
            <a:ext cx="2477022" cy="1045927"/>
          </a:xfrm>
          <a:prstGeom prst="rect">
            <a:avLst/>
          </a:prstGeom>
        </p:spPr>
        <p:txBody>
          <a:bodyPr lIns="0" tIns="0" rIns="0" bIns="0" rtlCol="0" anchor="t">
            <a:spAutoFit/>
          </a:bodyPr>
          <a:lstStyle/>
          <a:p>
            <a:pPr algn="ctr">
              <a:lnSpc>
                <a:spcPts val="2803"/>
              </a:lnSpc>
            </a:pPr>
            <a:r>
              <a:rPr lang="en-US" sz="2002" dirty="0">
                <a:solidFill>
                  <a:srgbClr val="000000"/>
                </a:solidFill>
                <a:latin typeface="More Sugar"/>
              </a:rPr>
              <a:t> </a:t>
            </a:r>
            <a:r>
              <a:rPr lang="en-US" sz="2002" dirty="0">
                <a:solidFill>
                  <a:srgbClr val="000000"/>
                </a:solidFill>
                <a:latin typeface="Arial" panose="020B0604020202020204" pitchFamily="34" charset="0"/>
                <a:cs typeface="Arial" panose="020B0604020202020204" pitchFamily="34" charset="0"/>
              </a:rPr>
              <a:t>Licensed Marriage &amp; </a:t>
            </a:r>
          </a:p>
          <a:p>
            <a:pPr algn="ctr">
              <a:lnSpc>
                <a:spcPts val="2803"/>
              </a:lnSpc>
            </a:pPr>
            <a:r>
              <a:rPr lang="en-US" sz="2002" dirty="0">
                <a:solidFill>
                  <a:srgbClr val="000000"/>
                </a:solidFill>
                <a:latin typeface="Arial" panose="020B0604020202020204" pitchFamily="34" charset="0"/>
                <a:cs typeface="Arial" panose="020B0604020202020204" pitchFamily="34" charset="0"/>
              </a:rPr>
              <a:t>Family Therapist</a:t>
            </a:r>
          </a:p>
          <a:p>
            <a:pPr algn="ctr">
              <a:lnSpc>
                <a:spcPts val="2803"/>
              </a:lnSpc>
            </a:pPr>
            <a:r>
              <a:rPr lang="en-US" sz="2002" dirty="0">
                <a:solidFill>
                  <a:srgbClr val="000000"/>
                </a:solidFill>
                <a:latin typeface="Arial" panose="020B0604020202020204" pitchFamily="34" charset="0"/>
                <a:cs typeface="Arial" panose="020B0604020202020204" pitchFamily="34" charset="0"/>
              </a:rPr>
              <a:t>(LMFT)</a:t>
            </a:r>
          </a:p>
        </p:txBody>
      </p:sp>
      <p:sp>
        <p:nvSpPr>
          <p:cNvPr id="7" name="TextBox 7"/>
          <p:cNvSpPr txBox="1"/>
          <p:nvPr/>
        </p:nvSpPr>
        <p:spPr>
          <a:xfrm>
            <a:off x="7418633" y="3836919"/>
            <a:ext cx="1520231" cy="1010598"/>
          </a:xfrm>
          <a:prstGeom prst="rect">
            <a:avLst/>
          </a:prstGeom>
        </p:spPr>
        <p:txBody>
          <a:bodyPr lIns="0" tIns="0" rIns="0" bIns="0" rtlCol="0" anchor="t">
            <a:spAutoFit/>
          </a:bodyPr>
          <a:lstStyle/>
          <a:p>
            <a:pPr algn="ctr">
              <a:lnSpc>
                <a:spcPts val="2707"/>
              </a:lnSpc>
            </a:pPr>
            <a:r>
              <a:rPr lang="en-US" sz="2000" dirty="0">
                <a:solidFill>
                  <a:srgbClr val="000000"/>
                </a:solidFill>
                <a:latin typeface="Arial" panose="020B0604020202020204" pitchFamily="34" charset="0"/>
                <a:cs typeface="Arial" panose="020B0604020202020204" pitchFamily="34" charset="0"/>
              </a:rPr>
              <a:t>Clinical </a:t>
            </a:r>
          </a:p>
          <a:p>
            <a:pPr algn="ctr">
              <a:lnSpc>
                <a:spcPts val="2707"/>
              </a:lnSpc>
            </a:pPr>
            <a:r>
              <a:rPr lang="en-US" sz="2000" dirty="0">
                <a:solidFill>
                  <a:srgbClr val="000000"/>
                </a:solidFill>
                <a:latin typeface="Arial" panose="020B0604020202020204" pitchFamily="34" charset="0"/>
                <a:cs typeface="Arial" panose="020B0604020202020204" pitchFamily="34" charset="0"/>
              </a:rPr>
              <a:t>Psychologist</a:t>
            </a:r>
          </a:p>
          <a:p>
            <a:pPr algn="ctr">
              <a:lnSpc>
                <a:spcPts val="2707"/>
              </a:lnSpc>
            </a:pPr>
            <a:r>
              <a:rPr lang="en-US" sz="2000" dirty="0">
                <a:solidFill>
                  <a:srgbClr val="000000"/>
                </a:solidFill>
                <a:latin typeface="Arial" panose="020B0604020202020204" pitchFamily="34" charset="0"/>
                <a:cs typeface="Arial" panose="020B0604020202020204" pitchFamily="34" charset="0"/>
              </a:rPr>
              <a:t>(PsyD, PhD)</a:t>
            </a:r>
          </a:p>
        </p:txBody>
      </p:sp>
      <p:sp>
        <p:nvSpPr>
          <p:cNvPr id="8" name="TextBox 8"/>
          <p:cNvSpPr txBox="1"/>
          <p:nvPr/>
        </p:nvSpPr>
        <p:spPr>
          <a:xfrm>
            <a:off x="9232060" y="2524762"/>
            <a:ext cx="2720850" cy="1045864"/>
          </a:xfrm>
          <a:prstGeom prst="rect">
            <a:avLst/>
          </a:prstGeom>
        </p:spPr>
        <p:txBody>
          <a:bodyPr lIns="0" tIns="0" rIns="0" bIns="0" rtlCol="0" anchor="t">
            <a:spAutoFit/>
          </a:bodyPr>
          <a:lstStyle/>
          <a:p>
            <a:pPr algn="ctr">
              <a:lnSpc>
                <a:spcPts val="2779"/>
              </a:lnSpc>
            </a:pPr>
            <a:r>
              <a:rPr lang="en-US" sz="2000" dirty="0">
                <a:solidFill>
                  <a:srgbClr val="000000"/>
                </a:solidFill>
                <a:latin typeface="Arial" panose="020B0604020202020204" pitchFamily="34" charset="0"/>
                <a:cs typeface="Arial" panose="020B0604020202020204" pitchFamily="34" charset="0"/>
              </a:rPr>
              <a:t>Licensed Mental </a:t>
            </a:r>
          </a:p>
          <a:p>
            <a:pPr algn="ctr">
              <a:lnSpc>
                <a:spcPts val="2779"/>
              </a:lnSpc>
            </a:pPr>
            <a:r>
              <a:rPr lang="en-US" sz="2000" dirty="0">
                <a:solidFill>
                  <a:srgbClr val="000000"/>
                </a:solidFill>
                <a:latin typeface="Arial" panose="020B0604020202020204" pitchFamily="34" charset="0"/>
                <a:cs typeface="Arial" panose="020B0604020202020204" pitchFamily="34" charset="0"/>
              </a:rPr>
              <a:t>Health Counselor</a:t>
            </a:r>
          </a:p>
          <a:p>
            <a:pPr algn="ctr">
              <a:lnSpc>
                <a:spcPts val="2779"/>
              </a:lnSpc>
            </a:pPr>
            <a:r>
              <a:rPr lang="en-US" sz="2000" dirty="0">
                <a:solidFill>
                  <a:srgbClr val="000000"/>
                </a:solidFill>
                <a:latin typeface="Arial" panose="020B0604020202020204" pitchFamily="34" charset="0"/>
                <a:cs typeface="Arial" panose="020B0604020202020204" pitchFamily="34" charset="0"/>
              </a:rPr>
              <a:t>(LMHC)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33311" y="793636"/>
            <a:ext cx="5725379" cy="338362"/>
          </a:xfrm>
          <a:prstGeom prst="rect">
            <a:avLst/>
          </a:prstGeom>
        </p:spPr>
        <p:txBody>
          <a:bodyPr lIns="0" tIns="0" rIns="0" bIns="0" rtlCol="0" anchor="t">
            <a:spAutoFit/>
          </a:bodyPr>
          <a:lstStyle/>
          <a:p>
            <a:pPr algn="ctr">
              <a:lnSpc>
                <a:spcPts val="2851"/>
              </a:lnSpc>
            </a:pPr>
            <a:r>
              <a:rPr lang="en-US" sz="2037" spc="407" dirty="0">
                <a:solidFill>
                  <a:srgbClr val="4B3624"/>
                </a:solidFill>
                <a:latin typeface="Arial" panose="020B0604020202020204" pitchFamily="34" charset="0"/>
                <a:cs typeface="Arial" panose="020B0604020202020204" pitchFamily="34" charset="0"/>
              </a:rPr>
              <a:t>SICKLE CELL DISEASE</a:t>
            </a:r>
          </a:p>
        </p:txBody>
      </p:sp>
      <p:sp>
        <p:nvSpPr>
          <p:cNvPr id="5" name="TextBox 5"/>
          <p:cNvSpPr txBox="1"/>
          <p:nvPr/>
        </p:nvSpPr>
        <p:spPr>
          <a:xfrm>
            <a:off x="2161650" y="285304"/>
            <a:ext cx="7868702" cy="527324"/>
          </a:xfrm>
          <a:prstGeom prst="rect">
            <a:avLst/>
          </a:prstGeom>
        </p:spPr>
        <p:txBody>
          <a:bodyPr lIns="0" tIns="0" rIns="0" bIns="0" rtlCol="0" anchor="t">
            <a:spAutoFit/>
          </a:bodyPr>
          <a:lstStyle/>
          <a:p>
            <a:pPr algn="ctr">
              <a:lnSpc>
                <a:spcPts val="4532"/>
              </a:lnSpc>
            </a:pPr>
            <a:r>
              <a:rPr lang="en-US" sz="3237" spc="647" dirty="0">
                <a:solidFill>
                  <a:srgbClr val="4B3624"/>
                </a:solidFill>
                <a:latin typeface="Arial" panose="020B0604020202020204" pitchFamily="34" charset="0"/>
                <a:cs typeface="Arial" panose="020B0604020202020204" pitchFamily="34" charset="0"/>
              </a:rPr>
              <a:t>MEDICAL SOCIAL WORK</a:t>
            </a:r>
          </a:p>
        </p:txBody>
      </p:sp>
      <p:sp>
        <p:nvSpPr>
          <p:cNvPr id="6" name="TextBox 6"/>
          <p:cNvSpPr txBox="1"/>
          <p:nvPr/>
        </p:nvSpPr>
        <p:spPr>
          <a:xfrm>
            <a:off x="3184834" y="1743826"/>
            <a:ext cx="5822332" cy="4915000"/>
          </a:xfrm>
          <a:prstGeom prst="rect">
            <a:avLst/>
          </a:prstGeom>
        </p:spPr>
        <p:txBody>
          <a:bodyPr wrap="square" lIns="0" tIns="0" rIns="0" bIns="0" rtlCol="0" anchor="t">
            <a:spAutoFit/>
          </a:bodyPr>
          <a:lstStyle/>
          <a:p>
            <a:pPr algn="ctr">
              <a:lnSpc>
                <a:spcPts val="3986"/>
              </a:lnSpc>
            </a:pPr>
            <a:r>
              <a:rPr lang="en-US" sz="2847" dirty="0">
                <a:solidFill>
                  <a:srgbClr val="975651"/>
                </a:solidFill>
                <a:latin typeface="Arial" panose="020B0604020202020204" pitchFamily="34" charset="0"/>
                <a:cs typeface="Arial" panose="020B0604020202020204" pitchFamily="34" charset="0"/>
              </a:rPr>
              <a:t>What social workers do NOT do: </a:t>
            </a:r>
          </a:p>
          <a:p>
            <a:pPr algn="ctr">
              <a:lnSpc>
                <a:spcPts val="3986"/>
              </a:lnSpc>
            </a:pPr>
            <a:endParaRPr lang="en-US" sz="2847" dirty="0">
              <a:solidFill>
                <a:srgbClr val="975651"/>
              </a:solidFill>
              <a:latin typeface="Arial" panose="020B0604020202020204" pitchFamily="34" charset="0"/>
              <a:cs typeface="Arial" panose="020B0604020202020204" pitchFamily="34" charset="0"/>
            </a:endParaRPr>
          </a:p>
          <a:p>
            <a:pPr algn="ctr">
              <a:lnSpc>
                <a:spcPts val="3986"/>
              </a:lnSpc>
            </a:pPr>
            <a:r>
              <a:rPr lang="en-US" sz="2847" dirty="0">
                <a:solidFill>
                  <a:srgbClr val="4B3624"/>
                </a:solidFill>
                <a:latin typeface="Arial" panose="020B0604020202020204" pitchFamily="34" charset="0"/>
                <a:cs typeface="Arial" panose="020B0604020202020204" pitchFamily="34" charset="0"/>
              </a:rPr>
              <a:t>Prior Authorizations</a:t>
            </a:r>
          </a:p>
          <a:p>
            <a:pPr algn="ctr">
              <a:lnSpc>
                <a:spcPts val="3986"/>
              </a:lnSpc>
            </a:pPr>
            <a:r>
              <a:rPr lang="en-US" sz="2847" dirty="0">
                <a:solidFill>
                  <a:srgbClr val="4B3624"/>
                </a:solidFill>
                <a:latin typeface="Arial" panose="020B0604020202020204" pitchFamily="34" charset="0"/>
                <a:cs typeface="Arial" panose="020B0604020202020204" pitchFamily="34" charset="0"/>
              </a:rPr>
              <a:t>Indirect Reporting</a:t>
            </a:r>
          </a:p>
          <a:p>
            <a:pPr algn="ctr">
              <a:lnSpc>
                <a:spcPts val="3986"/>
              </a:lnSpc>
            </a:pPr>
            <a:endParaRPr lang="en-US" sz="2847" dirty="0">
              <a:solidFill>
                <a:srgbClr val="4B3624"/>
              </a:solidFill>
              <a:latin typeface="Arial" panose="020B0604020202020204" pitchFamily="34" charset="0"/>
              <a:cs typeface="Arial" panose="020B0604020202020204" pitchFamily="34" charset="0"/>
            </a:endParaRPr>
          </a:p>
          <a:p>
            <a:pPr algn="ctr">
              <a:lnSpc>
                <a:spcPts val="3986"/>
              </a:lnSpc>
            </a:pPr>
            <a:r>
              <a:rPr lang="en-US" sz="2847" dirty="0">
                <a:solidFill>
                  <a:srgbClr val="975651"/>
                </a:solidFill>
                <a:latin typeface="Arial" panose="020B0604020202020204" pitchFamily="34" charset="0"/>
                <a:cs typeface="Arial" panose="020B0604020202020204" pitchFamily="34" charset="0"/>
              </a:rPr>
              <a:t>LCSW does NOT do: </a:t>
            </a:r>
          </a:p>
          <a:p>
            <a:pPr algn="ctr">
              <a:lnSpc>
                <a:spcPts val="3986"/>
              </a:lnSpc>
            </a:pPr>
            <a:endParaRPr lang="en-US" sz="2847" dirty="0">
              <a:solidFill>
                <a:srgbClr val="975651"/>
              </a:solidFill>
              <a:latin typeface="Arial" panose="020B0604020202020204" pitchFamily="34" charset="0"/>
              <a:cs typeface="Arial" panose="020B0604020202020204" pitchFamily="34" charset="0"/>
            </a:endParaRPr>
          </a:p>
          <a:p>
            <a:pPr algn="ctr">
              <a:lnSpc>
                <a:spcPts val="3986"/>
              </a:lnSpc>
            </a:pPr>
            <a:r>
              <a:rPr lang="en-US" sz="2847" dirty="0">
                <a:solidFill>
                  <a:srgbClr val="4B3624"/>
                </a:solidFill>
                <a:latin typeface="Arial" panose="020B0604020202020204" pitchFamily="34" charset="0"/>
                <a:cs typeface="Arial" panose="020B0604020202020204" pitchFamily="34" charset="0"/>
              </a:rPr>
              <a:t>Case management </a:t>
            </a:r>
          </a:p>
          <a:p>
            <a:pPr algn="ctr">
              <a:lnSpc>
                <a:spcPts val="3986"/>
              </a:lnSpc>
            </a:pPr>
            <a:r>
              <a:rPr lang="en-US" sz="2847" dirty="0">
                <a:solidFill>
                  <a:srgbClr val="975651"/>
                </a:solidFill>
                <a:latin typeface="Arial" panose="020B0604020202020204" pitchFamily="34" charset="0"/>
                <a:cs typeface="Arial" panose="020B0604020202020204" pitchFamily="34" charset="0"/>
              </a:rPr>
              <a:t>... but they can when needed</a:t>
            </a:r>
          </a:p>
          <a:p>
            <a:pPr algn="ctr">
              <a:lnSpc>
                <a:spcPts val="2119"/>
              </a:lnSpc>
            </a:pPr>
            <a:endParaRPr lang="en-US" sz="2847" dirty="0">
              <a:solidFill>
                <a:srgbClr val="975651"/>
              </a:solidFill>
              <a:latin typeface="Chewy"/>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43167" y="1055298"/>
            <a:ext cx="6740843" cy="4632615"/>
          </a:xfrm>
          <a:prstGeom prst="rect">
            <a:avLst/>
          </a:prstGeom>
        </p:spPr>
        <p:txBody>
          <a:bodyPr lIns="0" tIns="0" rIns="0" bIns="0" rtlCol="0" anchor="t">
            <a:spAutoFit/>
          </a:bodyPr>
          <a:lstStyle/>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Appointment Navigation and Management</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Referrals to social services and government agencies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Discharge Planning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Liaison with providers</a:t>
            </a:r>
          </a:p>
          <a:p>
            <a:pPr marL="355290" lvl="1" indent="-177645">
              <a:lnSpc>
                <a:spcPts val="2567"/>
              </a:lnSpc>
              <a:buFont typeface="Arial"/>
              <a:buChar char="•"/>
            </a:pPr>
            <a:r>
              <a:rPr lang="en-US" sz="1645" dirty="0">
                <a:solidFill>
                  <a:srgbClr val="975651"/>
                </a:solidFill>
                <a:latin typeface="Arial" panose="020B0604020202020204" pitchFamily="34" charset="0"/>
                <a:cs typeface="Arial" panose="020B0604020202020204" pitchFamily="34" charset="0"/>
              </a:rPr>
              <a:t>Transition Coordination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Transportation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Supportive Counseling (Active listening, Crisis Intervention)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Deescalate Situation and refer to clinical profession if needed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Case Management (Transportation, Housing, Disability, Insurance)</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Referrals to Community Based Organizations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Advocacy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Vocational and Job Support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Financial Navigation </a:t>
            </a:r>
          </a:p>
          <a:p>
            <a:pPr marL="355290" lvl="1" indent="-177645">
              <a:lnSpc>
                <a:spcPts val="2567"/>
              </a:lnSpc>
              <a:buFont typeface="Arial"/>
              <a:buChar char="•"/>
            </a:pPr>
            <a:r>
              <a:rPr lang="en-US" sz="1645" dirty="0">
                <a:solidFill>
                  <a:srgbClr val="4B3624"/>
                </a:solidFill>
                <a:latin typeface="Arial" panose="020B0604020202020204" pitchFamily="34" charset="0"/>
                <a:cs typeface="Arial" panose="020B0604020202020204" pitchFamily="34" charset="0"/>
              </a:rPr>
              <a:t>Assist with filing for disability (Medicaid/Medicare) </a:t>
            </a:r>
          </a:p>
        </p:txBody>
      </p:sp>
      <p:sp>
        <p:nvSpPr>
          <p:cNvPr id="6" name="TextBox 5">
            <a:extLst>
              <a:ext uri="{FF2B5EF4-FFF2-40B4-BE49-F238E27FC236}">
                <a16:creationId xmlns:a16="http://schemas.microsoft.com/office/drawing/2014/main" id="{AB118C5D-728E-4DA0-9DF9-413A08E68359}"/>
              </a:ext>
            </a:extLst>
          </p:cNvPr>
          <p:cNvSpPr txBox="1"/>
          <p:nvPr/>
        </p:nvSpPr>
        <p:spPr>
          <a:xfrm>
            <a:off x="660400" y="1346200"/>
            <a:ext cx="3556000" cy="3046988"/>
          </a:xfrm>
          <a:prstGeom prst="rect">
            <a:avLst/>
          </a:prstGeom>
          <a:noFill/>
        </p:spPr>
        <p:txBody>
          <a:bodyPr wrap="square" rtlCol="0">
            <a:spAutoFit/>
          </a:bodyPr>
          <a:lstStyle/>
          <a:p>
            <a:pPr algn="r"/>
            <a:r>
              <a:rPr lang="en-US" sz="4800" dirty="0">
                <a:latin typeface="Arial Rounded MT Bold" panose="020F0704030504030204" pitchFamily="34" charset="0"/>
              </a:rPr>
              <a:t>Bachelor of Social Work </a:t>
            </a:r>
          </a:p>
          <a:p>
            <a:pPr algn="r"/>
            <a:r>
              <a:rPr lang="en-US" sz="4800" dirty="0">
                <a:latin typeface="Arial Rounded MT Bold" panose="020F0704030504030204" pitchFamily="34" charset="0"/>
              </a:rPr>
              <a:t>(BSW)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673600" y="2108201"/>
            <a:ext cx="6670334" cy="3345916"/>
          </a:xfrm>
          <a:prstGeom prst="rect">
            <a:avLst/>
          </a:prstGeom>
        </p:spPr>
        <p:txBody>
          <a:bodyPr lIns="0" tIns="0" rIns="0" bIns="0" rtlCol="0" anchor="t">
            <a:spAutoFit/>
          </a:bodyPr>
          <a:lstStyle/>
          <a:p>
            <a:pPr marL="418046" lvl="1" indent="-209022">
              <a:lnSpc>
                <a:spcPts val="3814"/>
              </a:lnSpc>
              <a:buFont typeface="Arial"/>
              <a:buChar char="•"/>
            </a:pPr>
            <a:r>
              <a:rPr lang="en-US" sz="1936" dirty="0">
                <a:solidFill>
                  <a:srgbClr val="4B3624"/>
                </a:solidFill>
                <a:latin typeface="Arial" panose="020B0604020202020204" pitchFamily="34" charset="0"/>
                <a:cs typeface="Arial" panose="020B0604020202020204" pitchFamily="34" charset="0"/>
              </a:rPr>
              <a:t>Support Groups/Focus Groups </a:t>
            </a:r>
          </a:p>
          <a:p>
            <a:pPr marL="418046" lvl="1" indent="-209022">
              <a:lnSpc>
                <a:spcPts val="3814"/>
              </a:lnSpc>
              <a:buFont typeface="Arial"/>
              <a:buChar char="•"/>
            </a:pPr>
            <a:r>
              <a:rPr lang="en-US" sz="1936" dirty="0">
                <a:solidFill>
                  <a:srgbClr val="4B3624"/>
                </a:solidFill>
                <a:latin typeface="Arial" panose="020B0604020202020204" pitchFamily="34" charset="0"/>
                <a:cs typeface="Arial" panose="020B0604020202020204" pitchFamily="34" charset="0"/>
              </a:rPr>
              <a:t>Educational Groups </a:t>
            </a:r>
          </a:p>
          <a:p>
            <a:pPr marL="418046" lvl="1" indent="-209022">
              <a:lnSpc>
                <a:spcPts val="3814"/>
              </a:lnSpc>
              <a:buFont typeface="Arial"/>
              <a:buChar char="•"/>
            </a:pPr>
            <a:r>
              <a:rPr lang="en-US" sz="1936" spc="-73" dirty="0">
                <a:solidFill>
                  <a:srgbClr val="4B3624"/>
                </a:solidFill>
                <a:latin typeface="Arial" panose="020B0604020202020204" pitchFamily="34" charset="0"/>
                <a:cs typeface="Arial" panose="020B0604020202020204" pitchFamily="34" charset="0"/>
              </a:rPr>
              <a:t>Program Development </a:t>
            </a:r>
          </a:p>
          <a:p>
            <a:pPr marL="418046" lvl="1" indent="-209022">
              <a:lnSpc>
                <a:spcPts val="3814"/>
              </a:lnSpc>
              <a:buFont typeface="Arial"/>
              <a:buChar char="•"/>
            </a:pPr>
            <a:r>
              <a:rPr lang="en-US" sz="1936" dirty="0">
                <a:solidFill>
                  <a:srgbClr val="4B3624"/>
                </a:solidFill>
                <a:latin typeface="Arial" panose="020B0604020202020204" pitchFamily="34" charset="0"/>
                <a:cs typeface="Arial" panose="020B0604020202020204" pitchFamily="34" charset="0"/>
              </a:rPr>
              <a:t>Reviews discharge summary with patient </a:t>
            </a:r>
          </a:p>
          <a:p>
            <a:pPr marL="418046" lvl="1" indent="-209022">
              <a:lnSpc>
                <a:spcPts val="3814"/>
              </a:lnSpc>
              <a:buFont typeface="Arial"/>
              <a:buChar char="•"/>
            </a:pPr>
            <a:r>
              <a:rPr lang="en-US" sz="1936" dirty="0">
                <a:solidFill>
                  <a:srgbClr val="4B3624"/>
                </a:solidFill>
                <a:latin typeface="Arial" panose="020B0604020202020204" pitchFamily="34" charset="0"/>
                <a:cs typeface="Arial" panose="020B0604020202020204" pitchFamily="34" charset="0"/>
              </a:rPr>
              <a:t>MSW can provide therapeutic support as long as they are supervised by a LCSW </a:t>
            </a:r>
          </a:p>
          <a:p>
            <a:pPr>
              <a:lnSpc>
                <a:spcPts val="3814"/>
              </a:lnSpc>
            </a:pPr>
            <a:endParaRPr lang="en-US" sz="1936" dirty="0">
              <a:solidFill>
                <a:srgbClr val="4B3624"/>
              </a:solidFill>
              <a:latin typeface="More Sugar"/>
            </a:endParaRPr>
          </a:p>
        </p:txBody>
      </p:sp>
      <p:sp>
        <p:nvSpPr>
          <p:cNvPr id="6" name="TextBox 6"/>
          <p:cNvSpPr txBox="1"/>
          <p:nvPr/>
        </p:nvSpPr>
        <p:spPr>
          <a:xfrm>
            <a:off x="4551193" y="635884"/>
            <a:ext cx="6053058" cy="1152110"/>
          </a:xfrm>
          <a:prstGeom prst="rect">
            <a:avLst/>
          </a:prstGeom>
        </p:spPr>
        <p:txBody>
          <a:bodyPr lIns="0" tIns="0" rIns="0" bIns="0" rtlCol="0" anchor="t">
            <a:spAutoFit/>
          </a:bodyPr>
          <a:lstStyle/>
          <a:p>
            <a:pPr algn="ctr">
              <a:lnSpc>
                <a:spcPts val="4666"/>
              </a:lnSpc>
            </a:pPr>
            <a:r>
              <a:rPr lang="en-US" sz="3333" b="1" dirty="0">
                <a:solidFill>
                  <a:srgbClr val="C79489"/>
                </a:solidFill>
                <a:latin typeface="Arial" panose="020B0604020202020204" pitchFamily="34" charset="0"/>
                <a:cs typeface="Arial" panose="020B0604020202020204" pitchFamily="34" charset="0"/>
              </a:rPr>
              <a:t>Everything a BSW can do, but also... </a:t>
            </a:r>
          </a:p>
        </p:txBody>
      </p:sp>
      <p:sp>
        <p:nvSpPr>
          <p:cNvPr id="7" name="TextBox 6">
            <a:extLst>
              <a:ext uri="{FF2B5EF4-FFF2-40B4-BE49-F238E27FC236}">
                <a16:creationId xmlns:a16="http://schemas.microsoft.com/office/drawing/2014/main" id="{EAE4235F-8166-49A7-A38C-196E0D986CF9}"/>
              </a:ext>
            </a:extLst>
          </p:cNvPr>
          <p:cNvSpPr txBox="1"/>
          <p:nvPr/>
        </p:nvSpPr>
        <p:spPr>
          <a:xfrm>
            <a:off x="711200" y="1920895"/>
            <a:ext cx="3556000" cy="3046988"/>
          </a:xfrm>
          <a:prstGeom prst="rect">
            <a:avLst/>
          </a:prstGeom>
          <a:noFill/>
        </p:spPr>
        <p:txBody>
          <a:bodyPr wrap="square" rtlCol="0">
            <a:spAutoFit/>
          </a:bodyPr>
          <a:lstStyle/>
          <a:p>
            <a:pPr algn="r"/>
            <a:r>
              <a:rPr lang="en-US" sz="4800" dirty="0">
                <a:latin typeface="Arial Rounded MT Bold" panose="020F0704030504030204" pitchFamily="34" charset="0"/>
              </a:rPr>
              <a:t>Master of Social Work</a:t>
            </a:r>
          </a:p>
          <a:p>
            <a:pPr algn="r"/>
            <a:r>
              <a:rPr lang="en-US" sz="4800" dirty="0">
                <a:latin typeface="Arial Rounded MT Bold" panose="020F0704030504030204" pitchFamily="34" charset="0"/>
              </a:rPr>
              <a:t>(MSW)</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40888" y="489188"/>
            <a:ext cx="7523754" cy="5636543"/>
          </a:xfrm>
          <a:prstGeom prst="rect">
            <a:avLst/>
          </a:prstGeom>
        </p:spPr>
        <p:txBody>
          <a:bodyPr lIns="0" tIns="0" rIns="0" bIns="0" rtlCol="0" anchor="t">
            <a:spAutoFit/>
          </a:bodyPr>
          <a:lstStyle/>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Providing therapeutic interventions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Program Development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Assessments and Diagnosis</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Referring to Psychiatry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Referring to Community Resources for Special therapeutic interventions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Supervision (if certified by state)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Billing (LCSW can generate income for the institution) </a:t>
            </a:r>
          </a:p>
          <a:p>
            <a:pPr marL="572307" lvl="1" indent="-286154">
              <a:lnSpc>
                <a:spcPts val="3366"/>
              </a:lnSpc>
              <a:buFont typeface="Arial"/>
              <a:buChar char="•"/>
            </a:pPr>
            <a:r>
              <a:rPr lang="en-US" sz="2650" dirty="0">
                <a:solidFill>
                  <a:srgbClr val="000000"/>
                </a:solidFill>
                <a:latin typeface="Arial" panose="020B0604020202020204" pitchFamily="34" charset="0"/>
                <a:cs typeface="Arial" panose="020B0604020202020204" pitchFamily="34" charset="0"/>
              </a:rPr>
              <a:t>May be certified to offer alternative pain management/coping i.e., Pain Reprocessing Therapy (PRT), CBT, Mindfulness-based therapies</a:t>
            </a:r>
          </a:p>
        </p:txBody>
      </p:sp>
      <p:sp>
        <p:nvSpPr>
          <p:cNvPr id="7" name="TextBox 6">
            <a:extLst>
              <a:ext uri="{FF2B5EF4-FFF2-40B4-BE49-F238E27FC236}">
                <a16:creationId xmlns:a16="http://schemas.microsoft.com/office/drawing/2014/main" id="{0FD90834-EBA6-4DD0-9770-6014BC019EC6}"/>
              </a:ext>
            </a:extLst>
          </p:cNvPr>
          <p:cNvSpPr txBox="1"/>
          <p:nvPr/>
        </p:nvSpPr>
        <p:spPr>
          <a:xfrm>
            <a:off x="609600" y="1193800"/>
            <a:ext cx="3731288" cy="3477875"/>
          </a:xfrm>
          <a:prstGeom prst="rect">
            <a:avLst/>
          </a:prstGeom>
          <a:noFill/>
        </p:spPr>
        <p:txBody>
          <a:bodyPr wrap="square" rtlCol="0">
            <a:spAutoFit/>
          </a:bodyPr>
          <a:lstStyle/>
          <a:p>
            <a:pPr algn="r"/>
            <a:r>
              <a:rPr lang="en-US" sz="4400" dirty="0">
                <a:latin typeface="Arial Rounded MT Bold" panose="020F0704030504030204" pitchFamily="34" charset="0"/>
              </a:rPr>
              <a:t>Licensed Clinical Social Worker</a:t>
            </a:r>
          </a:p>
          <a:p>
            <a:pPr algn="r"/>
            <a:r>
              <a:rPr lang="en-US" sz="4400" dirty="0">
                <a:latin typeface="Arial Rounded MT Bold" panose="020F0704030504030204" pitchFamily="34" charset="0"/>
              </a:rPr>
              <a:t>(LCSW)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5A05-49F6-43CC-AEC5-0773A7C167C0}"/>
              </a:ext>
            </a:extLst>
          </p:cNvPr>
          <p:cNvSpPr>
            <a:spLocks noGrp="1"/>
          </p:cNvSpPr>
          <p:nvPr>
            <p:ph type="title"/>
          </p:nvPr>
        </p:nvSpPr>
        <p:spPr>
          <a:xfrm>
            <a:off x="468886" y="48717"/>
            <a:ext cx="10515600" cy="1325600"/>
          </a:xfrm>
        </p:spPr>
        <p:txBody>
          <a:bodyPr/>
          <a:lstStyle/>
          <a:p>
            <a:r>
              <a:rPr lang="en-US" sz="5400" b="1" dirty="0"/>
              <a:t>Behavioral Health Role Clarity </a:t>
            </a:r>
          </a:p>
        </p:txBody>
      </p:sp>
      <p:sp>
        <p:nvSpPr>
          <p:cNvPr id="3" name="Text Placeholder 2">
            <a:extLst>
              <a:ext uri="{FF2B5EF4-FFF2-40B4-BE49-F238E27FC236}">
                <a16:creationId xmlns:a16="http://schemas.microsoft.com/office/drawing/2014/main" id="{58323D79-BF2A-4B2A-BDA1-5B10D0808F91}"/>
              </a:ext>
            </a:extLst>
          </p:cNvPr>
          <p:cNvSpPr>
            <a:spLocks noGrp="1"/>
          </p:cNvSpPr>
          <p:nvPr>
            <p:ph type="body" idx="1"/>
          </p:nvPr>
        </p:nvSpPr>
        <p:spPr>
          <a:xfrm>
            <a:off x="440952" y="1374317"/>
            <a:ext cx="2927981" cy="954576"/>
          </a:xfrm>
        </p:spPr>
        <p:txBody>
          <a:bodyPr/>
          <a:lstStyle/>
          <a:p>
            <a:r>
              <a:rPr lang="en-US" dirty="0">
                <a:solidFill>
                  <a:schemeClr val="tx1"/>
                </a:solidFill>
              </a:rPr>
              <a:t>Patient Navigator/CHW</a:t>
            </a:r>
          </a:p>
        </p:txBody>
      </p:sp>
      <p:sp>
        <p:nvSpPr>
          <p:cNvPr id="4" name="Text Placeholder 3">
            <a:extLst>
              <a:ext uri="{FF2B5EF4-FFF2-40B4-BE49-F238E27FC236}">
                <a16:creationId xmlns:a16="http://schemas.microsoft.com/office/drawing/2014/main" id="{68BA8A7C-EC87-487A-9831-1E92A4366BA8}"/>
              </a:ext>
            </a:extLst>
          </p:cNvPr>
          <p:cNvSpPr>
            <a:spLocks noGrp="1"/>
          </p:cNvSpPr>
          <p:nvPr>
            <p:ph type="body" idx="2"/>
          </p:nvPr>
        </p:nvSpPr>
        <p:spPr>
          <a:xfrm>
            <a:off x="440952" y="2437199"/>
            <a:ext cx="2689951" cy="3684800"/>
          </a:xfrm>
        </p:spPr>
        <p:txBody>
          <a:bodyPr/>
          <a:lstStyle/>
          <a:p>
            <a:r>
              <a:rPr lang="en-US" sz="1800" dirty="0"/>
              <a:t>Works 1:1 with high-risk patients, high utilizers of ER/hospital services, and transition aged patients </a:t>
            </a:r>
          </a:p>
          <a:p>
            <a:r>
              <a:rPr lang="en-US" sz="1800" dirty="0"/>
              <a:t>Case management</a:t>
            </a:r>
          </a:p>
          <a:p>
            <a:r>
              <a:rPr lang="en-US" sz="1800" dirty="0"/>
              <a:t>SDOH Support</a:t>
            </a:r>
          </a:p>
          <a:p>
            <a:r>
              <a:rPr lang="en-US" sz="1800" dirty="0"/>
              <a:t>Medical liaison</a:t>
            </a:r>
          </a:p>
          <a:p>
            <a:endParaRPr lang="en-US" dirty="0"/>
          </a:p>
        </p:txBody>
      </p:sp>
      <p:sp>
        <p:nvSpPr>
          <p:cNvPr id="5" name="Text Placeholder 4">
            <a:extLst>
              <a:ext uri="{FF2B5EF4-FFF2-40B4-BE49-F238E27FC236}">
                <a16:creationId xmlns:a16="http://schemas.microsoft.com/office/drawing/2014/main" id="{AD991061-66C0-4055-B17F-203B8D654458}"/>
              </a:ext>
            </a:extLst>
          </p:cNvPr>
          <p:cNvSpPr>
            <a:spLocks noGrp="1"/>
          </p:cNvSpPr>
          <p:nvPr>
            <p:ph type="body" idx="3"/>
          </p:nvPr>
        </p:nvSpPr>
        <p:spPr>
          <a:xfrm>
            <a:off x="3343131" y="1504893"/>
            <a:ext cx="2689953" cy="824000"/>
          </a:xfrm>
        </p:spPr>
        <p:txBody>
          <a:bodyPr/>
          <a:lstStyle/>
          <a:p>
            <a:r>
              <a:rPr lang="en-US" dirty="0"/>
              <a:t>Transition Coordinator</a:t>
            </a:r>
          </a:p>
        </p:txBody>
      </p:sp>
      <p:sp>
        <p:nvSpPr>
          <p:cNvPr id="6" name="Text Placeholder 5">
            <a:extLst>
              <a:ext uri="{FF2B5EF4-FFF2-40B4-BE49-F238E27FC236}">
                <a16:creationId xmlns:a16="http://schemas.microsoft.com/office/drawing/2014/main" id="{721F75B3-0E2F-4EC2-A758-75BA01FBAFDE}"/>
              </a:ext>
            </a:extLst>
          </p:cNvPr>
          <p:cNvSpPr>
            <a:spLocks noGrp="1"/>
          </p:cNvSpPr>
          <p:nvPr>
            <p:ph type="body" idx="4"/>
          </p:nvPr>
        </p:nvSpPr>
        <p:spPr>
          <a:xfrm>
            <a:off x="3343131" y="2419437"/>
            <a:ext cx="2689952" cy="3893227"/>
          </a:xfrm>
        </p:spPr>
        <p:txBody>
          <a:bodyPr/>
          <a:lstStyle/>
          <a:p>
            <a:r>
              <a:rPr lang="en-US" sz="1800" dirty="0"/>
              <a:t>Liaison between pediatric team, adult team, and CBO </a:t>
            </a:r>
          </a:p>
          <a:p>
            <a:r>
              <a:rPr lang="en-US" sz="1800" dirty="0"/>
              <a:t>Planning, organizing events, camps, workshops, </a:t>
            </a:r>
            <a:r>
              <a:rPr lang="en-US" sz="1800" dirty="0" err="1"/>
              <a:t>etc</a:t>
            </a:r>
            <a:r>
              <a:rPr lang="en-US" sz="1800" dirty="0"/>
              <a:t> for TAP</a:t>
            </a:r>
          </a:p>
          <a:p>
            <a:r>
              <a:rPr lang="en-US" sz="1800" dirty="0"/>
              <a:t>TIP-RFT assessments</a:t>
            </a:r>
          </a:p>
          <a:p>
            <a:r>
              <a:rPr lang="en-US" sz="1800" dirty="0"/>
              <a:t>Referrals to LCSW, as needed </a:t>
            </a:r>
          </a:p>
          <a:p>
            <a:r>
              <a:rPr lang="en-US" sz="1800" dirty="0"/>
              <a:t>Present at first adult appointment</a:t>
            </a:r>
          </a:p>
          <a:p>
            <a:endParaRPr lang="en-US" sz="1800" dirty="0"/>
          </a:p>
        </p:txBody>
      </p:sp>
      <p:sp>
        <p:nvSpPr>
          <p:cNvPr id="7" name="Text Placeholder 2">
            <a:extLst>
              <a:ext uri="{FF2B5EF4-FFF2-40B4-BE49-F238E27FC236}">
                <a16:creationId xmlns:a16="http://schemas.microsoft.com/office/drawing/2014/main" id="{7A424BD8-41AC-4195-B4FD-8385F7C75C00}"/>
              </a:ext>
            </a:extLst>
          </p:cNvPr>
          <p:cNvSpPr txBox="1">
            <a:spLocks/>
          </p:cNvSpPr>
          <p:nvPr/>
        </p:nvSpPr>
        <p:spPr>
          <a:xfrm>
            <a:off x="5743738" y="1504893"/>
            <a:ext cx="3431085" cy="824000"/>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L="609585" marR="0" lvl="0" indent="-304792" algn="l" rtl="0">
              <a:lnSpc>
                <a:spcPct val="90000"/>
              </a:lnSpc>
              <a:spcBef>
                <a:spcPts val="1067"/>
              </a:spcBef>
              <a:spcAft>
                <a:spcPts val="0"/>
              </a:spcAft>
              <a:buClr>
                <a:schemeClr val="dk1"/>
              </a:buClr>
              <a:buSzPts val="18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5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4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9pPr>
          </a:lstStyle>
          <a:p>
            <a:r>
              <a:rPr lang="en-US" kern="0" dirty="0"/>
              <a:t>Clinical Social Worker/Psychologist</a:t>
            </a:r>
          </a:p>
        </p:txBody>
      </p:sp>
      <p:sp>
        <p:nvSpPr>
          <p:cNvPr id="8" name="Text Placeholder 4">
            <a:extLst>
              <a:ext uri="{FF2B5EF4-FFF2-40B4-BE49-F238E27FC236}">
                <a16:creationId xmlns:a16="http://schemas.microsoft.com/office/drawing/2014/main" id="{6B2AFD56-0EE2-497F-9E22-916A85C2B8E1}"/>
              </a:ext>
            </a:extLst>
          </p:cNvPr>
          <p:cNvSpPr txBox="1">
            <a:spLocks/>
          </p:cNvSpPr>
          <p:nvPr/>
        </p:nvSpPr>
        <p:spPr>
          <a:xfrm>
            <a:off x="9304693" y="1504893"/>
            <a:ext cx="2244935" cy="824000"/>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L="609585" marR="0" lvl="0" indent="-304792" algn="l" rtl="0">
              <a:lnSpc>
                <a:spcPct val="90000"/>
              </a:lnSpc>
              <a:spcBef>
                <a:spcPts val="1067"/>
              </a:spcBef>
              <a:spcAft>
                <a:spcPts val="0"/>
              </a:spcAft>
              <a:buClr>
                <a:schemeClr val="dk1"/>
              </a:buClr>
              <a:buSzPts val="1800"/>
              <a:buFont typeface="Arial"/>
              <a:buNone/>
              <a:defRPr sz="2400" b="1"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500"/>
              <a:buFont typeface="Arial"/>
              <a:buNone/>
              <a:defRPr sz="2000" b="1"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400"/>
              <a:buFont typeface="Arial"/>
              <a:buNone/>
              <a:defRPr sz="1867" b="1"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200"/>
              <a:buFont typeface="Arial"/>
              <a:buNone/>
              <a:defRPr sz="1600" b="1" i="0" u="none" strike="noStrike" cap="none">
                <a:solidFill>
                  <a:schemeClr val="dk1"/>
                </a:solidFill>
                <a:latin typeface="Calibri"/>
                <a:ea typeface="Calibri"/>
                <a:cs typeface="Calibri"/>
                <a:sym typeface="Calibri"/>
              </a:defRPr>
            </a:lvl9pPr>
          </a:lstStyle>
          <a:p>
            <a:r>
              <a:rPr lang="en-US" kern="0" dirty="0"/>
              <a:t>MSW Intern</a:t>
            </a:r>
          </a:p>
        </p:txBody>
      </p:sp>
      <p:sp>
        <p:nvSpPr>
          <p:cNvPr id="10" name="Rectangle 9">
            <a:extLst>
              <a:ext uri="{FF2B5EF4-FFF2-40B4-BE49-F238E27FC236}">
                <a16:creationId xmlns:a16="http://schemas.microsoft.com/office/drawing/2014/main" id="{C73747C5-ED0B-4FD1-BE05-ABEADD308373}"/>
              </a:ext>
            </a:extLst>
          </p:cNvPr>
          <p:cNvSpPr/>
          <p:nvPr/>
        </p:nvSpPr>
        <p:spPr>
          <a:xfrm>
            <a:off x="9506113" y="2404329"/>
            <a:ext cx="2244935" cy="2585323"/>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Group facilitator (workshops and therapy groups)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CBO Referrals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Initial MH Assessments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Data entry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Managing Tiers of Engagement</a:t>
            </a:r>
          </a:p>
        </p:txBody>
      </p:sp>
      <p:sp>
        <p:nvSpPr>
          <p:cNvPr id="11" name="Rectangle 10">
            <a:extLst>
              <a:ext uri="{FF2B5EF4-FFF2-40B4-BE49-F238E27FC236}">
                <a16:creationId xmlns:a16="http://schemas.microsoft.com/office/drawing/2014/main" id="{8D9D0C2E-EEA7-4721-BB96-EE1AC009C1C3}"/>
              </a:ext>
            </a:extLst>
          </p:cNvPr>
          <p:cNvSpPr/>
          <p:nvPr/>
        </p:nvSpPr>
        <p:spPr>
          <a:xfrm>
            <a:off x="6387555" y="2505670"/>
            <a:ext cx="2787268" cy="1477328"/>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Individual Psychotherapy and Treatment planning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BH/Substance Use Assessments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Refers out to psychiatry</a:t>
            </a:r>
          </a:p>
        </p:txBody>
      </p:sp>
    </p:spTree>
    <p:extLst>
      <p:ext uri="{BB962C8B-B14F-4D97-AF65-F5344CB8AC3E}">
        <p14:creationId xmlns:p14="http://schemas.microsoft.com/office/powerpoint/2010/main" val="1047679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E1B5DDE-7B32-C07A-FB40-08D90D8D3373}"/>
              </a:ext>
            </a:extLst>
          </p:cNvPr>
          <p:cNvSpPr/>
          <p:nvPr/>
        </p:nvSpPr>
        <p:spPr>
          <a:xfrm rot="5400000" flipH="1">
            <a:off x="5249204" y="-720056"/>
            <a:ext cx="1043974" cy="3822362"/>
          </a:xfrm>
          <a:prstGeom prst="ellipse">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30000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C376F6E-9D49-D8B6-F4D1-91B8F1D7790C}"/>
              </a:ext>
            </a:extLst>
          </p:cNvPr>
          <p:cNvSpPr txBox="1"/>
          <p:nvPr/>
        </p:nvSpPr>
        <p:spPr>
          <a:xfrm>
            <a:off x="4491318" y="911222"/>
            <a:ext cx="2874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LCSW</a:t>
            </a:r>
          </a:p>
        </p:txBody>
      </p:sp>
      <p:sp>
        <p:nvSpPr>
          <p:cNvPr id="9" name="Flowchart: Alternate Process 8">
            <a:extLst>
              <a:ext uri="{FF2B5EF4-FFF2-40B4-BE49-F238E27FC236}">
                <a16:creationId xmlns:a16="http://schemas.microsoft.com/office/drawing/2014/main" id="{163DAE9D-2C06-D103-06E8-341D50CD6172}"/>
              </a:ext>
            </a:extLst>
          </p:cNvPr>
          <p:cNvSpPr/>
          <p:nvPr/>
        </p:nvSpPr>
        <p:spPr>
          <a:xfrm>
            <a:off x="1726679" y="2662252"/>
            <a:ext cx="1971040" cy="1122680"/>
          </a:xfrm>
          <a:prstGeom prst="flowChartAlternateProcess">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Flowchart: Decision 9">
            <a:extLst>
              <a:ext uri="{FF2B5EF4-FFF2-40B4-BE49-F238E27FC236}">
                <a16:creationId xmlns:a16="http://schemas.microsoft.com/office/drawing/2014/main" id="{7DBBBDAD-627B-5B44-13E8-3978AB65BC3A}"/>
              </a:ext>
            </a:extLst>
          </p:cNvPr>
          <p:cNvSpPr/>
          <p:nvPr/>
        </p:nvSpPr>
        <p:spPr>
          <a:xfrm flipH="1" flipV="1">
            <a:off x="4688815" y="2759623"/>
            <a:ext cx="2677160" cy="1211821"/>
          </a:xfrm>
          <a:prstGeom prst="flowChartDecision">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lowchart: Preparation 11">
            <a:extLst>
              <a:ext uri="{FF2B5EF4-FFF2-40B4-BE49-F238E27FC236}">
                <a16:creationId xmlns:a16="http://schemas.microsoft.com/office/drawing/2014/main" id="{B3F2E62F-6090-C24E-691A-929B2A80F19E}"/>
              </a:ext>
            </a:extLst>
          </p:cNvPr>
          <p:cNvSpPr/>
          <p:nvPr/>
        </p:nvSpPr>
        <p:spPr>
          <a:xfrm>
            <a:off x="8093858" y="2748197"/>
            <a:ext cx="2326640" cy="1122679"/>
          </a:xfrm>
          <a:prstGeom prst="flowChartPreparation">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0D0A8416-1537-1561-B4EA-7BDDE78C9E62}"/>
              </a:ext>
            </a:extLst>
          </p:cNvPr>
          <p:cNvSpPr txBox="1"/>
          <p:nvPr/>
        </p:nvSpPr>
        <p:spPr>
          <a:xfrm flipH="1">
            <a:off x="1930399" y="2759624"/>
            <a:ext cx="16937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Patient   Navigator</a:t>
            </a:r>
          </a:p>
        </p:txBody>
      </p:sp>
      <p:sp>
        <p:nvSpPr>
          <p:cNvPr id="21" name="TextBox 20">
            <a:extLst>
              <a:ext uri="{FF2B5EF4-FFF2-40B4-BE49-F238E27FC236}">
                <a16:creationId xmlns:a16="http://schemas.microsoft.com/office/drawing/2014/main" id="{396D5EB7-F2FD-32A1-6D31-DB70FBA82DD7}"/>
              </a:ext>
            </a:extLst>
          </p:cNvPr>
          <p:cNvSpPr txBox="1"/>
          <p:nvPr/>
        </p:nvSpPr>
        <p:spPr>
          <a:xfrm>
            <a:off x="5135541" y="2848765"/>
            <a:ext cx="2267417" cy="841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Transition       Coordinator</a:t>
            </a:r>
          </a:p>
        </p:txBody>
      </p:sp>
      <p:sp>
        <p:nvSpPr>
          <p:cNvPr id="22" name="TextBox 21">
            <a:extLst>
              <a:ext uri="{FF2B5EF4-FFF2-40B4-BE49-F238E27FC236}">
                <a16:creationId xmlns:a16="http://schemas.microsoft.com/office/drawing/2014/main" id="{0E07691D-3A67-7249-7F93-E3DC28B79E10}"/>
              </a:ext>
            </a:extLst>
          </p:cNvPr>
          <p:cNvSpPr txBox="1"/>
          <p:nvPr/>
        </p:nvSpPr>
        <p:spPr>
          <a:xfrm>
            <a:off x="8525435" y="2848766"/>
            <a:ext cx="17361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MSW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Intern</a:t>
            </a:r>
          </a:p>
        </p:txBody>
      </p:sp>
      <p:sp>
        <p:nvSpPr>
          <p:cNvPr id="3" name="Arrow: Down 2">
            <a:extLst>
              <a:ext uri="{FF2B5EF4-FFF2-40B4-BE49-F238E27FC236}">
                <a16:creationId xmlns:a16="http://schemas.microsoft.com/office/drawing/2014/main" id="{28EB0DB4-2AC1-5E54-4514-70D7CE9ADE6B}"/>
              </a:ext>
            </a:extLst>
          </p:cNvPr>
          <p:cNvSpPr/>
          <p:nvPr/>
        </p:nvSpPr>
        <p:spPr>
          <a:xfrm rot="3216268">
            <a:off x="3722852" y="1491182"/>
            <a:ext cx="450648" cy="141615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F1BAF6E9-DE48-37AB-84CB-E18018157C3E}"/>
              </a:ext>
            </a:extLst>
          </p:cNvPr>
          <p:cNvSpPr/>
          <p:nvPr/>
        </p:nvSpPr>
        <p:spPr>
          <a:xfrm>
            <a:off x="5738159" y="1829258"/>
            <a:ext cx="381000" cy="85092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37C054C4-7337-702F-B9B3-0006F1838F4D}"/>
              </a:ext>
            </a:extLst>
          </p:cNvPr>
          <p:cNvSpPr/>
          <p:nvPr/>
        </p:nvSpPr>
        <p:spPr>
          <a:xfrm rot="18289677">
            <a:off x="7735622" y="1299458"/>
            <a:ext cx="313343" cy="1751787"/>
          </a:xfrm>
          <a:prstGeom prst="downArrow">
            <a:avLst>
              <a:gd name="adj1" fmla="val 70216"/>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Wave 10">
            <a:extLst>
              <a:ext uri="{FF2B5EF4-FFF2-40B4-BE49-F238E27FC236}">
                <a16:creationId xmlns:a16="http://schemas.microsoft.com/office/drawing/2014/main" id="{79D3A02A-942C-3A52-DE39-96F1AE9096F1}"/>
              </a:ext>
            </a:extLst>
          </p:cNvPr>
          <p:cNvSpPr/>
          <p:nvPr/>
        </p:nvSpPr>
        <p:spPr>
          <a:xfrm>
            <a:off x="8850687" y="583404"/>
            <a:ext cx="2020167" cy="1385918"/>
          </a:xfrm>
          <a:prstGeom prst="wave">
            <a:avLst/>
          </a:prstGeom>
          <a:solidFill>
            <a:schemeClr val="accent4">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6368B0E-1EC2-6CF8-4C05-344B5A1B877F}"/>
              </a:ext>
            </a:extLst>
          </p:cNvPr>
          <p:cNvSpPr txBox="1"/>
          <p:nvPr/>
        </p:nvSpPr>
        <p:spPr>
          <a:xfrm>
            <a:off x="8901953" y="1025069"/>
            <a:ext cx="21089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a:t>
            </a:r>
            <a:r>
              <a:rPr kumimoji="0" lang="en-US" sz="2400" b="0" i="0" u="none" strike="noStrike" kern="1200" cap="none" spc="0" normalizeH="0" baseline="0" noProof="0">
                <a:ln>
                  <a:noFill/>
                </a:ln>
                <a:solidFill>
                  <a:srgbClr val="000000"/>
                </a:solidFill>
                <a:effectLst/>
                <a:uLnTx/>
                <a:uFillTx/>
                <a:latin typeface="Arial"/>
                <a:ea typeface="+mn-ea"/>
                <a:cs typeface="+mn-cs"/>
              </a:rPr>
              <a:t>Therapy</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1935642D-99C6-4CA5-9669-17E5CB3E6EE1}"/>
              </a:ext>
            </a:extLst>
          </p:cNvPr>
          <p:cNvSpPr txBox="1"/>
          <p:nvPr/>
        </p:nvSpPr>
        <p:spPr>
          <a:xfrm>
            <a:off x="663388" y="196119"/>
            <a:ext cx="98163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Transition Assessment Review and Delegation Chart for Adult SCD Team</a:t>
            </a:r>
          </a:p>
        </p:txBody>
      </p:sp>
      <p:sp>
        <p:nvSpPr>
          <p:cNvPr id="7" name="TextBox 6">
            <a:extLst>
              <a:ext uri="{FF2B5EF4-FFF2-40B4-BE49-F238E27FC236}">
                <a16:creationId xmlns:a16="http://schemas.microsoft.com/office/drawing/2014/main" id="{7DC2A4AD-7580-4C50-B861-30E3E9DCA56C}"/>
              </a:ext>
            </a:extLst>
          </p:cNvPr>
          <p:cNvSpPr txBox="1"/>
          <p:nvPr/>
        </p:nvSpPr>
        <p:spPr>
          <a:xfrm>
            <a:off x="80682" y="4016015"/>
            <a:ext cx="12111318"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Assessments completed at first adult appointment visit by either LCSW or MSW intern. Each week LCSW reviews assessment outcomes with all behavioral health team members above in a meeting and team determines roles and responsibilities for patients based on assessment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LCSW: therapy appointment scheduled ___yes___ no_____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MSW Intern follow-up___ yes___ no___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Transition Coordinator follow-up:___ yes___ no 	Educational Plan in EPIC:____ yes___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Patient Navigator follow-up:___ yes___ no___ assignment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Transition Coordinator will update team members weekly during morning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meeting after this is completed.</a:t>
            </a:r>
          </a:p>
        </p:txBody>
      </p:sp>
      <p:sp>
        <p:nvSpPr>
          <p:cNvPr id="17" name="Arrow: Down 16">
            <a:extLst>
              <a:ext uri="{FF2B5EF4-FFF2-40B4-BE49-F238E27FC236}">
                <a16:creationId xmlns:a16="http://schemas.microsoft.com/office/drawing/2014/main" id="{DB26CBF8-9E71-4F7C-96C2-E2839AA4B569}"/>
              </a:ext>
            </a:extLst>
          </p:cNvPr>
          <p:cNvSpPr/>
          <p:nvPr/>
        </p:nvSpPr>
        <p:spPr>
          <a:xfrm rot="16200000">
            <a:off x="8206768" y="624887"/>
            <a:ext cx="226570" cy="1125442"/>
          </a:xfrm>
          <a:prstGeom prst="downArrow">
            <a:avLst>
              <a:gd name="adj1" fmla="val 100000"/>
              <a:gd name="adj2" fmla="val 4523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8026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5027-E158-4130-A393-594363A6F017}"/>
              </a:ext>
            </a:extLst>
          </p:cNvPr>
          <p:cNvSpPr>
            <a:spLocks noGrp="1"/>
          </p:cNvSpPr>
          <p:nvPr>
            <p:ph type="title"/>
          </p:nvPr>
        </p:nvSpPr>
        <p:spPr/>
        <p:txBody>
          <a:bodyPr/>
          <a:lstStyle/>
          <a:p>
            <a:r>
              <a:rPr lang="en-US" dirty="0"/>
              <a:t>Benefits of Patient-centered Care</a:t>
            </a:r>
          </a:p>
        </p:txBody>
      </p:sp>
      <p:sp>
        <p:nvSpPr>
          <p:cNvPr id="3" name="Content Placeholder 2">
            <a:extLst>
              <a:ext uri="{FF2B5EF4-FFF2-40B4-BE49-F238E27FC236}">
                <a16:creationId xmlns:a16="http://schemas.microsoft.com/office/drawing/2014/main" id="{EFA90E33-37BD-4B3A-82E3-B1FCBE2E754F}"/>
              </a:ext>
            </a:extLst>
          </p:cNvPr>
          <p:cNvSpPr>
            <a:spLocks noGrp="1"/>
          </p:cNvSpPr>
          <p:nvPr>
            <p:ph idx="1"/>
          </p:nvPr>
        </p:nvSpPr>
        <p:spPr/>
        <p:txBody>
          <a:bodyPr/>
          <a:lstStyle/>
          <a:p>
            <a:pPr lvl="0">
              <a:spcBef>
                <a:spcPts val="600"/>
              </a:spcBef>
              <a:spcAft>
                <a:spcPts val="0"/>
              </a:spcAft>
              <a:buClr>
                <a:schemeClr val="dk1"/>
              </a:buClr>
              <a:buSzPct val="100000"/>
            </a:pPr>
            <a:r>
              <a:rPr lang="en-US" sz="2800" dirty="0">
                <a:ea typeface="Roboto"/>
                <a:cs typeface="Roboto"/>
                <a:sym typeface="Roboto"/>
              </a:rPr>
              <a:t>Primary goal is to improve </a:t>
            </a:r>
            <a:r>
              <a:rPr lang="en-US" sz="2800" dirty="0">
                <a:solidFill>
                  <a:srgbClr val="C00000"/>
                </a:solidFill>
                <a:ea typeface="Roboto"/>
                <a:cs typeface="Roboto"/>
                <a:sym typeface="Roboto"/>
              </a:rPr>
              <a:t>individual</a:t>
            </a:r>
            <a:r>
              <a:rPr lang="en-US" sz="2800" dirty="0">
                <a:solidFill>
                  <a:srgbClr val="7030A0"/>
                </a:solidFill>
                <a:ea typeface="Roboto"/>
                <a:cs typeface="Roboto"/>
                <a:sym typeface="Roboto"/>
              </a:rPr>
              <a:t> </a:t>
            </a:r>
            <a:r>
              <a:rPr lang="en-US" sz="2800" dirty="0">
                <a:ea typeface="Roboto"/>
                <a:cs typeface="Roboto"/>
                <a:sym typeface="Roboto"/>
              </a:rPr>
              <a:t>health outcomes, not just </a:t>
            </a:r>
            <a:r>
              <a:rPr lang="en-US" sz="2800" dirty="0">
                <a:solidFill>
                  <a:srgbClr val="C00000"/>
                </a:solidFill>
                <a:ea typeface="Roboto"/>
                <a:cs typeface="Roboto"/>
                <a:sym typeface="Roboto"/>
              </a:rPr>
              <a:t>population</a:t>
            </a:r>
            <a:r>
              <a:rPr lang="en-US" sz="2800" dirty="0">
                <a:solidFill>
                  <a:srgbClr val="7030A0"/>
                </a:solidFill>
                <a:ea typeface="Roboto"/>
                <a:cs typeface="Roboto"/>
                <a:sym typeface="Roboto"/>
              </a:rPr>
              <a:t> </a:t>
            </a:r>
            <a:r>
              <a:rPr lang="en-US" sz="2800" dirty="0">
                <a:ea typeface="Roboto"/>
                <a:cs typeface="Roboto"/>
                <a:sym typeface="Roboto"/>
              </a:rPr>
              <a:t>health outcomes, even though health outcomes may improve </a:t>
            </a:r>
          </a:p>
          <a:p>
            <a:pPr marL="800100" lvl="1" indent="-476250">
              <a:spcBef>
                <a:spcPts val="600"/>
              </a:spcBef>
              <a:spcAft>
                <a:spcPts val="0"/>
              </a:spcAft>
              <a:buClr>
                <a:schemeClr val="dk1"/>
              </a:buClr>
              <a:buSzPct val="100000"/>
              <a:buFont typeface="Calibri" panose="020F0502020204030204" pitchFamily="34" charset="0"/>
              <a:buChar char="–"/>
            </a:pPr>
            <a:r>
              <a:rPr lang="en-US" dirty="0">
                <a:ea typeface="Roboto"/>
                <a:cs typeface="Roboto"/>
                <a:sym typeface="Roboto"/>
              </a:rPr>
              <a:t>Improved satisfaction scores among patients and their families</a:t>
            </a:r>
          </a:p>
          <a:p>
            <a:pPr marL="800100" lvl="1" indent="-476250">
              <a:spcBef>
                <a:spcPts val="600"/>
              </a:spcBef>
              <a:spcAft>
                <a:spcPts val="0"/>
              </a:spcAft>
              <a:buClr>
                <a:schemeClr val="dk1"/>
              </a:buClr>
              <a:buSzPct val="100000"/>
              <a:buFont typeface="Calibri" panose="020F0502020204030204" pitchFamily="34" charset="0"/>
              <a:buChar char="–"/>
            </a:pPr>
            <a:r>
              <a:rPr lang="en-US" dirty="0">
                <a:ea typeface="Roboto"/>
                <a:cs typeface="Roboto"/>
                <a:sym typeface="Roboto"/>
              </a:rPr>
              <a:t>Enhanced reputation of providers among health care consumers</a:t>
            </a:r>
          </a:p>
          <a:p>
            <a:pPr marL="800100" lvl="1" indent="-476250">
              <a:spcBef>
                <a:spcPts val="600"/>
              </a:spcBef>
              <a:spcAft>
                <a:spcPts val="0"/>
              </a:spcAft>
              <a:buClr>
                <a:schemeClr val="dk1"/>
              </a:buClr>
              <a:buSzPct val="100000"/>
              <a:buFont typeface="Calibri" panose="020F0502020204030204" pitchFamily="34" charset="0"/>
              <a:buChar char="–"/>
            </a:pPr>
            <a:r>
              <a:rPr lang="en-US" dirty="0">
                <a:ea typeface="Roboto"/>
                <a:cs typeface="Roboto"/>
                <a:sym typeface="Roboto"/>
              </a:rPr>
              <a:t>Better morale and productivity among clinicians and ancillary staff</a:t>
            </a:r>
          </a:p>
          <a:p>
            <a:pPr marL="800100" lvl="1" indent="-476250">
              <a:spcBef>
                <a:spcPts val="600"/>
              </a:spcBef>
              <a:spcAft>
                <a:spcPts val="0"/>
              </a:spcAft>
              <a:buClr>
                <a:schemeClr val="dk1"/>
              </a:buClr>
              <a:buSzPct val="100000"/>
              <a:buFont typeface="Calibri" panose="020F0502020204030204" pitchFamily="34" charset="0"/>
              <a:buChar char="–"/>
            </a:pPr>
            <a:r>
              <a:rPr lang="en-US" dirty="0">
                <a:ea typeface="Roboto"/>
                <a:cs typeface="Roboto"/>
                <a:sym typeface="Roboto"/>
              </a:rPr>
              <a:t>Improved resource allocation</a:t>
            </a:r>
          </a:p>
          <a:p>
            <a:pPr marL="800100" lvl="1" indent="-476250">
              <a:spcBef>
                <a:spcPts val="600"/>
              </a:spcBef>
              <a:spcAft>
                <a:spcPts val="0"/>
              </a:spcAft>
              <a:buClr>
                <a:schemeClr val="dk1"/>
              </a:buClr>
              <a:buSzPct val="100000"/>
              <a:buFont typeface="Calibri" panose="020F0502020204030204" pitchFamily="34" charset="0"/>
              <a:buChar char="–"/>
            </a:pPr>
            <a:r>
              <a:rPr lang="en-US" dirty="0">
                <a:ea typeface="Roboto"/>
                <a:cs typeface="Roboto"/>
                <a:sym typeface="Roboto"/>
              </a:rPr>
              <a:t>Reduced expenses and increased financial margins throughout the continuum of care</a:t>
            </a:r>
          </a:p>
          <a:p>
            <a:pPr>
              <a:spcBef>
                <a:spcPts val="600"/>
              </a:spcBef>
              <a:spcAft>
                <a:spcPts val="0"/>
              </a:spcAft>
            </a:pPr>
            <a:endParaRPr lang="en-US" dirty="0"/>
          </a:p>
        </p:txBody>
      </p:sp>
    </p:spTree>
    <p:extLst>
      <p:ext uri="{BB962C8B-B14F-4D97-AF65-F5344CB8AC3E}">
        <p14:creationId xmlns:p14="http://schemas.microsoft.com/office/powerpoint/2010/main" val="278419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028"/>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C7E6E7-AE11-2DD4-B5C8-866B716C8517}"/>
              </a:ext>
            </a:extLst>
          </p:cNvPr>
          <p:cNvSpPr>
            <a:spLocks noGrp="1"/>
          </p:cNvSpPr>
          <p:nvPr>
            <p:ph idx="1"/>
          </p:nvPr>
        </p:nvSpPr>
        <p:spPr/>
        <p:txBody>
          <a:bodyPr/>
          <a:lstStyle/>
          <a:p>
            <a:r>
              <a:rPr lang="en" dirty="0">
                <a:solidFill>
                  <a:schemeClr val="dk1"/>
                </a:solidFill>
                <a:latin typeface="Arial"/>
                <a:ea typeface="Arial"/>
                <a:cs typeface="Arial"/>
                <a:sym typeface="Arial"/>
              </a:rPr>
              <a:t>Where does your program stand in case management development?</a:t>
            </a:r>
            <a:endParaRPr lang="en-US" dirty="0"/>
          </a:p>
        </p:txBody>
      </p:sp>
      <p:sp>
        <p:nvSpPr>
          <p:cNvPr id="1036" name="Google Shape;1036;g11e22cc9736_1_34"/>
          <p:cNvSpPr txBox="1">
            <a:spLocks noGrp="1"/>
          </p:cNvSpPr>
          <p:nvPr>
            <p:ph type="ctrTitle" idx="4294967295"/>
          </p:nvPr>
        </p:nvSpPr>
        <p:spPr>
          <a:xfrm>
            <a:off x="493986" y="0"/>
            <a:ext cx="10363200" cy="1470025"/>
          </a:xfrm>
          <a:prstGeom prst="rect">
            <a:avLst/>
          </a:prstGeom>
          <a:noFill/>
          <a:ln>
            <a:noFill/>
          </a:ln>
        </p:spPr>
        <p:txBody>
          <a:bodyPr spcFirstLastPara="1" wrap="square" lIns="121900" tIns="60933" rIns="121900" bIns="60933" anchor="ctr" anchorCtr="0">
            <a:noAutofit/>
          </a:bodyPr>
          <a:lstStyle/>
          <a:p>
            <a:pPr>
              <a:buSzPts val="1800"/>
            </a:pPr>
            <a:r>
              <a:rPr lang="en" dirty="0"/>
              <a:t>Polling Question</a:t>
            </a:r>
            <a:endParaRPr dirty="0"/>
          </a:p>
        </p:txBody>
      </p:sp>
      <p:sp>
        <p:nvSpPr>
          <p:cNvPr id="1030" name="Google Shape;1030;g11e22cc9736_1_34"/>
          <p:cNvSpPr txBox="1"/>
          <p:nvPr/>
        </p:nvSpPr>
        <p:spPr>
          <a:xfrm>
            <a:off x="175790" y="2792753"/>
            <a:ext cx="3383600" cy="338500"/>
          </a:xfrm>
          <a:prstGeom prst="rect">
            <a:avLst/>
          </a:prstGeom>
          <a:noFill/>
          <a:ln>
            <a:noFill/>
          </a:ln>
        </p:spPr>
        <p:txBody>
          <a:bodyPr spcFirstLastPara="1" wrap="square" lIns="121900" tIns="60933" rIns="121900" bIns="60933" anchor="t" anchorCtr="0">
            <a:spAutoFit/>
          </a:bodyPr>
          <a:lstStyle/>
          <a:p>
            <a:pPr defTabSz="1219170" eaLnBrk="1" fontAlgn="auto" hangingPunct="1">
              <a:spcBef>
                <a:spcPts val="0"/>
              </a:spcBef>
              <a:spcAft>
                <a:spcPts val="0"/>
              </a:spcAft>
              <a:buClr>
                <a:srgbClr val="000000"/>
              </a:buClr>
            </a:pPr>
            <a:r>
              <a:rPr lang="en" sz="1400" b="1" kern="0" dirty="0">
                <a:solidFill>
                  <a:srgbClr val="000000"/>
                </a:solidFill>
                <a:latin typeface="Arial"/>
                <a:cs typeface="Arial"/>
                <a:sym typeface="Arial"/>
              </a:rPr>
              <a:t>1) </a:t>
            </a:r>
            <a:r>
              <a:rPr lang="en" sz="1400" b="1" kern="0" dirty="0">
                <a:solidFill>
                  <a:srgbClr val="000000"/>
                </a:solidFill>
                <a:latin typeface="Arial"/>
                <a:ea typeface="Arial"/>
                <a:cs typeface="Arial"/>
                <a:sym typeface="Arial"/>
              </a:rPr>
              <a:t>Just starting or no progress</a:t>
            </a:r>
            <a:endParaRPr sz="1867" kern="0" dirty="0">
              <a:solidFill>
                <a:srgbClr val="000000"/>
              </a:solidFill>
              <a:latin typeface="Arial"/>
              <a:cs typeface="Arial"/>
              <a:sym typeface="Arial"/>
            </a:endParaRPr>
          </a:p>
        </p:txBody>
      </p:sp>
      <p:sp>
        <p:nvSpPr>
          <p:cNvPr id="1031" name="Google Shape;1031;g11e22cc9736_1_34"/>
          <p:cNvSpPr txBox="1"/>
          <p:nvPr/>
        </p:nvSpPr>
        <p:spPr>
          <a:xfrm>
            <a:off x="4004553" y="2792753"/>
            <a:ext cx="3364000" cy="338500"/>
          </a:xfrm>
          <a:prstGeom prst="rect">
            <a:avLst/>
          </a:prstGeom>
          <a:noFill/>
          <a:ln>
            <a:noFill/>
          </a:ln>
        </p:spPr>
        <p:txBody>
          <a:bodyPr spcFirstLastPara="1" wrap="square" lIns="121900" tIns="60933" rIns="121900" bIns="60933" anchor="t" anchorCtr="0">
            <a:spAutoFit/>
          </a:bodyPr>
          <a:lstStyle/>
          <a:p>
            <a:pPr defTabSz="1219170" eaLnBrk="1" fontAlgn="auto" hangingPunct="1">
              <a:spcBef>
                <a:spcPts val="0"/>
              </a:spcBef>
              <a:spcAft>
                <a:spcPts val="0"/>
              </a:spcAft>
              <a:buClr>
                <a:srgbClr val="000000"/>
              </a:buClr>
            </a:pPr>
            <a:r>
              <a:rPr lang="en" sz="1400" b="1" kern="0" dirty="0">
                <a:solidFill>
                  <a:srgbClr val="000000"/>
                </a:solidFill>
                <a:latin typeface="Arial"/>
                <a:cs typeface="Arial"/>
                <a:sym typeface="Arial"/>
              </a:rPr>
              <a:t>2) </a:t>
            </a:r>
            <a:r>
              <a:rPr lang="en" sz="1400" b="1" kern="0" dirty="0">
                <a:solidFill>
                  <a:srgbClr val="000000"/>
                </a:solidFill>
                <a:latin typeface="Arial"/>
                <a:ea typeface="Arial"/>
                <a:cs typeface="Arial"/>
                <a:sym typeface="Arial"/>
              </a:rPr>
              <a:t>Staff approved but not hired</a:t>
            </a:r>
            <a:endParaRPr sz="1867" kern="0" dirty="0">
              <a:solidFill>
                <a:srgbClr val="000000"/>
              </a:solidFill>
              <a:latin typeface="Arial"/>
              <a:cs typeface="Arial"/>
              <a:sym typeface="Arial"/>
            </a:endParaRPr>
          </a:p>
        </p:txBody>
      </p:sp>
      <p:sp>
        <p:nvSpPr>
          <p:cNvPr id="1032" name="Google Shape;1032;g11e22cc9736_1_34"/>
          <p:cNvSpPr txBox="1"/>
          <p:nvPr/>
        </p:nvSpPr>
        <p:spPr>
          <a:xfrm>
            <a:off x="8934277" y="2792753"/>
            <a:ext cx="2368400" cy="338500"/>
          </a:xfrm>
          <a:prstGeom prst="rect">
            <a:avLst/>
          </a:prstGeom>
          <a:noFill/>
          <a:ln>
            <a:noFill/>
          </a:ln>
        </p:spPr>
        <p:txBody>
          <a:bodyPr spcFirstLastPara="1" wrap="square" lIns="121900" tIns="60933" rIns="121900" bIns="60933" anchor="t" anchorCtr="0">
            <a:spAutoFit/>
          </a:bodyPr>
          <a:lstStyle/>
          <a:p>
            <a:pPr defTabSz="1219170" eaLnBrk="1" fontAlgn="auto" hangingPunct="1">
              <a:spcBef>
                <a:spcPts val="0"/>
              </a:spcBef>
              <a:spcAft>
                <a:spcPts val="0"/>
              </a:spcAft>
              <a:buClr>
                <a:srgbClr val="000000"/>
              </a:buClr>
            </a:pPr>
            <a:r>
              <a:rPr lang="en" sz="1400" b="1" kern="0" dirty="0">
                <a:solidFill>
                  <a:srgbClr val="000000"/>
                </a:solidFill>
                <a:latin typeface="Arial"/>
                <a:cs typeface="Arial"/>
                <a:sym typeface="Arial"/>
              </a:rPr>
              <a:t>3) </a:t>
            </a:r>
            <a:r>
              <a:rPr lang="en" sz="1400" b="1" kern="0" dirty="0">
                <a:solidFill>
                  <a:srgbClr val="000000"/>
                </a:solidFill>
                <a:latin typeface="Arial"/>
                <a:ea typeface="Arial"/>
                <a:cs typeface="Arial"/>
                <a:sym typeface="Arial"/>
              </a:rPr>
              <a:t>Hired and trained </a:t>
            </a:r>
            <a:endParaRPr sz="1867" kern="0" dirty="0">
              <a:solidFill>
                <a:srgbClr val="000000"/>
              </a:solidFill>
              <a:latin typeface="Arial"/>
              <a:cs typeface="Arial"/>
              <a:sym typeface="Arial"/>
            </a:endParaRPr>
          </a:p>
        </p:txBody>
      </p:sp>
      <p:pic>
        <p:nvPicPr>
          <p:cNvPr id="1033" name="Google Shape;1033;g11e22cc9736_1_34" descr="El Curriculum Esférico"/>
          <p:cNvPicPr preferRelativeResize="0"/>
          <p:nvPr/>
        </p:nvPicPr>
        <p:blipFill rotWithShape="1">
          <a:blip r:embed="rId3">
            <a:alphaModFix/>
          </a:blip>
          <a:srcRect/>
          <a:stretch/>
        </p:blipFill>
        <p:spPr>
          <a:xfrm>
            <a:off x="4111475" y="3224287"/>
            <a:ext cx="2816419" cy="2151360"/>
          </a:xfrm>
          <a:prstGeom prst="rect">
            <a:avLst/>
          </a:prstGeom>
          <a:noFill/>
          <a:ln>
            <a:noFill/>
          </a:ln>
        </p:spPr>
      </p:pic>
      <p:pic>
        <p:nvPicPr>
          <p:cNvPr id="1034" name="Google Shape;1034;g11e22cc9736_1_34"/>
          <p:cNvPicPr preferRelativeResize="0"/>
          <p:nvPr/>
        </p:nvPicPr>
        <p:blipFill rotWithShape="1">
          <a:blip r:embed="rId4">
            <a:alphaModFix/>
          </a:blip>
          <a:srcRect/>
          <a:stretch/>
        </p:blipFill>
        <p:spPr>
          <a:xfrm>
            <a:off x="533961" y="3332822"/>
            <a:ext cx="2427723" cy="1812604"/>
          </a:xfrm>
          <a:prstGeom prst="rect">
            <a:avLst/>
          </a:prstGeom>
          <a:noFill/>
          <a:ln>
            <a:noFill/>
          </a:ln>
        </p:spPr>
      </p:pic>
      <p:pic>
        <p:nvPicPr>
          <p:cNvPr id="1035" name="Google Shape;1035;g11e22cc9736_1_34" descr="Success PNG Transparent Images | PNG All"/>
          <p:cNvPicPr preferRelativeResize="0"/>
          <p:nvPr/>
        </p:nvPicPr>
        <p:blipFill rotWithShape="1">
          <a:blip r:embed="rId5">
            <a:alphaModFix/>
          </a:blip>
          <a:srcRect/>
          <a:stretch/>
        </p:blipFill>
        <p:spPr>
          <a:xfrm>
            <a:off x="8356647" y="3224287"/>
            <a:ext cx="3341367" cy="15276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9B64E-21A1-F014-2099-12C08A01A61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66915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4D6DAB-CE96-724B-AEC0-5DDB901A99B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663998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818db328-b3fb-4f89-b38b-7435304ea4d8"/>
</p:tagLst>
</file>

<file path=ppt/tags/tag2.xml><?xml version="1.0" encoding="utf-8"?>
<p:tagLst xmlns:a="http://schemas.openxmlformats.org/drawingml/2006/main" xmlns:r="http://schemas.openxmlformats.org/officeDocument/2006/relationships" xmlns:p="http://schemas.openxmlformats.org/presentationml/2006/main">
  <p:tag name="__PE_POLL_EMBED_ID" val="ea850e44-3e17-4e7d-9737-43958e3958a8"/>
</p:tagLst>
</file>

<file path=ppt/tags/tag3.xml><?xml version="1.0" encoding="utf-8"?>
<p:tagLst xmlns:a="http://schemas.openxmlformats.org/drawingml/2006/main" xmlns:r="http://schemas.openxmlformats.org/officeDocument/2006/relationships" xmlns:p="http://schemas.openxmlformats.org/presentationml/2006/main">
  <p:tag name="__PE_POLL_EMBED_ID" val="2b06b469-2fd2-437c-9272-dc9617925670"/>
</p:tagLst>
</file>

<file path=ppt/theme/theme1.xml><?xml version="1.0" encoding="utf-8"?>
<a:theme xmlns:a="http://schemas.openxmlformats.org/drawingml/2006/main" name="AS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 template" id="{33720964-3EA9-43BE-B322-F4B136DB24DE}" vid="{94AB083A-9251-4909-ADD0-7F0EF745D12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 template</Template>
  <TotalTime>14126</TotalTime>
  <Words>4145</Words>
  <Application>Microsoft Office PowerPoint</Application>
  <PresentationFormat>Widescreen</PresentationFormat>
  <Paragraphs>526</Paragraphs>
  <Slides>56</Slides>
  <Notes>31</Notes>
  <HiddenSlides>1</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56</vt:i4>
      </vt:variant>
    </vt:vector>
  </HeadingPairs>
  <TitlesOfParts>
    <vt:vector size="76" baseType="lpstr">
      <vt:lpstr>Arial</vt:lpstr>
      <vt:lpstr>Arial Rounded MT Bold</vt:lpstr>
      <vt:lpstr>Britannic Bold</vt:lpstr>
      <vt:lpstr>Calibri</vt:lpstr>
      <vt:lpstr>Calibri Light</vt:lpstr>
      <vt:lpstr>Chewy</vt:lpstr>
      <vt:lpstr>Georgia</vt:lpstr>
      <vt:lpstr>Kulachat Serif SemiBold</vt:lpstr>
      <vt:lpstr>Montserrat</vt:lpstr>
      <vt:lpstr>Montserrat Bold</vt:lpstr>
      <vt:lpstr>Montserrat Classic Bold Italics</vt:lpstr>
      <vt:lpstr>More Sugar</vt:lpstr>
      <vt:lpstr>Open Sans</vt:lpstr>
      <vt:lpstr>Roboto</vt:lpstr>
      <vt:lpstr>Times New Roman</vt:lpstr>
      <vt:lpstr>var(--var-paragraph-font-family)</vt:lpstr>
      <vt:lpstr>Wingdings</vt:lpstr>
      <vt:lpstr>ASH template</vt:lpstr>
      <vt:lpstr>Simple Light</vt:lpstr>
      <vt:lpstr>Office Theme</vt:lpstr>
      <vt:lpstr>Best Practice for Case Management and Coordination of Care  </vt:lpstr>
      <vt:lpstr>Expected Takeaways</vt:lpstr>
      <vt:lpstr>Best Practice for  case management and Coordination of Care </vt:lpstr>
      <vt:lpstr>Case Management Focuses on  Patient-centered Care</vt:lpstr>
      <vt:lpstr>Patient-centered Care</vt:lpstr>
      <vt:lpstr>Benefits of Patient-centered Care</vt:lpstr>
      <vt:lpstr>Polling Question</vt:lpstr>
      <vt:lpstr>PowerPoint Presentation</vt:lpstr>
      <vt:lpstr>PowerPoint Presentation</vt:lpstr>
      <vt:lpstr>PowerPoint Presentation</vt:lpstr>
      <vt:lpstr>Define Case Management</vt:lpstr>
      <vt:lpstr>Skills for Case Management</vt:lpstr>
      <vt:lpstr>Boundaries of Case Management</vt:lpstr>
      <vt:lpstr>Six Key Elements of Case Management</vt:lpstr>
      <vt:lpstr>What is care coordination? </vt:lpstr>
      <vt:lpstr>Two Ways of Achieving Care Coordination</vt:lpstr>
      <vt:lpstr>Why is care coordination important?</vt:lpstr>
      <vt:lpstr>Care Coordination Has Four Components</vt:lpstr>
      <vt:lpstr>How do you build the team to meet the need?</vt:lpstr>
      <vt:lpstr>Defining a Team</vt:lpstr>
      <vt:lpstr>Components of One Multidisciplinary Team</vt:lpstr>
      <vt:lpstr>Interchange of Roles of CHW’s, Social Workers, and Nurses</vt:lpstr>
      <vt:lpstr>Training, Training, and More Training for the Team</vt:lpstr>
      <vt:lpstr>Empathy and the Impact on Patient Care </vt:lpstr>
      <vt:lpstr>Strong Communication by ALL Team Members </vt:lpstr>
      <vt:lpstr>Positive Patient Relationships: Knowledgeable, Listens, and Trustworthy</vt:lpstr>
      <vt:lpstr>PowerPoint Presentation</vt:lpstr>
      <vt:lpstr>PowerPoint Presentation</vt:lpstr>
      <vt:lpstr>PowerPoint Presentation</vt:lpstr>
      <vt:lpstr>PowerPoint Presentation</vt:lpstr>
      <vt:lpstr>Job Descriptions</vt:lpstr>
      <vt:lpstr>Determination of Case Load for CHW/ Navigators in Clinical Care Setting</vt:lpstr>
      <vt:lpstr>Developing a Standard at VCU</vt:lpstr>
      <vt:lpstr>PowerPoint Presentation</vt:lpstr>
      <vt:lpstr>PowerPoint Presentation</vt:lpstr>
      <vt:lpstr>Questions?</vt:lpstr>
      <vt:lpstr>Auxiliary Slides</vt:lpstr>
      <vt:lpstr>Community Health Worker</vt:lpstr>
      <vt:lpstr>Transition Coordinator</vt:lpstr>
      <vt:lpstr>Licensed Clinical Social Worker (LCSW)</vt:lpstr>
      <vt:lpstr>PowerPoint Presentation</vt:lpstr>
      <vt:lpstr>Social Work Breaks Barriers </vt:lpstr>
      <vt:lpstr>Social Work is a way of  understanding individuals in relation to their environment   Systems Theory</vt:lpstr>
      <vt:lpstr> Challenges You Encounter as a Social Worker</vt:lpstr>
      <vt:lpstr>Burnout in Social Work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Health Role Clarity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Management and Care Coordination in Sickle Cell Medical Homes</dc:title>
  <dc:creator>Nicklaine Paul</dc:creator>
  <cp:lastModifiedBy>Chahal, Jaspreet</cp:lastModifiedBy>
  <cp:revision>255</cp:revision>
  <dcterms:created xsi:type="dcterms:W3CDTF">2021-01-20T12:58:20Z</dcterms:created>
  <dcterms:modified xsi:type="dcterms:W3CDTF">2023-05-08T15:36:36Z</dcterms:modified>
</cp:coreProperties>
</file>