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31"/>
  </p:notesMasterIdLst>
  <p:sldIdLst>
    <p:sldId id="259" r:id="rId6"/>
    <p:sldId id="476" r:id="rId7"/>
    <p:sldId id="357" r:id="rId8"/>
    <p:sldId id="275" r:id="rId9"/>
    <p:sldId id="350" r:id="rId10"/>
    <p:sldId id="468" r:id="rId11"/>
    <p:sldId id="276" r:id="rId12"/>
    <p:sldId id="465" r:id="rId13"/>
    <p:sldId id="467" r:id="rId14"/>
    <p:sldId id="273" r:id="rId15"/>
    <p:sldId id="461" r:id="rId16"/>
    <p:sldId id="466" r:id="rId17"/>
    <p:sldId id="457" r:id="rId18"/>
    <p:sldId id="458" r:id="rId19"/>
    <p:sldId id="264" r:id="rId20"/>
    <p:sldId id="260" r:id="rId21"/>
    <p:sldId id="261" r:id="rId22"/>
    <p:sldId id="280" r:id="rId23"/>
    <p:sldId id="471" r:id="rId24"/>
    <p:sldId id="469" r:id="rId25"/>
    <p:sldId id="472" r:id="rId26"/>
    <p:sldId id="473" r:id="rId27"/>
    <p:sldId id="460" r:id="rId28"/>
    <p:sldId id="474" r:id="rId29"/>
    <p:sldId id="475" r:id="rId30"/>
  </p:sldIdLst>
  <p:sldSz cx="9144000" cy="5143500" type="screen16x9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/>
        <a:cs typeface="Geneva"/>
      </a:defRPr>
    </a:lvl9pPr>
  </p:defaultTextStyle>
  <p:extLst>
    <p:ext uri="{EFAFB233-063F-42B5-8137-9DF3F51BA10A}">
      <p15:sldGuideLst xmlns:p15="http://schemas.microsoft.com/office/powerpoint/2012/main">
        <p15:guide id="1" orient="horz" pos="2172" userDrawn="1">
          <p15:clr>
            <a:srgbClr val="A4A3A4"/>
          </p15:clr>
        </p15:guide>
        <p15:guide id="2" pos="285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jdos, Janis" initials="VJ" lastIdx="8" clrIdx="0"/>
  <p:cmAuthor id="2" name="Harty, Patrick" initials="HP" lastIdx="4" clrIdx="1">
    <p:extLst>
      <p:ext uri="{19B8F6BF-5375-455C-9EA6-DF929625EA0E}">
        <p15:presenceInfo xmlns:p15="http://schemas.microsoft.com/office/powerpoint/2012/main" userId="S-1-5-21-1466045628-881665582-335421608-61096" providerId="AD"/>
      </p:ext>
    </p:extLst>
  </p:cmAuthor>
  <p:cmAuthor id="3" name="Buchanan, Daryl" initials="BD" lastIdx="41" clrIdx="2">
    <p:extLst>
      <p:ext uri="{19B8F6BF-5375-455C-9EA6-DF929625EA0E}">
        <p15:presenceInfo xmlns:p15="http://schemas.microsoft.com/office/powerpoint/2012/main" userId="S-1-5-21-1466045628-881665582-335421608-39417" providerId="AD"/>
      </p:ext>
    </p:extLst>
  </p:cmAuthor>
  <p:cmAuthor id="4" name="Chahal, Jasz" initials="CJ" lastIdx="1" clrIdx="3">
    <p:extLst>
      <p:ext uri="{19B8F6BF-5375-455C-9EA6-DF929625EA0E}">
        <p15:presenceInfo xmlns:p15="http://schemas.microsoft.com/office/powerpoint/2012/main" userId="S-1-5-21-1466045628-881665582-335421608-73259" providerId="AD"/>
      </p:ext>
    </p:extLst>
  </p:cmAuthor>
  <p:cmAuthor id="5" name="Tarbox, Heather" initials="TH" lastIdx="1" clrIdx="4">
    <p:extLst>
      <p:ext uri="{19B8F6BF-5375-455C-9EA6-DF929625EA0E}">
        <p15:presenceInfo xmlns:p15="http://schemas.microsoft.com/office/powerpoint/2012/main" userId="S-1-5-21-1466045628-881665582-335421608-342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40" autoAdjust="0"/>
    <p:restoredTop sz="89864" autoAdjust="0"/>
  </p:normalViewPr>
  <p:slideViewPr>
    <p:cSldViewPr snapToGrid="0" snapToObjects="1" showGuides="1">
      <p:cViewPr varScale="1">
        <p:scale>
          <a:sx n="75" d="100"/>
          <a:sy n="75" d="100"/>
        </p:scale>
        <p:origin x="788" y="56"/>
      </p:cViewPr>
      <p:guideLst>
        <p:guide orient="horz" pos="2172"/>
        <p:guide pos="2850"/>
        <p:guide orient="horz" pos="162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44" d="100"/>
        <a:sy n="14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06T13:20:41.87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1 16383,'70'7'0,"0"1"0,-13 3 0,-1 0 0,0-3 0,-6-3 0,-7-2 0,-10-2 0,-8-1 0,-4 1 0,0 0 0,0 0 0,2 2 0,0-1 0,3-1 0,5 0 0,8-2 0,5 1 0,-1 0 0,-6 0 0,-6 1 0,-6 0 0,-1 0 0,3 1 0,8 0 0,9 0 0,11 0 0,13 0 0,3-1 0,-4-1 0,-6-1 0,-11-2 0,-8 1 0,-8 0 0,-8 1 0,-5 0 0,-2 2 0,3 2 0,8 1 0,10 4 0,11 2 0,8 1 0,7-1 0,14-2 0,12-1 0,6-2 0,-13-3 0,-22-1 0,-26-1 0,-14 1 0,-6 0 0,2 0 0,4 2 0,3 0 0,-1 0 0,-1 0 0,-2-2 0,1 2 0,1 0 0,-2 0 0,-6-1 0,-4-1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06T13:20:41.87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1 16383,'81'8'0,"-1"2"0,-15 3 0,0 0 0,-1-3 0,-7-4 0,-7-3 0,-12-2 0,-10-1 0,-4 1 0,0 0 0,1 1 0,1 2 0,1-2 0,2-1 0,7 0 0,9-2 0,5 1 0,0 0 0,-8 0 0,-7 1 0,-6 0 0,-1 1 0,3 0 0,9 0 0,11 0 0,11 2 0,17-2 0,2-1 0,-4-1 0,-7-1 0,-13-2 0,-8-1 0,-10 2 0,-9 1 0,-6 0 0,-2 2 0,3 2 0,10 3 0,11 3 0,12 3 0,10 1 0,8-1 0,15-2 0,16-2 0,5-3 0,-14-2 0,-27-1 0,-28-2 0,-17 1 0,-6 0 0,1 0 0,6 3 0,3-1 0,-1 0 0,-2 1 0,-1-2 0,-1 1 0,3 1 0,-3-1 0,-6-1 0,-5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5C20B5-7A1A-F54F-ACF6-58AD2240DBF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charset="0"/>
                <a:ea typeface="Geneva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1EADA-7CA5-4D41-ACF6-7C17AD18690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fld id="{EC65598F-D53B-42B7-829D-7158A4170634}" type="datetimeFigureOut">
              <a:rPr lang="en-US"/>
              <a:pPr>
                <a:defRPr/>
              </a:pPr>
              <a:t>5/8/2023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E430912-2054-F04C-A8BE-1E76EE14E6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F1BBB81-646B-AE49-B15E-9917E9219B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0EF441-05BE-F64E-91AF-93697F16F4B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charset="0"/>
                <a:ea typeface="Geneva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3CCD1-B0CF-CF4C-9FFA-625DCEE9CC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fld id="{140BFDE0-BBD9-4632-A491-9C1A30BB92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650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panose="020B050303040404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panose="020B050303040404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panose="020B050303040404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panose="020B050303040404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panose="020B050303040404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BFDE0-BBD9-4632-A491-9C1A30BB928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236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27D9B-591B-4612-A3AA-4338170CDB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72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27D9B-591B-4612-A3AA-4338170CDB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001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>
            <a:extLst>
              <a:ext uri="{FF2B5EF4-FFF2-40B4-BE49-F238E27FC236}">
                <a16:creationId xmlns:a16="http://schemas.microsoft.com/office/drawing/2014/main" id="{DCBCE6AF-38C1-1AAF-7283-9DE18FCF94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6" name="Notes Placeholder 2">
            <a:extLst>
              <a:ext uri="{FF2B5EF4-FFF2-40B4-BE49-F238E27FC236}">
                <a16:creationId xmlns:a16="http://schemas.microsoft.com/office/drawing/2014/main" id="{7B129607-01E8-860C-72FB-8915F03BE8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Geneva" panose="020B0503030404040204" pitchFamily="34" charset="0"/>
              </a:rPr>
              <a:t>Hopkins</a:t>
            </a:r>
          </a:p>
        </p:txBody>
      </p:sp>
      <p:sp>
        <p:nvSpPr>
          <p:cNvPr id="36867" name="Slide Number Placeholder 3">
            <a:extLst>
              <a:ext uri="{FF2B5EF4-FFF2-40B4-BE49-F238E27FC236}">
                <a16:creationId xmlns:a16="http://schemas.microsoft.com/office/drawing/2014/main" id="{DA19E009-2074-290C-29B6-093E2CE7D2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9pPr>
          </a:lstStyle>
          <a:p>
            <a:fld id="{6D1A5DDD-E4C2-194F-A1D3-D107CC15733E}" type="slidenum">
              <a:rPr lang="en-US" altLang="en-US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>
            <a:extLst>
              <a:ext uri="{FF2B5EF4-FFF2-40B4-BE49-F238E27FC236}">
                <a16:creationId xmlns:a16="http://schemas.microsoft.com/office/drawing/2014/main" id="{091D2599-6DC5-2B96-1416-05E6EDE747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0" name="Notes Placeholder 2">
            <a:extLst>
              <a:ext uri="{FF2B5EF4-FFF2-40B4-BE49-F238E27FC236}">
                <a16:creationId xmlns:a16="http://schemas.microsoft.com/office/drawing/2014/main" id="{0E0C4053-FE2B-56A3-7E39-F5399609BB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Geneva" panose="020B0503030404040204" pitchFamily="34" charset="0"/>
              </a:rPr>
              <a:t>UNC</a:t>
            </a:r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896611BE-28FD-1A42-4F7E-1D5ABB972F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9pPr>
          </a:lstStyle>
          <a:p>
            <a:fld id="{8434FD11-A5D0-4643-89F3-41F112C3648D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>
            <a:extLst>
              <a:ext uri="{FF2B5EF4-FFF2-40B4-BE49-F238E27FC236}">
                <a16:creationId xmlns:a16="http://schemas.microsoft.com/office/drawing/2014/main" id="{C2D02911-73A7-F9A8-80DB-A8E8D77544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8" name="Notes Placeholder 2">
            <a:extLst>
              <a:ext uri="{FF2B5EF4-FFF2-40B4-BE49-F238E27FC236}">
                <a16:creationId xmlns:a16="http://schemas.microsoft.com/office/drawing/2014/main" id="{93FC6CFB-A267-181E-715D-D0B171F5DB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Geneva" panose="020B0503030404040204" pitchFamily="34" charset="0"/>
              </a:rPr>
              <a:t>Duke</a:t>
            </a:r>
          </a:p>
        </p:txBody>
      </p:sp>
      <p:sp>
        <p:nvSpPr>
          <p:cNvPr id="34819" name="Slide Number Placeholder 3">
            <a:extLst>
              <a:ext uri="{FF2B5EF4-FFF2-40B4-BE49-F238E27FC236}">
                <a16:creationId xmlns:a16="http://schemas.microsoft.com/office/drawing/2014/main" id="{AFD095C7-80CE-695A-FF0C-29B4646EF3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9pPr>
          </a:lstStyle>
          <a:p>
            <a:fld id="{CFB486AA-61DC-6149-85F4-D63CB92ADBA6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>
            <a:extLst>
              <a:ext uri="{FF2B5EF4-FFF2-40B4-BE49-F238E27FC236}">
                <a16:creationId xmlns:a16="http://schemas.microsoft.com/office/drawing/2014/main" id="{4641C2EB-00B0-8C65-679B-BB230677B1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8" name="Notes Placeholder 2">
            <a:extLst>
              <a:ext uri="{FF2B5EF4-FFF2-40B4-BE49-F238E27FC236}">
                <a16:creationId xmlns:a16="http://schemas.microsoft.com/office/drawing/2014/main" id="{4EB67719-2818-5E95-71A3-F9FEAA5EB9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Geneva" panose="020B0503030404040204" pitchFamily="34" charset="0"/>
              </a:rPr>
              <a:t>Atrium Health</a:t>
            </a:r>
          </a:p>
        </p:txBody>
      </p:sp>
      <p:sp>
        <p:nvSpPr>
          <p:cNvPr id="39939" name="Slide Number Placeholder 3">
            <a:extLst>
              <a:ext uri="{FF2B5EF4-FFF2-40B4-BE49-F238E27FC236}">
                <a16:creationId xmlns:a16="http://schemas.microsoft.com/office/drawing/2014/main" id="{433C6372-E59A-09A8-DD09-6F514C9296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Geneva" panose="020B0503030404040204" pitchFamily="34" charset="0"/>
                <a:cs typeface="Geneva" panose="020B0503030404040204" pitchFamily="34" charset="0"/>
              </a:defRPr>
            </a:lvl9pPr>
          </a:lstStyle>
          <a:p>
            <a:fld id="{4AD3E991-8CCD-6744-87F3-4C22435262F4}" type="slidenum">
              <a:rPr lang="en-US" altLang="en-US"/>
              <a:pPr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0BFDE0-BBD9-4632-A491-9C1A30BB9280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1265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Univ Maryland Cap region spoke (who will be there at this meeting) is located in Prince George’s County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0BFDE0-BBD9-4632-A491-9C1A30BB9280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454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9852"/>
            <a:ext cx="7772400" cy="6689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0" i="0">
                <a:solidFill>
                  <a:srgbClr val="CD113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5527" y="3790071"/>
            <a:ext cx="6400800" cy="80532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13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D113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026691"/>
            <a:ext cx="8229600" cy="3710927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57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612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6691"/>
            <a:ext cx="4038600" cy="265319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6691"/>
            <a:ext cx="4038600" cy="265319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D113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44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26692"/>
            <a:ext cx="5486400" cy="3545308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D113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25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63374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FBD6B7E-14D5-4BA2-A705-6883C22B0CBF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63674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1C8B443-3EF5-4049-A943-744F78E70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810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67" r:id="rId2"/>
    <p:sldLayoutId id="2147483768" r:id="rId3"/>
    <p:sldLayoutId id="2147483769" r:id="rId4"/>
    <p:sldLayoutId id="2147483770" r:id="rId5"/>
    <p:sldLayoutId id="2147483772" r:id="rId6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CD113B"/>
          </a:solidFill>
          <a:latin typeface="Arial"/>
          <a:ea typeface="Geneva" pitchFamily="37" charset="-128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CD113B"/>
          </a:solidFill>
          <a:latin typeface="Arial" panose="020B0604020202020204" pitchFamily="34" charset="0"/>
          <a:ea typeface="Geneva" pitchFamily="37" charset="-128"/>
          <a:cs typeface="Arial" panose="020B0604020202020204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CD113B"/>
          </a:solidFill>
          <a:latin typeface="Arial" panose="020B0604020202020204" pitchFamily="34" charset="0"/>
          <a:ea typeface="Geneva" pitchFamily="37" charset="-128"/>
          <a:cs typeface="Arial" panose="020B0604020202020204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CD113B"/>
          </a:solidFill>
          <a:latin typeface="Arial" panose="020B0604020202020204" pitchFamily="34" charset="0"/>
          <a:ea typeface="Geneva" pitchFamily="37" charset="-128"/>
          <a:cs typeface="Arial" panose="020B0604020202020204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CD113B"/>
          </a:solidFill>
          <a:latin typeface="Arial" panose="020B0604020202020204" pitchFamily="34" charset="0"/>
          <a:ea typeface="Geneva" pitchFamily="37" charset="-128"/>
          <a:cs typeface="Arial" panose="020B0604020202020204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Geneva" pitchFamily="37" charset="-128"/>
          <a:cs typeface="Geneva" pitchFamily="37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Geneva" pitchFamily="37" charset="-128"/>
          <a:cs typeface="Geneva" panose="020B0503030404040204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Geneva" pitchFamily="37" charset="-128"/>
          <a:cs typeface="Geneva" panose="020B0503030404040204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Geneva" pitchFamily="37" charset="-128"/>
          <a:cs typeface="Geneva" panose="020B0503030404040204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Geneva" pitchFamily="37" charset="-128"/>
          <a:cs typeface="Geneva" panose="020B050303040404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customXml" Target="../ink/ink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customXml" Target="../ink/ink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32460" y="2385060"/>
            <a:ext cx="7772400" cy="899160"/>
          </a:xfrm>
        </p:spPr>
        <p:txBody>
          <a:bodyPr>
            <a:normAutofit fontScale="90000"/>
          </a:bodyPr>
          <a:lstStyle/>
          <a:p>
            <a:r>
              <a:rPr lang="en-US" dirty="0"/>
              <a:t>SICKLE CELL CENTERS:</a:t>
            </a:r>
            <a:br>
              <a:rPr lang="en-US" dirty="0"/>
            </a:br>
            <a:r>
              <a:rPr lang="en-US" sz="2400" dirty="0"/>
              <a:t>Alternative Models for Delivery of Care</a:t>
            </a:r>
            <a:br>
              <a:rPr lang="en-US" dirty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43147" y="3284220"/>
            <a:ext cx="6400800" cy="1394460"/>
          </a:xfrm>
        </p:spPr>
        <p:txBody>
          <a:bodyPr>
            <a:normAutofit/>
          </a:bodyPr>
          <a:lstStyle/>
          <a:p>
            <a:r>
              <a:rPr lang="en-US" dirty="0"/>
              <a:t>Julie Kanter, MD</a:t>
            </a:r>
          </a:p>
          <a:p>
            <a:r>
              <a:rPr lang="en-US" dirty="0"/>
              <a:t>Director, Adult Sickle Cell Program</a:t>
            </a:r>
          </a:p>
          <a:p>
            <a:r>
              <a:rPr lang="en-US" dirty="0"/>
              <a:t>University of Alabama Birmingham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B4A21C50-AE9A-AFA7-73B0-DAED547E08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68300"/>
            <a:ext cx="8229600" cy="534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latin typeface="Arial" panose="020B0604020202020204" pitchFamily="34" charset="0"/>
                <a:ea typeface="Geneva" panose="020B0503030404040204" pitchFamily="34" charset="0"/>
                <a:cs typeface="Arial" panose="020B0604020202020204" pitchFamily="34" charset="0"/>
              </a:rPr>
              <a:t>Comprehensive SCD Center (Suburban)</a:t>
            </a:r>
          </a:p>
        </p:txBody>
      </p:sp>
      <p:sp>
        <p:nvSpPr>
          <p:cNvPr id="31746" name="Content Placeholder 2">
            <a:extLst>
              <a:ext uri="{FF2B5EF4-FFF2-40B4-BE49-F238E27FC236}">
                <a16:creationId xmlns:a16="http://schemas.microsoft.com/office/drawing/2014/main" id="{7B06ABEF-DB14-AF04-815E-7251215D5C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027113"/>
            <a:ext cx="8229600" cy="3709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ea typeface="Geneva" panose="020B0503030404040204" pitchFamily="34" charset="0"/>
                <a:cs typeface="Geneva" panose="020B0503030404040204" pitchFamily="34" charset="0"/>
              </a:rPr>
              <a:t>Faculty: A SCD specialist</a:t>
            </a:r>
          </a:p>
          <a:p>
            <a:r>
              <a:rPr lang="en-US" altLang="en-US" dirty="0">
                <a:ea typeface="Geneva" panose="020B0503030404040204" pitchFamily="34" charset="0"/>
                <a:cs typeface="Geneva" panose="020B0503030404040204" pitchFamily="34" charset="0"/>
              </a:rPr>
              <a:t>May have additional providers from internal medicine or hematology</a:t>
            </a:r>
          </a:p>
          <a:p>
            <a:r>
              <a:rPr lang="en-US" altLang="en-US" dirty="0">
                <a:ea typeface="Geneva" panose="020B0503030404040204" pitchFamily="34" charset="0"/>
                <a:cs typeface="Geneva" panose="020B0503030404040204" pitchFamily="34" charset="0"/>
              </a:rPr>
              <a:t>A patient care navigator</a:t>
            </a:r>
          </a:p>
          <a:p>
            <a:r>
              <a:rPr lang="en-US" altLang="en-US" dirty="0">
                <a:ea typeface="Geneva" panose="020B0503030404040204" pitchFamily="34" charset="0"/>
                <a:cs typeface="Geneva" panose="020B0503030404040204" pitchFamily="34" charset="0"/>
              </a:rPr>
              <a:t>APPs</a:t>
            </a:r>
          </a:p>
          <a:p>
            <a:r>
              <a:rPr lang="en-US" altLang="en-US" dirty="0">
                <a:ea typeface="Geneva" panose="020B0503030404040204" pitchFamily="34" charset="0"/>
                <a:cs typeface="Geneva" panose="020B0503030404040204" pitchFamily="34" charset="0"/>
              </a:rPr>
              <a:t>Embedded clinic coordination with transfusion medicine and psychiatry</a:t>
            </a:r>
          </a:p>
          <a:p>
            <a:r>
              <a:rPr lang="en-US" altLang="en-US" dirty="0">
                <a:ea typeface="Geneva" panose="020B0503030404040204" pitchFamily="34" charset="0"/>
                <a:cs typeface="Geneva" panose="020B0503030404040204" pitchFamily="34" charset="0"/>
              </a:rPr>
              <a:t>Infusion center</a:t>
            </a:r>
          </a:p>
          <a:p>
            <a:r>
              <a:rPr lang="en-US" altLang="en-US" dirty="0">
                <a:ea typeface="Geneva" panose="020B0503030404040204" pitchFamily="34" charset="0"/>
                <a:cs typeface="Geneva" panose="020B0503030404040204" pitchFamily="34" charset="0"/>
              </a:rPr>
              <a:t>Physical therapist</a:t>
            </a:r>
          </a:p>
          <a:p>
            <a:r>
              <a:rPr lang="en-US" altLang="en-US" dirty="0">
                <a:ea typeface="Geneva" panose="020B0503030404040204" pitchFamily="34" charset="0"/>
                <a:cs typeface="Geneva" panose="020B0503030404040204" pitchFamily="34" charset="0"/>
              </a:rPr>
              <a:t>Apheresis unit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676FD8CC-9166-E5C4-5200-51C9F49AF3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68300"/>
            <a:ext cx="8229600" cy="534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Arial" panose="020B0604020202020204" pitchFamily="34" charset="0"/>
                <a:ea typeface="Geneva" panose="020B0503030404040204" pitchFamily="34" charset="0"/>
                <a:cs typeface="Arial" panose="020B0604020202020204" pitchFamily="34" charset="0"/>
              </a:rPr>
              <a:t>Comprehensive SCD Center (Suburban)</a:t>
            </a:r>
          </a:p>
        </p:txBody>
      </p:sp>
      <p:sp>
        <p:nvSpPr>
          <p:cNvPr id="33794" name="Content Placeholder 2">
            <a:extLst>
              <a:ext uri="{FF2B5EF4-FFF2-40B4-BE49-F238E27FC236}">
                <a16:creationId xmlns:a16="http://schemas.microsoft.com/office/drawing/2014/main" id="{A215FFE5-8A8C-171E-21EF-F91AC35BDF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027113"/>
            <a:ext cx="8229600" cy="3709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ea typeface="Geneva" panose="020B0503030404040204" pitchFamily="34" charset="0"/>
                <a:cs typeface="Geneva" panose="020B0503030404040204" pitchFamily="34" charset="0"/>
              </a:rPr>
              <a:t>Faculty: 4 physicians that provide clinical care for 10-15% of FTE</a:t>
            </a:r>
          </a:p>
          <a:p>
            <a:r>
              <a:rPr lang="en-US" altLang="en-US" dirty="0">
                <a:ea typeface="Geneva" panose="020B0503030404040204" pitchFamily="34" charset="0"/>
                <a:cs typeface="Geneva" panose="020B0503030404040204" pitchFamily="34" charset="0"/>
              </a:rPr>
              <a:t>2 PAs and 2 NPs </a:t>
            </a:r>
          </a:p>
          <a:p>
            <a:r>
              <a:rPr lang="en-US" altLang="en-US" dirty="0">
                <a:ea typeface="Geneva" panose="020B0503030404040204" pitchFamily="34" charset="0"/>
                <a:cs typeface="Geneva" panose="020B0503030404040204" pitchFamily="34" charset="0"/>
              </a:rPr>
              <a:t>Sickle Cell Infusion center with extended hours </a:t>
            </a:r>
          </a:p>
          <a:p>
            <a:pPr marL="0" indent="0">
              <a:buNone/>
            </a:pPr>
            <a:r>
              <a:rPr lang="en-US" altLang="en-US" dirty="0">
                <a:ea typeface="Geneva" panose="020B0503030404040204" pitchFamily="34" charset="0"/>
                <a:cs typeface="Geneva" panose="020B0503030404040204" pitchFamily="34" charset="0"/>
              </a:rPr>
              <a:t>	(8:00 am−8:00 pm M-F and weekend hours 8:00 am−4:00 pm S/S)</a:t>
            </a:r>
          </a:p>
          <a:p>
            <a:r>
              <a:rPr lang="en-US" altLang="en-US" dirty="0">
                <a:ea typeface="Geneva" panose="020B0503030404040204" pitchFamily="34" charset="0"/>
                <a:cs typeface="Geneva" panose="020B0503030404040204" pitchFamily="34" charset="0"/>
              </a:rPr>
              <a:t>Full time SW with 2 social work interns</a:t>
            </a:r>
          </a:p>
          <a:p>
            <a:r>
              <a:rPr lang="en-US" altLang="en-US" dirty="0">
                <a:ea typeface="Geneva" panose="020B0503030404040204" pitchFamily="34" charset="0"/>
                <a:cs typeface="Geneva" panose="020B0503030404040204" pitchFamily="34" charset="0"/>
              </a:rPr>
              <a:t>SCD educator</a:t>
            </a:r>
          </a:p>
          <a:p>
            <a:r>
              <a:rPr lang="en-US" altLang="en-US" dirty="0">
                <a:ea typeface="Geneva" panose="020B0503030404040204" pitchFamily="34" charset="0"/>
                <a:cs typeface="Geneva" panose="020B0503030404040204" pitchFamily="34" charset="0"/>
              </a:rPr>
              <a:t>Dedicated nursing staff (2 RN) </a:t>
            </a:r>
          </a:p>
          <a:p>
            <a:r>
              <a:rPr lang="en-US" altLang="en-US" dirty="0">
                <a:ea typeface="Geneva" panose="020B0503030404040204" pitchFamily="34" charset="0"/>
                <a:cs typeface="Geneva" panose="020B0503030404040204" pitchFamily="34" charset="0"/>
              </a:rPr>
              <a:t>Psychologist is embedded 1/2 day/week</a:t>
            </a:r>
          </a:p>
          <a:p>
            <a:r>
              <a:rPr lang="en-US" altLang="en-US" dirty="0">
                <a:ea typeface="Geneva" panose="020B0503030404040204" pitchFamily="34" charset="0"/>
                <a:cs typeface="Geneva" panose="020B0503030404040204" pitchFamily="34" charset="0"/>
              </a:rPr>
              <a:t>Broad subspecialty support including transfusion medicine, pain, gyn, MFM, surgery, </a:t>
            </a:r>
            <a:r>
              <a:rPr lang="en-US" altLang="en-US" dirty="0" err="1">
                <a:ea typeface="Geneva" panose="020B0503030404040204" pitchFamily="34" charset="0"/>
                <a:cs typeface="Geneva" panose="020B0503030404040204" pitchFamily="34" charset="0"/>
              </a:rPr>
              <a:t>pulm</a:t>
            </a:r>
            <a:r>
              <a:rPr lang="en-US" altLang="en-US" dirty="0">
                <a:ea typeface="Geneva" panose="020B0503030404040204" pitchFamily="34" charset="0"/>
                <a:cs typeface="Geneva" panose="020B0503030404040204" pitchFamily="34" charset="0"/>
              </a:rPr>
              <a:t>, cardiology, nephrology, </a:t>
            </a:r>
            <a:r>
              <a:rPr lang="en-US" altLang="en-US" dirty="0" err="1">
                <a:ea typeface="Geneva" panose="020B0503030404040204" pitchFamily="34" charset="0"/>
                <a:cs typeface="Geneva" panose="020B0503030404040204" pitchFamily="34" charset="0"/>
              </a:rPr>
              <a:t>etc</a:t>
            </a:r>
            <a:endParaRPr lang="en-US" altLang="en-US" dirty="0">
              <a:ea typeface="Geneva" panose="020B0503030404040204" pitchFamily="34" charset="0"/>
              <a:cs typeface="Geneva" panose="020B050303040404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>
            <a:extLst>
              <a:ext uri="{FF2B5EF4-FFF2-40B4-BE49-F238E27FC236}">
                <a16:creationId xmlns:a16="http://schemas.microsoft.com/office/drawing/2014/main" id="{A16CB287-567D-6D7D-78AF-1C0E159213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4963" y="257687"/>
            <a:ext cx="8654179" cy="534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Arial" panose="020B0604020202020204" pitchFamily="34" charset="0"/>
                <a:ea typeface="Geneva" panose="020B0503030404040204" pitchFamily="34" charset="0"/>
                <a:cs typeface="Arial" panose="020B0604020202020204" pitchFamily="34" charset="0"/>
              </a:rPr>
              <a:t>Embedded SCD Program in a Large Cancer Center Program</a:t>
            </a:r>
            <a:br>
              <a:rPr lang="en-US" altLang="en-US" dirty="0">
                <a:latin typeface="Arial" panose="020B0604020202020204" pitchFamily="34" charset="0"/>
                <a:ea typeface="Geneva" panose="020B0503030404040204" pitchFamily="34" charset="0"/>
                <a:cs typeface="Arial" panose="020B0604020202020204" pitchFamily="34" charset="0"/>
              </a:rPr>
            </a:br>
            <a:endParaRPr lang="en-US" altLang="en-US" dirty="0">
              <a:latin typeface="Arial" panose="020B0604020202020204" pitchFamily="34" charset="0"/>
              <a:ea typeface="Geneva" panose="020B0503030404040204" pitchFamily="34" charset="0"/>
              <a:cs typeface="Arial" panose="020B0604020202020204" pitchFamily="34" charset="0"/>
            </a:endParaRPr>
          </a:p>
        </p:txBody>
      </p:sp>
      <p:sp>
        <p:nvSpPr>
          <p:cNvPr id="38914" name="Content Placeholder 2">
            <a:extLst>
              <a:ext uri="{FF2B5EF4-FFF2-40B4-BE49-F238E27FC236}">
                <a16:creationId xmlns:a16="http://schemas.microsoft.com/office/drawing/2014/main" id="{D574A399-F930-3A46-9744-A2A6494D13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34963" y="1345996"/>
            <a:ext cx="8229600" cy="3709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Serve a very large urban area with a large population</a:t>
            </a:r>
          </a:p>
          <a:p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Primary hematologist lead</a:t>
            </a:r>
          </a:p>
          <a:p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Dedicated APP (2) who rotate in/outpatient</a:t>
            </a:r>
          </a:p>
          <a:p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Non-malignant heme physicians in the practice see many of the less complicated patients and refer in the more complicated patients</a:t>
            </a:r>
          </a:p>
          <a:p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Non-malignant physicians cover inpatient with APP from the clinic</a:t>
            </a:r>
          </a:p>
          <a:p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Consults for pain plans and all patients have individualized care plans (</a:t>
            </a:r>
            <a:r>
              <a:rPr lang="en-US" altLang="en-US" sz="1600" b="1" dirty="0">
                <a:ea typeface="Geneva" panose="020B0503030404040204" pitchFamily="34" charset="0"/>
                <a:cs typeface="Geneva" panose="020B0503030404040204" pitchFamily="34" charset="0"/>
              </a:rPr>
              <a:t>no infusion center</a:t>
            </a:r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)</a:t>
            </a:r>
          </a:p>
          <a:p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Educated nursing team (take messages, schedule follow up, do depart summaries, check message box and respond to all refills and PA requirements)</a:t>
            </a:r>
          </a:p>
          <a:p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Full time Social worker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3956415-B13A-6300-41D8-ACA7E63440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31134"/>
            <a:ext cx="8229600" cy="534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Arial" panose="020B0604020202020204" pitchFamily="34" charset="0"/>
                <a:ea typeface="Geneva" panose="020B0503030404040204" pitchFamily="34" charset="0"/>
                <a:cs typeface="Arial" panose="020B0604020202020204" pitchFamily="34" charset="0"/>
              </a:rPr>
              <a:t>Specialized SCD Medical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2BE93-F64D-D24B-BD12-E2EBC79CB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34885"/>
            <a:ext cx="8229600" cy="3709987"/>
          </a:xfrm>
        </p:spPr>
        <p:txBody>
          <a:bodyPr/>
          <a:lstStyle/>
          <a:p>
            <a:pPr>
              <a:defRPr/>
            </a:pPr>
            <a:r>
              <a:rPr lang="en-US" dirty="0"/>
              <a:t>Led by a sickle cell specialist </a:t>
            </a:r>
          </a:p>
          <a:p>
            <a:pPr>
              <a:defRPr/>
            </a:pPr>
            <a:r>
              <a:rPr lang="en-US" dirty="0"/>
              <a:t>Supported by dedicated APPs with SCD training</a:t>
            </a:r>
          </a:p>
          <a:p>
            <a:pPr>
              <a:defRPr/>
            </a:pPr>
            <a:r>
              <a:rPr lang="en-US" dirty="0"/>
              <a:t>Dedicated clinical space and staff for SCD </a:t>
            </a:r>
          </a:p>
          <a:p>
            <a:pPr>
              <a:defRPr/>
            </a:pPr>
            <a:r>
              <a:rPr lang="en-US" b="1" dirty="0"/>
              <a:t>Provides excellent team-based SCD Care</a:t>
            </a:r>
          </a:p>
          <a:p>
            <a:pPr>
              <a:defRPr/>
            </a:pPr>
            <a:r>
              <a:rPr lang="en-US" b="1" dirty="0"/>
              <a:t>Includes primary care within the medical home</a:t>
            </a:r>
          </a:p>
          <a:p>
            <a:pPr>
              <a:defRPr/>
            </a:pPr>
            <a:r>
              <a:rPr lang="en-US" b="1" dirty="0"/>
              <a:t>Embedded psychologist</a:t>
            </a:r>
          </a:p>
          <a:p>
            <a:pPr>
              <a:defRPr/>
            </a:pPr>
            <a:r>
              <a:rPr lang="en-US" b="1" dirty="0"/>
              <a:t>Must have a care coordinator within the medical home</a:t>
            </a:r>
          </a:p>
          <a:p>
            <a:pPr>
              <a:defRPr/>
            </a:pPr>
            <a:r>
              <a:rPr lang="en-US" dirty="0"/>
              <a:t>Specialized infusion center</a:t>
            </a:r>
          </a:p>
          <a:p>
            <a:pPr>
              <a:defRPr/>
            </a:pPr>
            <a:r>
              <a:rPr lang="en-US" dirty="0"/>
              <a:t>Suburban or urban model where individuals may come in from further away or have difficulty coordinating care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2FD7CA08-41B5-F9C1-A0F6-A236F117EA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68300"/>
            <a:ext cx="8229600" cy="534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Arial" panose="020B0604020202020204" pitchFamily="34" charset="0"/>
                <a:ea typeface="Geneva" panose="020B0503030404040204" pitchFamily="34" charset="0"/>
                <a:cs typeface="Arial" panose="020B0604020202020204" pitchFamily="34" charset="0"/>
              </a:rPr>
              <a:t>Hub and Spoke Model of Care (GENERAL)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5CB24-4091-7E4A-9DF6-58C44092C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27113"/>
            <a:ext cx="8229600" cy="3709987"/>
          </a:xfrm>
        </p:spPr>
        <p:txBody>
          <a:bodyPr/>
          <a:lstStyle/>
          <a:p>
            <a:pPr>
              <a:defRPr/>
            </a:pPr>
            <a:r>
              <a:rPr lang="en-US" b="1" dirty="0"/>
              <a:t>Provides excellent team-based SCD Care</a:t>
            </a:r>
          </a:p>
          <a:p>
            <a:pPr>
              <a:defRPr/>
            </a:pPr>
            <a:r>
              <a:rPr lang="en-US" dirty="0"/>
              <a:t>The HUB: Should resemble one of the above centers</a:t>
            </a:r>
          </a:p>
          <a:p>
            <a:pPr>
              <a:defRPr/>
            </a:pPr>
            <a:r>
              <a:rPr lang="en-US" dirty="0"/>
              <a:t>Led by a sickle cell specialist</a:t>
            </a:r>
          </a:p>
          <a:p>
            <a:pPr>
              <a:defRPr/>
            </a:pPr>
            <a:r>
              <a:rPr lang="en-US" dirty="0"/>
              <a:t>Has access to all necessary subspecialists</a:t>
            </a:r>
          </a:p>
          <a:p>
            <a:pPr>
              <a:defRPr/>
            </a:pPr>
            <a:r>
              <a:rPr lang="en-US" dirty="0"/>
              <a:t>The spokes:</a:t>
            </a:r>
          </a:p>
          <a:p>
            <a:pPr lvl="1">
              <a:defRPr/>
            </a:pPr>
            <a:r>
              <a:rPr lang="en-US" dirty="0"/>
              <a:t>May be run by primary care physicians with contacts to the hub</a:t>
            </a:r>
          </a:p>
          <a:p>
            <a:pPr lvl="1">
              <a:defRPr/>
            </a:pPr>
            <a:r>
              <a:rPr lang="en-US" dirty="0"/>
              <a:t>May have SCD infusion areas or (more likely) shared infusion space in which they can provide pain management</a:t>
            </a:r>
          </a:p>
          <a:p>
            <a:pPr lvl="1">
              <a:defRPr/>
            </a:pPr>
            <a:r>
              <a:rPr lang="en-US" dirty="0"/>
              <a:t>Should include telehealth/outreach with the HUB</a:t>
            </a:r>
          </a:p>
          <a:p>
            <a:pPr>
              <a:defRPr/>
            </a:pPr>
            <a:r>
              <a:rPr lang="en-US" dirty="0"/>
              <a:t>Includes a plan for co-management and emergency management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D4FD0-1031-9E56-1C8D-F233E5833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6919"/>
            <a:ext cx="8229600" cy="535154"/>
          </a:xfrm>
        </p:spPr>
        <p:txBody>
          <a:bodyPr/>
          <a:lstStyle/>
          <a:p>
            <a:r>
              <a:rPr lang="en-US" dirty="0"/>
              <a:t>Augusta Center for Blood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DF8B7-25D9-D119-3D5A-769A43F02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84465"/>
            <a:ext cx="8229600" cy="3710927"/>
          </a:xfrm>
        </p:spPr>
        <p:txBody>
          <a:bodyPr/>
          <a:lstStyle/>
          <a:p>
            <a:r>
              <a:rPr lang="en-US" sz="1600" dirty="0"/>
              <a:t>Adult Sickle Cell Operations: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1400" dirty="0"/>
              <a:t>Augusta Clinic: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400" dirty="0"/>
              <a:t>Monday−Friday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400" dirty="0"/>
              <a:t>1 Hematologist, 1 APP, and 2 RNs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1400" dirty="0"/>
              <a:t>VOC Management: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400" dirty="0"/>
              <a:t>ED Observation Unit: Rapid triage and admission (up to 24 hours)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400" dirty="0"/>
              <a:t>Individualized pain plan with PCA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1400" dirty="0"/>
              <a:t>Inpatient Management: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400" dirty="0"/>
              <a:t>Admission to Hem-</a:t>
            </a:r>
            <a:r>
              <a:rPr lang="en-US" sz="1400" dirty="0" err="1"/>
              <a:t>Onc</a:t>
            </a:r>
            <a:r>
              <a:rPr lang="en-US" sz="1400" dirty="0"/>
              <a:t> Service (attending, fellow, resident, and 2 APPs)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400" dirty="0"/>
              <a:t>Average LOS: 4.5 days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1400" dirty="0"/>
              <a:t>Outreach Clinics: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400" dirty="0"/>
              <a:t>1 MD and 1 APP travel to outreach sites monthly (Macon, Albany/Sylvester, and Savannah)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400" dirty="0"/>
              <a:t>Telemedicine incorporated in 2016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400" dirty="0"/>
              <a:t>Currently monthly Telemedicine clinics; on-site every 6 months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0819" y="4483226"/>
            <a:ext cx="23182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PCA, patient controlled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3741930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Sickle Cell Outreach Clinic Sites (Affiliates)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Sylvester (Albany Area)–</a:t>
            </a:r>
            <a:r>
              <a:rPr lang="en-US" u="sng" dirty="0"/>
              <a:t>Hematology Specialists</a:t>
            </a:r>
            <a:r>
              <a:rPr lang="en-US" dirty="0"/>
              <a:t>: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dirty="0"/>
              <a:t>Phoebe Putney Cancer Center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dirty="0"/>
              <a:t>Staff: Nurse Navigator (embedded)</a:t>
            </a:r>
          </a:p>
          <a:p>
            <a:pPr lvl="1">
              <a:buFont typeface="Calibri" panose="020F0502020204030204" pitchFamily="34" charset="0"/>
              <a:buChar char="—"/>
            </a:pPr>
            <a:endParaRPr lang="en-US" sz="1200" dirty="0"/>
          </a:p>
          <a:p>
            <a:pPr lvl="1">
              <a:buFont typeface="Calibri" panose="020F0502020204030204" pitchFamily="34" charset="0"/>
              <a:buChar char="—"/>
            </a:pPr>
            <a:endParaRPr lang="en-US" sz="1200" dirty="0"/>
          </a:p>
          <a:p>
            <a:r>
              <a:rPr lang="en-US" dirty="0"/>
              <a:t>Savannah–</a:t>
            </a:r>
            <a:r>
              <a:rPr lang="en-US" u="sng" dirty="0"/>
              <a:t>Primary Care / Consultation Clinic</a:t>
            </a:r>
            <a:r>
              <a:rPr lang="en-US" dirty="0"/>
              <a:t>: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dirty="0"/>
              <a:t>HCA Family Medicine Clinic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dirty="0"/>
              <a:t>Staff: Family Medicine Residents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374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" y="1026691"/>
            <a:ext cx="4411980" cy="3748969"/>
          </a:xfrm>
        </p:spPr>
        <p:txBody>
          <a:bodyPr/>
          <a:lstStyle/>
          <a:p>
            <a:r>
              <a:rPr lang="en-US" sz="2000" dirty="0"/>
              <a:t>Savannah: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1600" dirty="0"/>
              <a:t>HCA </a:t>
            </a:r>
            <a:r>
              <a:rPr lang="en-US" sz="1600" b="1" dirty="0"/>
              <a:t>Family Medicine (FM) </a:t>
            </a:r>
            <a:r>
              <a:rPr lang="en-US" sz="1600" dirty="0"/>
              <a:t>Clinic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1600" dirty="0"/>
              <a:t>Staffed by FM </a:t>
            </a:r>
            <a:r>
              <a:rPr lang="en-US" sz="1600" b="1" dirty="0"/>
              <a:t>Residents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1600" dirty="0"/>
              <a:t>Monthly onsite clinics, SCD expert supervising residents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1600" dirty="0"/>
              <a:t>Monthly lectures to residents on SCD care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1600" dirty="0"/>
              <a:t>Currently monthly telehealth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1600" dirty="0"/>
              <a:t>SCD expert available for phone/telehealth </a:t>
            </a:r>
            <a:r>
              <a:rPr lang="en-US" sz="1600" b="1" dirty="0"/>
              <a:t>consultation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1600" dirty="0"/>
              <a:t>ED fast track pathway available for Family Medicine patients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026691"/>
            <a:ext cx="4411980" cy="3438629"/>
          </a:xfrm>
        </p:spPr>
        <p:txBody>
          <a:bodyPr/>
          <a:lstStyle/>
          <a:p>
            <a:r>
              <a:rPr lang="en-US" sz="2000" dirty="0"/>
              <a:t>Albany/Sylvester: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1600" dirty="0"/>
              <a:t>Phoebe Putney Cancer Center Clinic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1600" dirty="0"/>
              <a:t>Staffed by </a:t>
            </a:r>
            <a:r>
              <a:rPr lang="en-US" sz="1600" b="1" dirty="0"/>
              <a:t>RN Navigator (MCG employee)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1600" dirty="0"/>
              <a:t>Currently twice monthly telemedicine clinics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1600" dirty="0"/>
              <a:t>Long-term partnership with Phoebe Cancer Center (7 adult </a:t>
            </a:r>
            <a:r>
              <a:rPr lang="en-US" sz="1600" b="1" dirty="0"/>
              <a:t>Hematology-Oncology</a:t>
            </a:r>
            <a:r>
              <a:rPr lang="en-US" sz="1600" dirty="0"/>
              <a:t> providers)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1600" dirty="0"/>
              <a:t>Interest in SCD care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1600" dirty="0"/>
              <a:t>SCD expert available for phone/telehealth consults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1600" dirty="0"/>
              <a:t>ED fast track pathway for VOC available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94098"/>
            <a:ext cx="8229600" cy="535154"/>
          </a:xfrm>
        </p:spPr>
        <p:txBody>
          <a:bodyPr/>
          <a:lstStyle/>
          <a:p>
            <a:r>
              <a:rPr lang="en-US" sz="3600" dirty="0"/>
              <a:t>Affiliate Clinics: Two Models</a:t>
            </a:r>
          </a:p>
        </p:txBody>
      </p:sp>
    </p:spTree>
    <p:extLst>
      <p:ext uri="{BB962C8B-B14F-4D97-AF65-F5344CB8AC3E}">
        <p14:creationId xmlns:p14="http://schemas.microsoft.com/office/powerpoint/2010/main" val="46451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8CCFD9-3D0C-C48D-03F9-3352BCE3B2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4186" y="923452"/>
            <a:ext cx="4048218" cy="2653199"/>
          </a:xfrm>
        </p:spPr>
        <p:txBody>
          <a:bodyPr/>
          <a:lstStyle/>
          <a:p>
            <a:r>
              <a:rPr lang="en-US" sz="2000" dirty="0"/>
              <a:t>PRO:</a:t>
            </a:r>
          </a:p>
          <a:p>
            <a:pPr marL="514350" lvl="1">
              <a:buFont typeface="Calibri" panose="020F0502020204030204" pitchFamily="34" charset="0"/>
              <a:buChar char="—"/>
            </a:pPr>
            <a:r>
              <a:rPr lang="en-US" sz="1600" dirty="0"/>
              <a:t>Evidence-based SCD care in rural Georgia</a:t>
            </a:r>
          </a:p>
          <a:p>
            <a:pPr marL="514350" lvl="1">
              <a:buFont typeface="Calibri" panose="020F0502020204030204" pitchFamily="34" charset="0"/>
              <a:buChar char="—"/>
            </a:pPr>
            <a:r>
              <a:rPr lang="en-US" sz="1600" dirty="0"/>
              <a:t>Patients do not have to travel &gt; 200 miles</a:t>
            </a:r>
          </a:p>
          <a:p>
            <a:pPr marL="514350" lvl="1">
              <a:buFont typeface="Calibri" panose="020F0502020204030204" pitchFamily="34" charset="0"/>
              <a:buChar char="—"/>
            </a:pPr>
            <a:r>
              <a:rPr lang="en-US" sz="1600" dirty="0"/>
              <a:t>Multi-specialty care available locally</a:t>
            </a:r>
          </a:p>
          <a:p>
            <a:pPr marL="514350" lvl="1">
              <a:buFont typeface="Calibri" panose="020F0502020204030204" pitchFamily="34" charset="0"/>
              <a:buChar char="—"/>
            </a:pPr>
            <a:r>
              <a:rPr lang="en-US" sz="1600" dirty="0"/>
              <a:t>Local ED fast track care for VOC </a:t>
            </a:r>
          </a:p>
          <a:p>
            <a:pPr marL="514350" lvl="1">
              <a:buFont typeface="Calibri" panose="020F0502020204030204" pitchFamily="34" charset="0"/>
              <a:buChar char="—"/>
            </a:pPr>
            <a:r>
              <a:rPr lang="en-US" sz="1600" dirty="0"/>
              <a:t>Possibility of enrollment in clinical research</a:t>
            </a:r>
          </a:p>
          <a:p>
            <a:pPr marL="514350" lvl="1">
              <a:buFont typeface="Calibri" panose="020F0502020204030204" pitchFamily="34" charset="0"/>
              <a:buChar char="—"/>
            </a:pPr>
            <a:r>
              <a:rPr lang="en-US" sz="1600" dirty="0"/>
              <a:t>Routine labs performed locally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9C2CF-0D13-09A9-CB9C-869EC297D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08503" y="923452"/>
            <a:ext cx="4442460" cy="3563064"/>
          </a:xfrm>
        </p:spPr>
        <p:txBody>
          <a:bodyPr/>
          <a:lstStyle/>
          <a:p>
            <a:r>
              <a:rPr lang="en-US" sz="2000" dirty="0"/>
              <a:t>CON:</a:t>
            </a:r>
          </a:p>
          <a:p>
            <a:pPr marL="514350" lvl="1">
              <a:buFont typeface="Calibri" panose="020F0502020204030204" pitchFamily="34" charset="0"/>
              <a:buChar char="—"/>
            </a:pPr>
            <a:r>
              <a:rPr lang="en-US" sz="1600" dirty="0"/>
              <a:t>Residents change annually </a:t>
            </a:r>
            <a:r>
              <a:rPr lang="en-US" sz="1200" i="1" dirty="0"/>
              <a:t>(</a:t>
            </a:r>
            <a:r>
              <a:rPr lang="en-US" sz="1600" i="1" dirty="0"/>
              <a:t>Savannah</a:t>
            </a:r>
            <a:r>
              <a:rPr lang="en-US" sz="1200" i="1" dirty="0"/>
              <a:t>)</a:t>
            </a:r>
          </a:p>
          <a:p>
            <a:pPr marL="739775" lvl="2" indent="-285750">
              <a:buFont typeface="Wingdings" panose="05000000000000000000" pitchFamily="2" charset="2"/>
              <a:buChar char="Ø"/>
            </a:pPr>
            <a:r>
              <a:rPr lang="en-US" sz="1400" dirty="0"/>
              <a:t>Need for ongoing SCD education</a:t>
            </a:r>
          </a:p>
          <a:p>
            <a:pPr marL="739775" lvl="2" indent="-285750">
              <a:buFont typeface="Wingdings" panose="05000000000000000000" pitchFamily="2" charset="2"/>
              <a:buChar char="Ø"/>
            </a:pPr>
            <a:r>
              <a:rPr lang="en-US" sz="1400" dirty="0"/>
              <a:t>Risk of reducing SCD care to monthly opioid Rx</a:t>
            </a:r>
          </a:p>
          <a:p>
            <a:pPr marL="739775" lvl="2" indent="-285750">
              <a:buFont typeface="Wingdings" panose="05000000000000000000" pitchFamily="2" charset="2"/>
              <a:buChar char="Ø"/>
            </a:pPr>
            <a:r>
              <a:rPr lang="en-US" sz="1400" dirty="0"/>
              <a:t>Inappropriate HU dosing</a:t>
            </a:r>
          </a:p>
          <a:p>
            <a:pPr marL="739775" lvl="2" indent="-285750">
              <a:buFont typeface="Wingdings" panose="05000000000000000000" pitchFamily="2" charset="2"/>
              <a:buChar char="Ø"/>
            </a:pPr>
            <a:r>
              <a:rPr lang="en-US" sz="1400" dirty="0"/>
              <a:t>Lack of adequate monitoring (Fe overload, microalbuminuria, ECHO, and ophthalmology)</a:t>
            </a:r>
          </a:p>
          <a:p>
            <a:pPr marL="514350" lvl="1" indent="-288925">
              <a:buFont typeface="Calibri" panose="020F0502020204030204" pitchFamily="34" charset="0"/>
              <a:buChar char="—"/>
            </a:pPr>
            <a:r>
              <a:rPr lang="en-US" sz="1600" dirty="0"/>
              <a:t>Lack of local technology for monitoring Fe overload (liver and cardiac MRI)</a:t>
            </a:r>
          </a:p>
          <a:p>
            <a:pPr marL="514350" lvl="1" indent="-288925">
              <a:buFont typeface="Calibri" panose="020F0502020204030204" pitchFamily="34" charset="0"/>
              <a:buChar char="—"/>
            </a:pPr>
            <a:r>
              <a:rPr lang="en-US" sz="1600" dirty="0"/>
              <a:t>Lack of subspecialty expertise:</a:t>
            </a:r>
          </a:p>
          <a:p>
            <a:pPr marL="741363" lvl="2" indent="-285750">
              <a:buFont typeface="Wingdings" panose="05000000000000000000" pitchFamily="2" charset="2"/>
              <a:buChar char="Ø"/>
            </a:pPr>
            <a:r>
              <a:rPr lang="en-US" sz="1400" dirty="0"/>
              <a:t>High Risk OB</a:t>
            </a:r>
          </a:p>
          <a:p>
            <a:pPr marL="741363" lvl="2" indent="-285750">
              <a:buFont typeface="Wingdings" panose="05000000000000000000" pitchFamily="2" charset="2"/>
              <a:buChar char="Ø"/>
            </a:pPr>
            <a:r>
              <a:rPr lang="en-US" sz="1400" dirty="0"/>
              <a:t>Orthopedic procedures (core decompression)</a:t>
            </a:r>
          </a:p>
          <a:p>
            <a:pPr marL="741363" lvl="2" indent="-285750">
              <a:buFont typeface="Wingdings" panose="05000000000000000000" pitchFamily="2" charset="2"/>
              <a:buChar char="Ø"/>
            </a:pPr>
            <a:r>
              <a:rPr lang="en-US" sz="1400" dirty="0"/>
              <a:t>Exchange transfusion capability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E3A8BAC-84CB-9A28-572F-88860E5CF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423" y="205607"/>
            <a:ext cx="8229600" cy="535154"/>
          </a:xfrm>
        </p:spPr>
        <p:txBody>
          <a:bodyPr/>
          <a:lstStyle/>
          <a:p>
            <a:r>
              <a:rPr lang="en-US" sz="3600" dirty="0"/>
              <a:t>Affiliate-outreach: Pro and Cons</a:t>
            </a:r>
          </a:p>
        </p:txBody>
      </p:sp>
    </p:spTree>
    <p:extLst>
      <p:ext uri="{BB962C8B-B14F-4D97-AF65-F5344CB8AC3E}">
        <p14:creationId xmlns:p14="http://schemas.microsoft.com/office/powerpoint/2010/main" val="324827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73D4783-224A-1AD5-094D-60EF1C85F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2729989"/>
            <a:ext cx="7772400" cy="1021556"/>
          </a:xfrm>
        </p:spPr>
        <p:txBody>
          <a:bodyPr/>
          <a:lstStyle/>
          <a:p>
            <a:r>
              <a:rPr lang="en-US" dirty="0"/>
              <a:t>APP-run Affiliate Model </a:t>
            </a:r>
          </a:p>
        </p:txBody>
      </p:sp>
    </p:spTree>
    <p:extLst>
      <p:ext uri="{BB962C8B-B14F-4D97-AF65-F5344CB8AC3E}">
        <p14:creationId xmlns:p14="http://schemas.microsoft.com/office/powerpoint/2010/main" val="2553621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7BBBF-0E01-DDB0-BCEF-2B56DBD68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B0A0B-85A6-1A5A-495A-67C43F0F0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Consultancy: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Bluebird Bio, BPL, ECOR-1, Forma, Fulcrum Tx, Graphite Bio,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Guidepoint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Global, Novartis, </a:t>
            </a:r>
            <a:endParaRPr lang="en-US" dirty="0"/>
          </a:p>
          <a:p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Membership on an entity’s Board of Directors or advisory committees: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Astrazeneca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Baush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Beam Therapeutics, Bluebird Bio, BPL, Forma, NHLBI, Novartis, ORIC, Sickle Cell Disease Association of America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272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554913-76CF-4DB4-3E58-1E8C145A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7" y="1100433"/>
            <a:ext cx="8229599" cy="2653199"/>
          </a:xfrm>
        </p:spPr>
        <p:txBody>
          <a:bodyPr/>
          <a:lstStyle/>
          <a:p>
            <a:r>
              <a:rPr lang="en-US" sz="2000" dirty="0"/>
              <a:t>AFFILIATED with a Hub</a:t>
            </a:r>
          </a:p>
          <a:p>
            <a:r>
              <a:rPr lang="en-US" sz="2000" dirty="0"/>
              <a:t>APP trained in SCD management by a HUB</a:t>
            </a:r>
          </a:p>
          <a:p>
            <a:r>
              <a:rPr lang="en-US" sz="2000" dirty="0"/>
              <a:t>Manages a small outpatient population (suburban or rural)</a:t>
            </a:r>
          </a:p>
          <a:p>
            <a:r>
              <a:rPr lang="en-US" sz="2000" dirty="0"/>
              <a:t>APP-HUB in contact frequently</a:t>
            </a:r>
          </a:p>
          <a:p>
            <a:r>
              <a:rPr lang="en-US" sz="2000" dirty="0"/>
              <a:t>Telehealth appointments between HUB MD and the APP</a:t>
            </a:r>
          </a:p>
          <a:p>
            <a:r>
              <a:rPr lang="en-US" sz="2000" dirty="0"/>
              <a:t>Patients can be transferred to the HUB if needed and are seen by the HUB annually</a:t>
            </a:r>
          </a:p>
          <a:p>
            <a:r>
              <a:rPr lang="en-US" sz="2000" dirty="0"/>
              <a:t>Local infusion center/Day hospital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A2FBD4C-0C9F-763B-A81B-6F533B7A4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285" y="235105"/>
            <a:ext cx="8679425" cy="535154"/>
          </a:xfrm>
        </p:spPr>
        <p:txBody>
          <a:bodyPr/>
          <a:lstStyle/>
          <a:p>
            <a:r>
              <a:rPr lang="en-US" dirty="0"/>
              <a:t>Alternative Models of Care for Affiliate Clinics</a:t>
            </a:r>
          </a:p>
        </p:txBody>
      </p:sp>
    </p:spTree>
    <p:extLst>
      <p:ext uri="{BB962C8B-B14F-4D97-AF65-F5344CB8AC3E}">
        <p14:creationId xmlns:p14="http://schemas.microsoft.com/office/powerpoint/2010/main" val="2770149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73D4783-224A-1AD5-094D-60EF1C85F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2571750"/>
            <a:ext cx="7772400" cy="1021556"/>
          </a:xfrm>
        </p:spPr>
        <p:txBody>
          <a:bodyPr/>
          <a:lstStyle/>
          <a:p>
            <a:r>
              <a:rPr lang="en-US" dirty="0"/>
              <a:t>Affiliate to Associate to FULL Center </a:t>
            </a:r>
          </a:p>
        </p:txBody>
      </p:sp>
    </p:spTree>
    <p:extLst>
      <p:ext uri="{BB962C8B-B14F-4D97-AF65-F5344CB8AC3E}">
        <p14:creationId xmlns:p14="http://schemas.microsoft.com/office/powerpoint/2010/main" val="24009480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593B8-E70B-1A9D-CED5-09CD57896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Regional Affiliate (in training to be a HUB)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4D331-370A-CF42-4E5C-046E33AAC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26691"/>
            <a:ext cx="8545398" cy="3710927"/>
          </a:xfrm>
        </p:spPr>
        <p:txBody>
          <a:bodyPr/>
          <a:lstStyle/>
          <a:p>
            <a:pPr marR="0" algn="l">
              <a:spcBef>
                <a:spcPts val="0"/>
              </a:spcBef>
              <a:spcAft>
                <a:spcPts val="60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 county with a large number of people with SCD who had 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travel &gt;/-45 minutes to an infusion clinic or specialty care</a:t>
            </a:r>
          </a:p>
          <a:p>
            <a:pPr marR="0" algn="l">
              <a:spcBef>
                <a:spcPts val="0"/>
              </a:spcBef>
              <a:spcAft>
                <a:spcPts val="60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Supported by MD with SCD specialty training</a:t>
            </a:r>
            <a:endParaRPr lang="en-US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R="0" algn="l">
              <a:spcBef>
                <a:spcPts val="0"/>
              </a:spcBef>
              <a:spcAft>
                <a:spcPts val="600"/>
              </a:spcAft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Established with joint EFFORTS between hospital leadership and the HUB</a:t>
            </a:r>
          </a:p>
          <a:p>
            <a:pPr marR="0" algn="l">
              <a:spcBef>
                <a:spcPts val="0"/>
              </a:spcBef>
              <a:spcAft>
                <a:spcPts val="600"/>
              </a:spcAft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FUNDING: Grant funding from the state for a full time APP, part time social worker to open the infusion clinic </a:t>
            </a:r>
          </a:p>
          <a:p>
            <a:pPr marR="0" algn="l">
              <a:spcBef>
                <a:spcPts val="0"/>
              </a:spcBef>
              <a:spcAft>
                <a:spcPts val="600"/>
              </a:spcAft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SAPPORT-trained APP was trained through SAPPORT</a:t>
            </a:r>
          </a:p>
          <a:p>
            <a:pPr marR="0" algn="l">
              <a:spcBef>
                <a:spcPts val="0"/>
              </a:spcBef>
              <a:spcAft>
                <a:spcPts val="60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Weekly meetings with the HUB 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review patients and administration issues.  </a:t>
            </a:r>
          </a:p>
          <a:p>
            <a:pPr marR="0" algn="l">
              <a:spcBef>
                <a:spcPts val="0"/>
              </a:spcBef>
              <a:spcAft>
                <a:spcPts val="600"/>
              </a:spcAft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Usually have daily contact with APP’s at the HUB</a:t>
            </a:r>
          </a:p>
          <a:p>
            <a:pPr marR="0" algn="l">
              <a:spcBef>
                <a:spcPts val="0"/>
              </a:spcBef>
              <a:spcAft>
                <a:spcPts val="600"/>
              </a:spcAft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GOAL: This spoke will need to grow into a hub to meet the needs of the local community and that is the hope for the future</a:t>
            </a:r>
          </a:p>
          <a:p>
            <a:pPr marL="0" marR="0" indent="0" algn="l">
              <a:spcBef>
                <a:spcPts val="0"/>
              </a:spcBef>
              <a:spcAft>
                <a:spcPts val="600"/>
              </a:spcAft>
              <a:buNone/>
            </a:pPr>
            <a:endParaRPr lang="en-US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84833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528D83A9-BBA2-63A7-D097-ADECB05B73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23568" y="206068"/>
            <a:ext cx="8229600" cy="534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Arial" panose="020B0604020202020204" pitchFamily="34" charset="0"/>
                <a:ea typeface="Geneva" panose="020B0503030404040204" pitchFamily="34" charset="0"/>
                <a:cs typeface="Arial" panose="020B0604020202020204" pitchFamily="34" charset="0"/>
              </a:rPr>
              <a:t>Affiliate + Hub Collaboration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641A8-FC34-1547-8649-BD8AFA4FC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785" y="903288"/>
            <a:ext cx="8229600" cy="4487306"/>
          </a:xfrm>
        </p:spPr>
        <p:txBody>
          <a:bodyPr/>
          <a:lstStyle/>
          <a:p>
            <a:pPr>
              <a:defRPr/>
            </a:pPr>
            <a:r>
              <a:rPr lang="en-US" altLang="en-US" sz="2000" dirty="0">
                <a:latin typeface="+mj-lt"/>
                <a:ea typeface="Geneva" panose="020B0503030404040204" pitchFamily="34" charset="0"/>
                <a:cs typeface="Arial" panose="020B0604020202020204" pitchFamily="34" charset="0"/>
              </a:rPr>
              <a:t>All affiliates must provide comprehensive SCD medical practice but may work in collaboration with the HUB to have full access to these items</a:t>
            </a:r>
          </a:p>
          <a:p>
            <a:pPr>
              <a:defRPr/>
            </a:pPr>
            <a:r>
              <a:rPr lang="en-US" dirty="0"/>
              <a:t>Affiliate: Disease modifying therapy</a:t>
            </a:r>
          </a:p>
          <a:p>
            <a:pPr>
              <a:defRPr/>
            </a:pPr>
            <a:r>
              <a:rPr lang="en-US" dirty="0"/>
              <a:t>Affiliate + HUB to ensure SCD prevention practice</a:t>
            </a:r>
          </a:p>
          <a:p>
            <a:pPr lvl="1">
              <a:defRPr/>
            </a:pPr>
            <a:r>
              <a:rPr lang="en-US" dirty="0"/>
              <a:t>May need the HUB for brain/liver MRI, </a:t>
            </a:r>
            <a:r>
              <a:rPr lang="en-US" dirty="0" err="1"/>
              <a:t>etc</a:t>
            </a:r>
            <a:endParaRPr lang="en-US" dirty="0"/>
          </a:p>
          <a:p>
            <a:pPr>
              <a:defRPr/>
            </a:pPr>
            <a:r>
              <a:rPr lang="en-US" dirty="0"/>
              <a:t>Affiliate: Iron overload program</a:t>
            </a:r>
          </a:p>
          <a:p>
            <a:pPr>
              <a:defRPr/>
            </a:pPr>
            <a:r>
              <a:rPr lang="en-US" dirty="0"/>
              <a:t>Blood transfusion management with extended cross-matching of blood </a:t>
            </a:r>
          </a:p>
          <a:p>
            <a:pPr>
              <a:defRPr/>
            </a:pPr>
            <a:r>
              <a:rPr lang="en-US" dirty="0"/>
              <a:t>Pain management plan/program (collaboration with HUB)</a:t>
            </a:r>
          </a:p>
          <a:p>
            <a:pPr>
              <a:defRPr/>
            </a:pPr>
            <a:r>
              <a:rPr lang="en-US" dirty="0"/>
              <a:t>Family planning plan</a:t>
            </a:r>
          </a:p>
          <a:p>
            <a:pPr>
              <a:defRPr/>
            </a:pPr>
            <a:r>
              <a:rPr lang="en-US" dirty="0"/>
              <a:t>Mental health access likely to be referral based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E258F-0F68-AE13-34BF-02707840B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opportunities: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185DC-B5EF-84EF-36B4-3A8C5E68F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74176"/>
            <a:ext cx="8229600" cy="2063096"/>
          </a:xfrm>
        </p:spPr>
        <p:txBody>
          <a:bodyPr/>
          <a:lstStyle/>
          <a:p>
            <a:r>
              <a:rPr lang="en-US" dirty="0"/>
              <a:t>TELEHEALTH</a:t>
            </a:r>
          </a:p>
          <a:p>
            <a:endParaRPr lang="en-US" dirty="0"/>
          </a:p>
          <a:p>
            <a:r>
              <a:rPr lang="en-US" dirty="0"/>
              <a:t>ECHO-SUPPORTED PROGRAMS</a:t>
            </a:r>
          </a:p>
          <a:p>
            <a:endParaRPr lang="en-US" dirty="0"/>
          </a:p>
          <a:p>
            <a:r>
              <a:rPr lang="en-US" dirty="0"/>
              <a:t>ED-OBS PROGRAMS</a:t>
            </a:r>
          </a:p>
        </p:txBody>
      </p:sp>
    </p:spTree>
    <p:extLst>
      <p:ext uri="{BB962C8B-B14F-4D97-AF65-F5344CB8AC3E}">
        <p14:creationId xmlns:p14="http://schemas.microsoft.com/office/powerpoint/2010/main" val="41698983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F16FDB-3E42-C42B-D907-B0786B91B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2156508"/>
            <a:ext cx="7772400" cy="1021556"/>
          </a:xfrm>
        </p:spPr>
        <p:txBody>
          <a:bodyPr/>
          <a:lstStyle/>
          <a:p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725158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>
            <a:extLst>
              <a:ext uri="{FF2B5EF4-FFF2-40B4-BE49-F238E27FC236}">
                <a16:creationId xmlns:a16="http://schemas.microsoft.com/office/drawing/2014/main" id="{7E0CD71A-CF21-5FF0-4D6C-BB8749B12F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068"/>
            <a:ext cx="8229600" cy="534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Arial" panose="020B0604020202020204" pitchFamily="34" charset="0"/>
                <a:ea typeface="Geneva" panose="020B050303040404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85FC1BB1-FBE2-FE40-9676-5BB5540093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861143"/>
            <a:ext cx="8229600" cy="370998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defRPr/>
            </a:pPr>
            <a:r>
              <a:rPr lang="en-US" sz="1800" dirty="0"/>
              <a:t>Sickle Cell Disease:  a rare disease that still limits life expectancy through chronic complications despite childhood survival and availability of therapies</a:t>
            </a:r>
          </a:p>
          <a:p>
            <a:pPr marL="285750" indent="-285750">
              <a:defRPr/>
            </a:pPr>
            <a:endParaRPr lang="en-US" sz="1100" dirty="0"/>
          </a:p>
          <a:p>
            <a:pPr marL="285750" indent="-285750">
              <a:defRPr/>
            </a:pPr>
            <a:r>
              <a:rPr lang="en-US" sz="1800" dirty="0"/>
              <a:t>At the individual level, it is about where you live:</a:t>
            </a:r>
          </a:p>
          <a:p>
            <a:pPr lvl="1">
              <a:defRPr/>
            </a:pPr>
            <a:r>
              <a:rPr lang="en-US" dirty="0"/>
              <a:t>Healthcare opportunities and insurance are state-based and even more local than that</a:t>
            </a:r>
          </a:p>
          <a:p>
            <a:pPr lvl="1">
              <a:defRPr/>
            </a:pPr>
            <a:r>
              <a:rPr lang="en-US" dirty="0"/>
              <a:t>Insurance may be available but ≠ access to necessary care</a:t>
            </a:r>
          </a:p>
          <a:p>
            <a:pPr lvl="1">
              <a:defRPr/>
            </a:pPr>
            <a:r>
              <a:rPr lang="en-US" dirty="0"/>
              <a:t>Best care often equilibrates to best advocates or knowledge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en-US" dirty="0"/>
              <a:t>This workshop is designed to shift programmatic emphasis to how to build a system of care to enhance access and coordination of care for affected adults</a:t>
            </a:r>
          </a:p>
          <a:p>
            <a:pPr>
              <a:defRPr/>
            </a:pPr>
            <a:endParaRPr lang="en-US" altLang="en-US" sz="1600" dirty="0">
              <a:ea typeface="Geneva" panose="020B0503030404040204" pitchFamily="34" charset="0"/>
              <a:cs typeface="Geneva" panose="020B050303040404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CB2034EC-18A9-041B-F19F-161DA87FF48E}"/>
              </a:ext>
            </a:extLst>
          </p:cNvPr>
          <p:cNvGrpSpPr/>
          <p:nvPr/>
        </p:nvGrpSpPr>
        <p:grpSpPr>
          <a:xfrm>
            <a:off x="3575824" y="42164"/>
            <a:ext cx="5558068" cy="4685953"/>
            <a:chOff x="3331467" y="42164"/>
            <a:chExt cx="5683481" cy="497761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31467" y="42164"/>
              <a:ext cx="5683481" cy="4977610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3517739" y="1597558"/>
              <a:ext cx="975674" cy="3535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883449" y="1926563"/>
              <a:ext cx="975674" cy="2934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256789" y="1618833"/>
              <a:ext cx="975674" cy="3535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630128" y="1618833"/>
              <a:ext cx="975674" cy="3535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517740" y="3373398"/>
              <a:ext cx="975674" cy="3535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883449" y="3462562"/>
              <a:ext cx="975674" cy="3535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256789" y="3441130"/>
              <a:ext cx="1056662" cy="3535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635769" y="3441130"/>
              <a:ext cx="975674" cy="3535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25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583287" y="2808368"/>
              <a:ext cx="1052515" cy="3535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b="1" dirty="0">
                  <a:solidFill>
                    <a:schemeClr val="tx1"/>
                  </a:solidFill>
                </a:rPr>
                <a:t>APP Team associated with secondary care centers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249160" y="2176442"/>
              <a:ext cx="1033352" cy="3535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871795" y="3200906"/>
              <a:ext cx="975674" cy="21944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b="1" dirty="0">
                  <a:solidFill>
                    <a:schemeClr val="tx1"/>
                  </a:solidFill>
                </a:rPr>
                <a:t>Shared APP Team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256789" y="3222249"/>
              <a:ext cx="1056663" cy="2188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50" b="1" dirty="0">
                  <a:solidFill>
                    <a:schemeClr val="tx1"/>
                  </a:solidFill>
                </a:rPr>
                <a:t>Coordinated APP Team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528375" y="2126262"/>
              <a:ext cx="975674" cy="13259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665964" y="4395885"/>
              <a:ext cx="3616549" cy="353506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Ready access to subspecialists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591705" y="4353147"/>
              <a:ext cx="1052516" cy="2002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b="1" dirty="0">
                  <a:solidFill>
                    <a:sysClr val="windowText" lastClr="000000"/>
                  </a:solidFill>
                </a:rPr>
                <a:t>Subspecialists</a:t>
              </a:r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0329EF04-18AC-8BF9-8FFF-AD2071BA55E7}"/>
                    </a:ext>
                  </a:extLst>
                </p14:cNvPr>
                <p14:cNvContentPartPr/>
                <p14:nvPr/>
              </p14:nvContentPartPr>
              <p14:xfrm>
                <a:off x="7742646" y="195360"/>
                <a:ext cx="916200" cy="633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0329EF04-18AC-8BF9-8FFF-AD2071BA55E7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687431" y="80854"/>
                  <a:ext cx="1026262" cy="29199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" name="TextBox 2"/>
          <p:cNvSpPr txBox="1"/>
          <p:nvPr/>
        </p:nvSpPr>
        <p:spPr>
          <a:xfrm>
            <a:off x="1570704" y="1547507"/>
            <a:ext cx="18955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tx2"/>
                </a:solidFill>
              </a:rPr>
              <a:t>Q1 </a:t>
            </a:r>
            <a:r>
              <a:rPr lang="en-US" sz="1100" dirty="0">
                <a:solidFill>
                  <a:schemeClr val="tx2"/>
                </a:solidFill>
              </a:rPr>
              <a:t>What kind of space?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1612" y="2442536"/>
            <a:ext cx="24346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tx2"/>
                </a:solidFill>
              </a:rPr>
              <a:t>Q2</a:t>
            </a:r>
            <a:r>
              <a:rPr lang="en-US" sz="1100" dirty="0">
                <a:solidFill>
                  <a:schemeClr val="tx2"/>
                </a:solidFill>
              </a:rPr>
              <a:t> Status of the clinical staff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12264" y="3277775"/>
            <a:ext cx="21540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tx2"/>
                </a:solidFill>
              </a:rPr>
              <a:t>Q3</a:t>
            </a:r>
            <a:r>
              <a:rPr lang="en-US" sz="1100" dirty="0">
                <a:solidFill>
                  <a:schemeClr val="tx2"/>
                </a:solidFill>
              </a:rPr>
              <a:t> Status of the APP team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6513" y="3972138"/>
            <a:ext cx="25697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tx2"/>
                </a:solidFill>
              </a:rPr>
              <a:t>Q4 </a:t>
            </a:r>
            <a:r>
              <a:rPr lang="en-US" sz="1100" dirty="0">
                <a:solidFill>
                  <a:schemeClr val="tx2"/>
                </a:solidFill>
              </a:rPr>
              <a:t>Where is your center located?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83A7F5-5DFE-5F8C-74E9-651E04766C11}"/>
              </a:ext>
            </a:extLst>
          </p:cNvPr>
          <p:cNvSpPr txBox="1"/>
          <p:nvPr/>
        </p:nvSpPr>
        <p:spPr>
          <a:xfrm>
            <a:off x="91194" y="94849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Lanzkron</a:t>
            </a:r>
            <a:r>
              <a:rPr lang="en-US" dirty="0"/>
              <a:t> S: 2021</a:t>
            </a:r>
          </a:p>
        </p:txBody>
      </p:sp>
    </p:spTree>
    <p:extLst>
      <p:ext uri="{BB962C8B-B14F-4D97-AF65-F5344CB8AC3E}">
        <p14:creationId xmlns:p14="http://schemas.microsoft.com/office/powerpoint/2010/main" val="4162013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FC0F3DB-7010-18D4-76C9-B0C3AC2CB79B}"/>
              </a:ext>
            </a:extLst>
          </p:cNvPr>
          <p:cNvGrpSpPr/>
          <p:nvPr/>
        </p:nvGrpSpPr>
        <p:grpSpPr>
          <a:xfrm>
            <a:off x="2278381" y="42164"/>
            <a:ext cx="6231056" cy="4707227"/>
            <a:chOff x="2825955" y="42164"/>
            <a:chExt cx="5683481" cy="497761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25955" y="42164"/>
              <a:ext cx="5683481" cy="497761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3153018" y="4395885"/>
              <a:ext cx="3616549" cy="353506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Ready access to subspecialists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783A7F5-5DFE-5F8C-74E9-651E04766C11}"/>
              </a:ext>
            </a:extLst>
          </p:cNvPr>
          <p:cNvSpPr txBox="1"/>
          <p:nvPr/>
        </p:nvSpPr>
        <p:spPr>
          <a:xfrm>
            <a:off x="81116" y="57778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Lanzkron</a:t>
            </a:r>
            <a:r>
              <a:rPr lang="en-US" dirty="0"/>
              <a:t> S: 2021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0329EF04-18AC-8BF9-8FFF-AD2071BA55E7}"/>
                  </a:ext>
                </a:extLst>
              </p14:cNvPr>
              <p14:cNvContentPartPr/>
              <p14:nvPr/>
            </p14:nvContentPartPr>
            <p14:xfrm>
              <a:off x="7117080" y="195360"/>
              <a:ext cx="1028820" cy="71148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0329EF04-18AC-8BF9-8FFF-AD2071BA55E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63083" y="87560"/>
                <a:ext cx="1136454" cy="28638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5808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6C4DAD3-31A1-B503-A748-AF6ED842B656}"/>
              </a:ext>
            </a:extLst>
          </p:cNvPr>
          <p:cNvSpPr txBox="1"/>
          <p:nvPr/>
        </p:nvSpPr>
        <p:spPr>
          <a:xfrm>
            <a:off x="1178351" y="1941922"/>
            <a:ext cx="6909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</a:rPr>
              <a:t>Comprehensive SCD Center: Urban</a:t>
            </a:r>
          </a:p>
        </p:txBody>
      </p:sp>
    </p:spTree>
    <p:extLst>
      <p:ext uri="{BB962C8B-B14F-4D97-AF65-F5344CB8AC3E}">
        <p14:creationId xmlns:p14="http://schemas.microsoft.com/office/powerpoint/2010/main" val="4071857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>
            <a:extLst>
              <a:ext uri="{FF2B5EF4-FFF2-40B4-BE49-F238E27FC236}">
                <a16:creationId xmlns:a16="http://schemas.microsoft.com/office/drawing/2014/main" id="{60544649-C153-8F23-BFA1-7B62EECCE3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3446"/>
            <a:ext cx="8229600" cy="534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Arial" panose="020B0604020202020204" pitchFamily="34" charset="0"/>
                <a:ea typeface="Geneva" panose="020B0503030404040204" pitchFamily="34" charset="0"/>
                <a:cs typeface="Arial" panose="020B0604020202020204" pitchFamily="34" charset="0"/>
              </a:rPr>
              <a:t>Urban Comprehensive SCD Center</a:t>
            </a:r>
          </a:p>
        </p:txBody>
      </p:sp>
      <p:sp>
        <p:nvSpPr>
          <p:cNvPr id="35842" name="Content Placeholder 2">
            <a:extLst>
              <a:ext uri="{FF2B5EF4-FFF2-40B4-BE49-F238E27FC236}">
                <a16:creationId xmlns:a16="http://schemas.microsoft.com/office/drawing/2014/main" id="{BE4BFB2E-4A72-57A6-AE3A-B9446E909A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872259"/>
            <a:ext cx="8229600" cy="3709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Geneva" panose="020B0503030404040204" pitchFamily="34" charset="0"/>
                <a:cs typeface="Geneva" panose="020B0503030404040204" pitchFamily="34" charset="0"/>
              </a:rPr>
              <a:t>Faculty: Sickle Cell Specialist lead center with other SCD specialists</a:t>
            </a:r>
          </a:p>
          <a:p>
            <a:r>
              <a:rPr lang="en-US" altLang="en-US">
                <a:ea typeface="Geneva" panose="020B0503030404040204" pitchFamily="34" charset="0"/>
                <a:cs typeface="Geneva" panose="020B0503030404040204" pitchFamily="34" charset="0"/>
              </a:rPr>
              <a:t>Embedded full time psychologist</a:t>
            </a:r>
          </a:p>
          <a:p>
            <a:r>
              <a:rPr lang="en-US" altLang="en-US">
                <a:ea typeface="Geneva" panose="020B0503030404040204" pitchFamily="34" charset="0"/>
                <a:cs typeface="Geneva" panose="020B0503030404040204" pitchFamily="34" charset="0"/>
              </a:rPr>
              <a:t>Dedicated APPs</a:t>
            </a:r>
          </a:p>
          <a:p>
            <a:r>
              <a:rPr lang="en-US" altLang="en-US">
                <a:ea typeface="Geneva" panose="020B0503030404040204" pitchFamily="34" charset="0"/>
                <a:cs typeface="Geneva" panose="020B0503030404040204" pitchFamily="34" charset="0"/>
              </a:rPr>
              <a:t>Dedicated clinic space and infusion/day hospital</a:t>
            </a:r>
          </a:p>
          <a:p>
            <a:r>
              <a:rPr lang="en-US" altLang="en-US">
                <a:ea typeface="Geneva" panose="020B0503030404040204" pitchFamily="34" charset="0"/>
                <a:cs typeface="Geneva" panose="020B0503030404040204" pitchFamily="34" charset="0"/>
              </a:rPr>
              <a:t>Extended hours (7a-7p)</a:t>
            </a:r>
          </a:p>
          <a:p>
            <a:r>
              <a:rPr lang="en-US" altLang="en-US">
                <a:ea typeface="Geneva" panose="020B0503030404040204" pitchFamily="34" charset="0"/>
                <a:cs typeface="Geneva" panose="020B0503030404040204" pitchFamily="34" charset="0"/>
              </a:rPr>
              <a:t>Tele-mentoring to other colleagues</a:t>
            </a:r>
          </a:p>
          <a:p>
            <a:r>
              <a:rPr lang="en-US" altLang="en-US">
                <a:ea typeface="Geneva" panose="020B0503030404040204" pitchFamily="34" charset="0"/>
                <a:cs typeface="Geneva" panose="020B0503030404040204" pitchFamily="34" charset="0"/>
              </a:rPr>
              <a:t>Full time social worker</a:t>
            </a:r>
          </a:p>
          <a:p>
            <a:r>
              <a:rPr lang="en-US" altLang="en-US">
                <a:ea typeface="Geneva" panose="020B0503030404040204" pitchFamily="34" charset="0"/>
                <a:cs typeface="Geneva" panose="020B0503030404040204" pitchFamily="34" charset="0"/>
              </a:rPr>
              <a:t>ER Observation unit</a:t>
            </a:r>
          </a:p>
          <a:p>
            <a:r>
              <a:rPr lang="en-US" altLang="en-US">
                <a:ea typeface="Geneva" panose="020B0503030404040204" pitchFamily="34" charset="0"/>
                <a:cs typeface="Geneva" panose="020B0503030404040204" pitchFamily="34" charset="0"/>
              </a:rPr>
              <a:t>Transition clinic</a:t>
            </a:r>
          </a:p>
          <a:p>
            <a:r>
              <a:rPr lang="en-US" altLang="en-US">
                <a:ea typeface="Geneva" panose="020B0503030404040204" pitchFamily="34" charset="0"/>
                <a:cs typeface="Geneva" panose="020B0503030404040204" pitchFamily="34" charset="0"/>
              </a:rPr>
              <a:t>Apheresis unit</a:t>
            </a:r>
          </a:p>
          <a:p>
            <a:endParaRPr lang="en-US" altLang="en-US">
              <a:ea typeface="Geneva" panose="020B0503030404040204" pitchFamily="34" charset="0"/>
              <a:cs typeface="Geneva" panose="020B050303040404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>
            <a:extLst>
              <a:ext uri="{FF2B5EF4-FFF2-40B4-BE49-F238E27FC236}">
                <a16:creationId xmlns:a16="http://schemas.microsoft.com/office/drawing/2014/main" id="{B920DE7D-4DA0-BF4B-66F6-970DF9E6BB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4937"/>
            <a:ext cx="8229600" cy="534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Arial" panose="020B0604020202020204" pitchFamily="34" charset="0"/>
                <a:ea typeface="Geneva" panose="020B0503030404040204" pitchFamily="34" charset="0"/>
                <a:cs typeface="Arial" panose="020B0604020202020204" pitchFamily="34" charset="0"/>
              </a:rPr>
              <a:t>Urban Comprehensive SCD Center</a:t>
            </a:r>
          </a:p>
        </p:txBody>
      </p:sp>
      <p:sp>
        <p:nvSpPr>
          <p:cNvPr id="37890" name="Content Placeholder 2">
            <a:extLst>
              <a:ext uri="{FF2B5EF4-FFF2-40B4-BE49-F238E27FC236}">
                <a16:creationId xmlns:a16="http://schemas.microsoft.com/office/drawing/2014/main" id="{99B6592D-6645-A292-D64C-490205AD1E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779463"/>
            <a:ext cx="8229600" cy="3709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Faculty: 2 physicians and one outpatient NP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Day Hospital with extended hours (7:30 am−8:00 pm)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Inpatient benign hematology service w/ 3 NPs/PAs +1 that rotates in the day hospital  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Two SW (one outpatient/one inpatient)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Two PCRM (coordinator with nursing background) for outpatient and inpatient  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Part time pharmacist and part time psychologist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Urgent care/</a:t>
            </a:r>
            <a:r>
              <a:rPr lang="en-US" altLang="en-US" sz="1600" dirty="0" err="1">
                <a:ea typeface="Geneva" panose="020B0503030404040204" pitchFamily="34" charset="0"/>
                <a:cs typeface="Geneva" panose="020B0503030404040204" pitchFamily="34" charset="0"/>
              </a:rPr>
              <a:t>obs</a:t>
            </a:r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 infusion that can see patients from 4:00 pm till 6:00 am  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Shared non </a:t>
            </a:r>
            <a:r>
              <a:rPr lang="en-US" altLang="en-US" sz="1600" dirty="0" err="1">
                <a:ea typeface="Geneva" panose="020B0503030404040204" pitchFamily="34" charset="0"/>
                <a:cs typeface="Geneva" panose="020B0503030404040204" pitchFamily="34" charset="0"/>
              </a:rPr>
              <a:t>malig</a:t>
            </a:r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-heme educator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Home visiting primary care program that really helps with the complex patients and coordination of care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Monthly multi-D clinic with psychology, addiction medicine, pharmacist and hematology 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en-US" sz="1600" dirty="0">
                <a:ea typeface="Geneva" panose="020B0503030404040204" pitchFamily="34" charset="0"/>
                <a:cs typeface="Geneva" panose="020B0503030404040204" pitchFamily="34" charset="0"/>
              </a:rPr>
              <a:t>Subspeciality support  </a:t>
            </a:r>
          </a:p>
          <a:p>
            <a:endParaRPr lang="en-US" altLang="en-US" dirty="0">
              <a:ea typeface="Geneva" panose="020B0503030404040204" pitchFamily="34" charset="0"/>
              <a:cs typeface="Geneva" panose="020B050303040404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6C4DAD3-31A1-B503-A748-AF6ED842B656}"/>
              </a:ext>
            </a:extLst>
          </p:cNvPr>
          <p:cNvSpPr txBox="1"/>
          <p:nvPr/>
        </p:nvSpPr>
        <p:spPr>
          <a:xfrm>
            <a:off x="1146687" y="1930268"/>
            <a:ext cx="68506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</a:rPr>
              <a:t>Comprehensive SCD Center: Suburban</a:t>
            </a:r>
          </a:p>
        </p:txBody>
      </p:sp>
    </p:spTree>
    <p:extLst>
      <p:ext uri="{BB962C8B-B14F-4D97-AF65-F5344CB8AC3E}">
        <p14:creationId xmlns:p14="http://schemas.microsoft.com/office/powerpoint/2010/main" val="2257833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SH template" id="{33720964-3EA9-43BE-B322-F4B136DB24DE}" vid="{94AB083A-9251-4909-ADD0-7F0EF745D12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f428f131-8437-48c9-9cdf-8fab9dca4571" xsi:nil="true"/>
    <Doc_x0020_Status xmlns="f428f131-8437-48c9-9cdf-8fab9dca4571" xsi:nil="true"/>
    <Doc_x0020_Type xmlns="f428f131-8437-48c9-9cdf-8fab9dca4571"/>
    <Awards xmlns="f428f131-8437-48c9-9cdf-8fab9dca4571" xsi:nil="true"/>
    <Year_x0020_Awarded xmlns="f428f131-8437-48c9-9cdf-8fab9dca4571" xsi:nil="true"/>
    <ASH_x0020_Dept xmlns="f428f131-8437-48c9-9cdf-8fab9dca457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B948A12B80E84F872D9EC18BBECBF1" ma:contentTypeVersion="84" ma:contentTypeDescription="Create a new document." ma:contentTypeScope="" ma:versionID="c8cb74ef75c6d20eb6a4124cc2f02eb0">
  <xsd:schema xmlns:xsd="http://www.w3.org/2001/XMLSchema" xmlns:xs="http://www.w3.org/2001/XMLSchema" xmlns:p="http://schemas.microsoft.com/office/2006/metadata/properties" xmlns:ns2="f428f131-8437-48c9-9cdf-8fab9dca4571" xmlns:ns3="dffab4cf-5f92-475c-a706-d38d82977b74" targetNamespace="http://schemas.microsoft.com/office/2006/metadata/properties" ma:root="true" ma:fieldsID="8547cea07041ff84b2da9a3862b8b92a" ns2:_="" ns3:_="">
    <xsd:import namespace="f428f131-8437-48c9-9cdf-8fab9dca4571"/>
    <xsd:import namespace="dffab4cf-5f92-475c-a706-d38d82977b74"/>
    <xsd:element name="properties">
      <xsd:complexType>
        <xsd:sequence>
          <xsd:element name="documentManagement">
            <xsd:complexType>
              <xsd:all>
                <xsd:element ref="ns2:Awards" minOccurs="0"/>
                <xsd:element ref="ns2:Year_x0020_Awarded" minOccurs="0"/>
                <xsd:element ref="ns2:Doc_x0020_Status" minOccurs="0"/>
                <xsd:element ref="ns2:Doc_x0020_Type"/>
                <xsd:element ref="ns2:Year" minOccurs="0"/>
                <xsd:element ref="ns2:ASH_x0020_Dept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28f131-8437-48c9-9cdf-8fab9dca4571" elementFormDefault="qualified">
    <xsd:import namespace="http://schemas.microsoft.com/office/2006/documentManagement/types"/>
    <xsd:import namespace="http://schemas.microsoft.com/office/infopath/2007/PartnerControls"/>
    <xsd:element name="Awards" ma:index="2" nillable="true" ma:displayName="Award" ma:format="Dropdown" ma:indexed="true" ma:internalName="Awards" ma:readOnly="false">
      <xsd:simpleType>
        <xsd:restriction base="dms:Choice">
          <xsd:enumeration value="Abstract Achievement Award"/>
          <xsd:enumeration value="Advocacy Awards"/>
          <xsd:enumeration value="Alternative Training Pathway Grant"/>
          <xsd:enumeration value="ASH Ambassador"/>
          <xsd:enumeration value="ASH-AMFDP"/>
          <xsd:enumeration value="Bridge Grant Award"/>
          <xsd:enumeration value="Clinical Research Training Institute"/>
          <xsd:enumeration value="CRTI in Latin America"/>
          <xsd:enumeration value="Clinical Research Trainee Day- APAC"/>
          <xsd:enumeration value="EHA-ASH Research Exchange Award"/>
          <xsd:enumeration value="General"/>
          <xsd:enumeration value="Honorific Awards"/>
          <xsd:enumeration value="HONORS Award"/>
          <xsd:enumeration value="International Hematology Award"/>
          <xsd:enumeration value="Leadership in Promoting Diversity"/>
          <xsd:enumeration value="Mentor Award"/>
          <xsd:enumeration value="MGSAAA"/>
          <xsd:enumeration value="Minority Medical Student Award Program"/>
          <xsd:enumeration value="MMSAP Flex"/>
          <xsd:enumeration value="MMSAP Yearlong"/>
          <xsd:enumeration value="Minority Resident Hematology Award Program"/>
          <xsd:enumeration value="Misc Awards"/>
          <xsd:enumeration value="Physician-Scientist Award"/>
          <xsd:enumeration value="Research Training Award for Fellows"/>
          <xsd:enumeration value="Scholar Awards"/>
          <xsd:enumeration value="Trainee Research Award"/>
          <xsd:enumeration value="Translational Research Training in Hematology"/>
          <xsd:enumeration value="Visitor Training Program"/>
        </xsd:restriction>
      </xsd:simpleType>
    </xsd:element>
    <xsd:element name="Year_x0020_Awarded" ma:index="3" nillable="true" ma:displayName="Year Awarded" ma:format="Dropdown" ma:indexed="true" ma:internalName="Year_x0020_Awarded" ma:readOnly="false">
      <xsd:simpleType>
        <xsd:restriction base="dms:Choice"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  <xsd:enumeration value="1994"/>
          <xsd:enumeration value="1993"/>
          <xsd:enumeration value="1992"/>
          <xsd:enumeration value="1991"/>
          <xsd:enumeration value="1990"/>
        </xsd:restriction>
      </xsd:simpleType>
    </xsd:element>
    <xsd:element name="Doc_x0020_Status" ma:index="4" nillable="true" ma:displayName="Doc Status" ma:default="Final" ma:format="Dropdown" ma:indexed="true" ma:internalName="Doc_x0020_Status" ma:readOnly="false">
      <xsd:simpleType>
        <xsd:restriction base="dms:Choice">
          <xsd:enumeration value="Draft"/>
          <xsd:enumeration value="Final"/>
        </xsd:restriction>
      </xsd:simpleType>
    </xsd:element>
    <xsd:element name="Doc_x0020_Type" ma:index="5" ma:displayName="Doc Type" ma:format="Dropdown" ma:indexed="true" ma:internalName="Doc_x0020_Type" ma:readOnly="false">
      <xsd:simpleType>
        <xsd:union memberTypes="dms:Text">
          <xsd:simpleType>
            <xsd:restriction base="dms:Choice">
              <xsd:enumeration value="Advertisement"/>
              <xsd:enumeration value="Agenda"/>
              <xsd:enumeration value="Contract"/>
              <xsd:enumeration value="E-mail"/>
              <xsd:enumeration value="Evaluation Material"/>
              <xsd:enumeration value="Form"/>
              <xsd:enumeration value="Letter"/>
              <xsd:enumeration value="Map"/>
              <xsd:enumeration value="Meeting Notebook"/>
              <xsd:enumeration value="Memo"/>
              <xsd:enumeration value="Minutes"/>
              <xsd:enumeration value="Miscellaneous"/>
              <xsd:enumeration value="Official (Legal Docs)"/>
              <xsd:enumeration value="Policy"/>
              <xsd:enumeration value="Presentation"/>
              <xsd:enumeration value="Reference"/>
              <xsd:enumeration value="Report"/>
              <xsd:enumeration value="RFP"/>
              <xsd:enumeration value="Standard Operating Procedure (SOP)"/>
              <xsd:enumeration value="Survey"/>
              <xsd:enumeration value="Template"/>
              <xsd:enumeration value="Timeline"/>
            </xsd:restriction>
          </xsd:simpleType>
        </xsd:union>
      </xsd:simpleType>
    </xsd:element>
    <xsd:element name="Year" ma:index="6" nillable="true" ma:displayName="Year" ma:format="Dropdown" ma:indexed="true" ma:internalName="Year" ma:readOnly="false">
      <xsd:simpleType>
        <xsd:restriction base="dms:Choice"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  <xsd:enumeration value="1994"/>
          <xsd:enumeration value="1993"/>
          <xsd:enumeration value="1992"/>
          <xsd:enumeration value="1991"/>
          <xsd:enumeration value="1990"/>
        </xsd:restriction>
      </xsd:simpleType>
    </xsd:element>
    <xsd:element name="ASH_x0020_Dept" ma:index="7" nillable="true" ma:displayName="ASH Dept" ma:format="Dropdown" ma:internalName="ASH_x0020_Dept" ma:readOnly="false">
      <xsd:simpleType>
        <xsd:restriction base="dms:Choice">
          <xsd:enumeration value="Communications"/>
          <xsd:enumeration value="Development"/>
          <xsd:enumeration value="Education and Training"/>
          <xsd:enumeration value="Executive Office"/>
          <xsd:enumeration value="Finance and Administration"/>
          <xsd:enumeration value="Government Relations and Practice"/>
          <xsd:enumeration value="Meetings"/>
          <xsd:enumeration value="Office of the COO"/>
          <xsd:enumeration value="Other"/>
          <xsd:enumeration value="Publishing"/>
        </xsd:restriction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fab4cf-5f92-475c-a706-d38d82977b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3A5FE-0CFB-4783-95F1-C2557943C20C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24C530F2-9F99-4AAF-864C-1D493DDA5D25}">
  <ds:schemaRefs>
    <ds:schemaRef ds:uri="dffab4cf-5f92-475c-a706-d38d82977b74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f428f131-8437-48c9-9cdf-8fab9dca457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06E3E0C-6AB6-4679-AF4B-A2AB3BADA9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28f131-8437-48c9-9cdf-8fab9dca4571"/>
    <ds:schemaRef ds:uri="dffab4cf-5f92-475c-a706-d38d82977b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70B7EA5-3A0D-4427-B3A8-72663A9808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1827</TotalTime>
  <Words>1512</Words>
  <Application>Microsoft Office PowerPoint</Application>
  <PresentationFormat>On-screen Show (16:9)</PresentationFormat>
  <Paragraphs>211</Paragraphs>
  <Slides>25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Office Theme</vt:lpstr>
      <vt:lpstr>SICKLE CELL CENTERS: Alternative Models for Delivery of Care </vt:lpstr>
      <vt:lpstr>Disclosures </vt:lpstr>
      <vt:lpstr>Introduction</vt:lpstr>
      <vt:lpstr>PowerPoint Presentation</vt:lpstr>
      <vt:lpstr>PowerPoint Presentation</vt:lpstr>
      <vt:lpstr>PowerPoint Presentation</vt:lpstr>
      <vt:lpstr>Urban Comprehensive SCD Center</vt:lpstr>
      <vt:lpstr>Urban Comprehensive SCD Center</vt:lpstr>
      <vt:lpstr>PowerPoint Presentation</vt:lpstr>
      <vt:lpstr>Comprehensive SCD Center (Suburban)</vt:lpstr>
      <vt:lpstr>Comprehensive SCD Center (Suburban)</vt:lpstr>
      <vt:lpstr>Embedded SCD Program in a Large Cancer Center Program </vt:lpstr>
      <vt:lpstr>Specialized SCD Medical Home</vt:lpstr>
      <vt:lpstr>Hub and Spoke Model of Care (GENERAL)</vt:lpstr>
      <vt:lpstr>Augusta Center for Blood Disorders</vt:lpstr>
      <vt:lpstr>Sickle Cell Outreach Clinic Sites (Affiliates)</vt:lpstr>
      <vt:lpstr>Affiliate Clinics: Two Models</vt:lpstr>
      <vt:lpstr>Affiliate-outreach: Pro and Cons</vt:lpstr>
      <vt:lpstr>APP-run Affiliate Model </vt:lpstr>
      <vt:lpstr>Alternative Models of Care for Affiliate Clinics</vt:lpstr>
      <vt:lpstr>Affiliate to Associate to FULL Center </vt:lpstr>
      <vt:lpstr>Regional Affiliate (in training to be a HUB)</vt:lpstr>
      <vt:lpstr>Affiliate + Hub Collaboration </vt:lpstr>
      <vt:lpstr>Other opportunities: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SICKLE CELL CENTERS: Alternative Models for Delivery of Care</dc:title>
  <dc:creator>Kutlar, Abdullah</dc:creator>
  <cp:lastModifiedBy>Vajdos, Janis</cp:lastModifiedBy>
  <cp:revision>47</cp:revision>
  <cp:lastPrinted>2019-10-14T13:45:54Z</cp:lastPrinted>
  <dcterms:created xsi:type="dcterms:W3CDTF">2022-05-05T19:09:28Z</dcterms:created>
  <dcterms:modified xsi:type="dcterms:W3CDTF">2023-05-09T01:06:15Z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usines Svs Classification">
    <vt:lpwstr>General</vt:lpwstr>
  </property>
  <property fmtid="{D5CDD505-2E9C-101B-9397-08002B2CF9AE}" pid="3" name="ContentType">
    <vt:lpwstr>Document</vt:lpwstr>
  </property>
  <property fmtid="{D5CDD505-2E9C-101B-9397-08002B2CF9AE}" pid="4" name="Employee Classification">
    <vt:lpwstr>General</vt:lpwstr>
  </property>
  <property fmtid="{D5CDD505-2E9C-101B-9397-08002B2CF9AE}" pid="5" name="Category">
    <vt:lpwstr>None</vt:lpwstr>
  </property>
  <property fmtid="{D5CDD505-2E9C-101B-9397-08002B2CF9AE}" pid="6" name="Department">
    <vt:lpwstr>Communications</vt:lpwstr>
  </property>
  <property fmtid="{D5CDD505-2E9C-101B-9397-08002B2CF9AE}" pid="7" name="ContentTypeId">
    <vt:lpwstr>0x010100D2B948A12B80E84F872D9EC18BBECBF1</vt:lpwstr>
  </property>
</Properties>
</file>