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69" r:id="rId3"/>
    <p:sldId id="271" r:id="rId4"/>
    <p:sldId id="262" r:id="rId5"/>
    <p:sldId id="272" r:id="rId6"/>
    <p:sldId id="267" r:id="rId7"/>
    <p:sldId id="268" r:id="rId8"/>
    <p:sldId id="270" r:id="rId9"/>
    <p:sldId id="265" r:id="rId10"/>
    <p:sldId id="27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ACEB27-2528-0949-AC66-382EDBC67A48}" name="Vajdos, Janis" initials="VJ" userId="S::JVajdos@smithbucklin.com::b8852b77-9a60-4f57-8b8f-f810ef338681" providerId="AD"/>
  <p188:author id="{E76788A2-07D5-FA07-4FAE-759AB021CF6E}" name="Harty, Patrick" initials="HP" userId="S::PHarty@smithbucklin.com::31490e0f-fafe-4c9d-af74-2722bc1b6d90" providerId="AD"/>
  <p188:author id="{39EC44BB-67E0-10F3-82E6-1FA421754E0A}" name="Buchanan, Daryl" initials="BD" userId="S::DBuchana@smithbucklin.com::52c9c5b3-9edb-4f1f-a173-8d7ff6b7ca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8"/>
    <p:restoredTop sz="92794" autoAdjust="0"/>
  </p:normalViewPr>
  <p:slideViewPr>
    <p:cSldViewPr snapToGrid="0" snapToObjects="1">
      <p:cViewPr varScale="1">
        <p:scale>
          <a:sx n="102" d="100"/>
          <a:sy n="102" d="100"/>
        </p:scale>
        <p:origin x="66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79-D740-9824-EBE3A7DE39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79-D740-9824-EBE3A7DE39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79-D740-9824-EBE3A7DE39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79-D740-9824-EBE3A7DE39C5}"/>
              </c:ext>
            </c:extLst>
          </c:dPt>
          <c:dLbls>
            <c:dLbl>
              <c:idx val="0"/>
              <c:layout>
                <c:manualLayout>
                  <c:x val="-3.1030641842560418E-2"/>
                  <c:y val="-0.22557585385226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79-D740-9824-EBE3A7DE39C5}"/>
                </c:ext>
              </c:extLst>
            </c:dLbl>
            <c:dLbl>
              <c:idx val="1"/>
              <c:layout>
                <c:manualLayout>
                  <c:x val="1.8918572675622452E-3"/>
                  <c:y val="0.2138931976829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0989903142866"/>
                      <c:h val="0.26549682226056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B79-D740-9824-EBE3A7DE39C5}"/>
                </c:ext>
              </c:extLst>
            </c:dLbl>
            <c:dLbl>
              <c:idx val="3"/>
              <c:layout>
                <c:manualLayout>
                  <c:x val="8.834967379648602E-2"/>
                  <c:y val="2.96353186193266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79-D740-9824-EBE3A7DE39C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Medicaid and Medicare</c:v>
                </c:pt>
                <c:pt idx="1">
                  <c:v>Self Pay- the uninsured</c:v>
                </c:pt>
                <c:pt idx="2">
                  <c:v>Other</c:v>
                </c:pt>
                <c:pt idx="3">
                  <c:v>Commercial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0.78200000000000003</c:v>
                </c:pt>
                <c:pt idx="1">
                  <c:v>0.05</c:v>
                </c:pt>
                <c:pt idx="2">
                  <c:v>1.2E-2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79-D740-9824-EBE3A7DE39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37A75-2FCE-4FA0-BFE2-1062F116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9107C3-7E27-4075-AC11-1F2D532A15E6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CMO, Accountable Care Organization</a:t>
          </a:r>
        </a:p>
      </dgm:t>
    </dgm:pt>
    <dgm:pt modelId="{1CC68EEE-49F2-4DEB-A66E-DC5874FAD24D}" type="parTrans" cxnId="{5CA5AE13-FC35-458B-ABC2-D8D806F97171}">
      <dgm:prSet/>
      <dgm:spPr/>
      <dgm:t>
        <a:bodyPr/>
        <a:lstStyle/>
        <a:p>
          <a:endParaRPr lang="en-US"/>
        </a:p>
      </dgm:t>
    </dgm:pt>
    <dgm:pt modelId="{3169FBF4-0E89-4BB7-A656-E1E349D0F5B1}" type="sibTrans" cxnId="{5CA5AE13-FC35-458B-ABC2-D8D806F97171}">
      <dgm:prSet/>
      <dgm:spPr/>
      <dgm:t>
        <a:bodyPr/>
        <a:lstStyle/>
        <a:p>
          <a:endParaRPr lang="en-US"/>
        </a:p>
      </dgm:t>
    </dgm:pt>
    <dgm:pt modelId="{2AB81587-309A-4A12-8F9F-93127B4EEF95}">
      <dgm:prSet custT="1"/>
      <dgm:spPr/>
      <dgm:t>
        <a:bodyPr/>
        <a:lstStyle/>
        <a:p>
          <a:r>
            <a:rPr lang="en-US" sz="2400" dirty="0"/>
            <a:t>Yes, it is important </a:t>
          </a:r>
        </a:p>
      </dgm:t>
    </dgm:pt>
    <dgm:pt modelId="{9C56D01E-2FEA-453B-A8B3-08A9DF38F915}" type="parTrans" cxnId="{4AC792F8-E11B-46F6-9370-010F9F12F270}">
      <dgm:prSet/>
      <dgm:spPr/>
      <dgm:t>
        <a:bodyPr/>
        <a:lstStyle/>
        <a:p>
          <a:endParaRPr lang="en-US"/>
        </a:p>
      </dgm:t>
    </dgm:pt>
    <dgm:pt modelId="{DD4B2D98-31E1-4C62-94B7-2158E735E409}" type="sibTrans" cxnId="{4AC792F8-E11B-46F6-9370-010F9F12F270}">
      <dgm:prSet/>
      <dgm:spPr/>
      <dgm:t>
        <a:bodyPr/>
        <a:lstStyle/>
        <a:p>
          <a:endParaRPr lang="en-US"/>
        </a:p>
      </dgm:t>
    </dgm:pt>
    <dgm:pt modelId="{70F4B48D-43EF-4C59-A76F-B4C9F777E244}">
      <dgm:prSet custT="1"/>
      <dgm:spPr/>
      <dgm:t>
        <a:bodyPr/>
        <a:lstStyle/>
        <a:p>
          <a:r>
            <a:rPr lang="en-US" sz="2400" dirty="0"/>
            <a:t>But we have other priorities, there is no bandwidth to prioritized SCD</a:t>
          </a:r>
        </a:p>
      </dgm:t>
    </dgm:pt>
    <dgm:pt modelId="{C0571C6E-A8A9-409E-8305-AEF408E69EC3}" type="parTrans" cxnId="{D9A9A022-23E2-4F3B-A428-F25A15459CAC}">
      <dgm:prSet/>
      <dgm:spPr/>
      <dgm:t>
        <a:bodyPr/>
        <a:lstStyle/>
        <a:p>
          <a:endParaRPr lang="en-US"/>
        </a:p>
      </dgm:t>
    </dgm:pt>
    <dgm:pt modelId="{1B420B83-F103-4B7E-8463-D94E6307E291}" type="sibTrans" cxnId="{D9A9A022-23E2-4F3B-A428-F25A15459CAC}">
      <dgm:prSet/>
      <dgm:spPr/>
      <dgm:t>
        <a:bodyPr/>
        <a:lstStyle/>
        <a:p>
          <a:endParaRPr lang="en-US"/>
        </a:p>
      </dgm:t>
    </dgm:pt>
    <dgm:pt modelId="{254E5C5F-2C44-4BBA-B5D6-6006A7D78F7B}">
      <dgm:prSet custT="1"/>
      <dgm:spPr/>
      <dgm:t>
        <a:bodyPr/>
        <a:lstStyle/>
        <a:p>
          <a:r>
            <a:rPr lang="en-US" sz="2400" dirty="0"/>
            <a:t>You need local hospital buy-in and the leadership as champions</a:t>
          </a:r>
        </a:p>
      </dgm:t>
    </dgm:pt>
    <dgm:pt modelId="{9D9C9DCC-1DA5-4194-A70B-FA01F6101CB4}" type="parTrans" cxnId="{787E999E-7328-4149-91F2-7B2B2E4B9394}">
      <dgm:prSet/>
      <dgm:spPr/>
      <dgm:t>
        <a:bodyPr/>
        <a:lstStyle/>
        <a:p>
          <a:endParaRPr lang="en-US"/>
        </a:p>
      </dgm:t>
    </dgm:pt>
    <dgm:pt modelId="{28BC4B72-7232-4611-9EEE-E22A54A8904B}" type="sibTrans" cxnId="{787E999E-7328-4149-91F2-7B2B2E4B9394}">
      <dgm:prSet/>
      <dgm:spPr/>
      <dgm:t>
        <a:bodyPr/>
        <a:lstStyle/>
        <a:p>
          <a:endParaRPr lang="en-US"/>
        </a:p>
      </dgm:t>
    </dgm:pt>
    <dgm:pt modelId="{BCBDB2A3-F759-45B0-B423-AB4A1AC148C6}">
      <dgm:prSet/>
      <dgm:spPr>
        <a:solidFill>
          <a:schemeClr val="accent2"/>
        </a:solidFill>
      </dgm:spPr>
      <dgm:t>
        <a:bodyPr/>
        <a:lstStyle/>
        <a:p>
          <a:r>
            <a:rPr lang="en-US"/>
            <a:t>CEO of NYC H+H</a:t>
          </a:r>
        </a:p>
      </dgm:t>
    </dgm:pt>
    <dgm:pt modelId="{AC376B1D-0814-419C-9D3D-5FF7E1C19EC9}" type="parTrans" cxnId="{4F04F57F-6BA7-44E1-9703-2FBF1A52EE79}">
      <dgm:prSet/>
      <dgm:spPr/>
      <dgm:t>
        <a:bodyPr/>
        <a:lstStyle/>
        <a:p>
          <a:endParaRPr lang="en-US"/>
        </a:p>
      </dgm:t>
    </dgm:pt>
    <dgm:pt modelId="{7FB7CA77-888C-4B55-9184-64DD85AB5BE3}" type="sibTrans" cxnId="{4F04F57F-6BA7-44E1-9703-2FBF1A52EE79}">
      <dgm:prSet/>
      <dgm:spPr/>
      <dgm:t>
        <a:bodyPr/>
        <a:lstStyle/>
        <a:p>
          <a:endParaRPr lang="en-US"/>
        </a:p>
      </dgm:t>
    </dgm:pt>
    <dgm:pt modelId="{7E6D2E6B-147C-4848-BB22-CBD28D0DB704}">
      <dgm:prSet custT="1"/>
      <dgm:spPr/>
      <dgm:t>
        <a:bodyPr/>
        <a:lstStyle/>
        <a:p>
          <a:r>
            <a:rPr lang="en-US" sz="2400" dirty="0"/>
            <a:t>Yes, it is a horrible disparity</a:t>
          </a:r>
        </a:p>
      </dgm:t>
    </dgm:pt>
    <dgm:pt modelId="{3FEDD019-DC87-438F-B8B2-64D258D4893B}" type="parTrans" cxnId="{CDF7EE2A-FF8F-45AD-9382-B9F2ACA79E70}">
      <dgm:prSet/>
      <dgm:spPr/>
      <dgm:t>
        <a:bodyPr/>
        <a:lstStyle/>
        <a:p>
          <a:endParaRPr lang="en-US"/>
        </a:p>
      </dgm:t>
    </dgm:pt>
    <dgm:pt modelId="{56BBD5AA-E3C1-4C83-99F7-3336C5F4B8B4}" type="sibTrans" cxnId="{CDF7EE2A-FF8F-45AD-9382-B9F2ACA79E70}">
      <dgm:prSet/>
      <dgm:spPr/>
      <dgm:t>
        <a:bodyPr/>
        <a:lstStyle/>
        <a:p>
          <a:endParaRPr lang="en-US"/>
        </a:p>
      </dgm:t>
    </dgm:pt>
    <dgm:pt modelId="{2BE7272F-147A-468C-A063-DD1B00066E53}">
      <dgm:prSet custT="1"/>
      <dgm:spPr/>
      <dgm:t>
        <a:bodyPr/>
        <a:lstStyle/>
        <a:p>
          <a:r>
            <a:rPr lang="en-US" sz="2400" dirty="0"/>
            <a:t>Work with Health Equity Council, Office of Population Health, and  Office of Quality and Safety</a:t>
          </a:r>
        </a:p>
      </dgm:t>
    </dgm:pt>
    <dgm:pt modelId="{D0972A7A-CD53-4127-A068-ECE950434CA5}" type="parTrans" cxnId="{1BF2766F-84A7-4D2C-94BF-8677A335913E}">
      <dgm:prSet/>
      <dgm:spPr/>
      <dgm:t>
        <a:bodyPr/>
        <a:lstStyle/>
        <a:p>
          <a:endParaRPr lang="en-US"/>
        </a:p>
      </dgm:t>
    </dgm:pt>
    <dgm:pt modelId="{B46FB6D0-9EB8-4DEB-9B24-B8343A158A1D}" type="sibTrans" cxnId="{1BF2766F-84A7-4D2C-94BF-8677A335913E}">
      <dgm:prSet/>
      <dgm:spPr/>
      <dgm:t>
        <a:bodyPr/>
        <a:lstStyle/>
        <a:p>
          <a:endParaRPr lang="en-US"/>
        </a:p>
      </dgm:t>
    </dgm:pt>
    <dgm:pt modelId="{1E2EA14D-A9CE-4F8E-A3D4-5132E5BB91FD}">
      <dgm:prSet custT="1"/>
      <dgm:spPr/>
      <dgm:t>
        <a:bodyPr/>
        <a:lstStyle/>
        <a:p>
          <a:pPr>
            <a:buFont typeface="Calibri" panose="020F0502020204030204" pitchFamily="34" charset="0"/>
            <a:buChar char="—"/>
          </a:pPr>
          <a:r>
            <a:rPr lang="en-US" sz="2000" dirty="0"/>
            <a:t>Goal–One adult comprehensive SCD center in each borough</a:t>
          </a:r>
        </a:p>
      </dgm:t>
    </dgm:pt>
    <dgm:pt modelId="{FD569B5A-516D-4CE5-80C1-5E2845D2A0D9}" type="parTrans" cxnId="{C2C3E0A2-D0F7-47C8-9089-8A2F0405A65E}">
      <dgm:prSet/>
      <dgm:spPr/>
      <dgm:t>
        <a:bodyPr/>
        <a:lstStyle/>
        <a:p>
          <a:endParaRPr lang="en-US"/>
        </a:p>
      </dgm:t>
    </dgm:pt>
    <dgm:pt modelId="{F9FBDF81-DDC6-4F3E-AA90-217F9F8FE595}" type="sibTrans" cxnId="{C2C3E0A2-D0F7-47C8-9089-8A2F0405A65E}">
      <dgm:prSet/>
      <dgm:spPr/>
      <dgm:t>
        <a:bodyPr/>
        <a:lstStyle/>
        <a:p>
          <a:endParaRPr lang="en-US"/>
        </a:p>
      </dgm:t>
    </dgm:pt>
    <dgm:pt modelId="{656F6DA1-5C36-43EC-B6CF-9DE423A97870}">
      <dgm:prSet custT="1"/>
      <dgm:spPr/>
      <dgm:t>
        <a:bodyPr/>
        <a:lstStyle/>
        <a:p>
          <a:pPr>
            <a:buFont typeface="Calibri" panose="020F0502020204030204" pitchFamily="34" charset="0"/>
            <a:buChar char="—"/>
          </a:pPr>
          <a:r>
            <a:rPr lang="en-US" sz="2000" dirty="0"/>
            <a:t>Added to priority list for the Office of Finance to develop business plan</a:t>
          </a:r>
        </a:p>
      </dgm:t>
    </dgm:pt>
    <dgm:pt modelId="{6FB6414A-AD95-47C7-BF36-F2B3BBD3AAEC}" type="parTrans" cxnId="{A75239CB-1F50-4769-8F00-EE136A4D8616}">
      <dgm:prSet/>
      <dgm:spPr/>
      <dgm:t>
        <a:bodyPr/>
        <a:lstStyle/>
        <a:p>
          <a:endParaRPr lang="en-US"/>
        </a:p>
      </dgm:t>
    </dgm:pt>
    <dgm:pt modelId="{B949DE3D-AB88-4E9B-9B26-A961FF308B68}" type="sibTrans" cxnId="{A75239CB-1F50-4769-8F00-EE136A4D8616}">
      <dgm:prSet/>
      <dgm:spPr/>
      <dgm:t>
        <a:bodyPr/>
        <a:lstStyle/>
        <a:p>
          <a:endParaRPr lang="en-US"/>
        </a:p>
      </dgm:t>
    </dgm:pt>
    <dgm:pt modelId="{D4658B4E-6981-4346-9132-5BDE1E697AB8}" type="pres">
      <dgm:prSet presAssocID="{09337A75-2FCE-4FA0-BFE2-1062F11692AF}" presName="linear" presStyleCnt="0">
        <dgm:presLayoutVars>
          <dgm:animLvl val="lvl"/>
          <dgm:resizeHandles val="exact"/>
        </dgm:presLayoutVars>
      </dgm:prSet>
      <dgm:spPr/>
    </dgm:pt>
    <dgm:pt modelId="{EF2D5C6F-8540-4E86-ACBD-28DA00F133AD}" type="pres">
      <dgm:prSet presAssocID="{2C9107C3-7E27-4075-AC11-1F2D532A15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B638E4-E54E-4635-8832-17E9E996C082}" type="pres">
      <dgm:prSet presAssocID="{2C9107C3-7E27-4075-AC11-1F2D532A15E6}" presName="childText" presStyleLbl="revTx" presStyleIdx="0" presStyleCnt="2">
        <dgm:presLayoutVars>
          <dgm:bulletEnabled val="1"/>
        </dgm:presLayoutVars>
      </dgm:prSet>
      <dgm:spPr/>
    </dgm:pt>
    <dgm:pt modelId="{29D4CEF2-324F-46C4-A1B6-0E3A3810D8A3}" type="pres">
      <dgm:prSet presAssocID="{BCBDB2A3-F759-45B0-B423-AB4A1AC148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5EB295-4CA0-49F4-9D2E-59BB14081652}" type="pres">
      <dgm:prSet presAssocID="{BCBDB2A3-F759-45B0-B423-AB4A1AC148C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CA5AE13-FC35-458B-ABC2-D8D806F97171}" srcId="{09337A75-2FCE-4FA0-BFE2-1062F11692AF}" destId="{2C9107C3-7E27-4075-AC11-1F2D532A15E6}" srcOrd="0" destOrd="0" parTransId="{1CC68EEE-49F2-4DEB-A66E-DC5874FAD24D}" sibTransId="{3169FBF4-0E89-4BB7-A656-E1E349D0F5B1}"/>
    <dgm:cxn modelId="{84516717-32D5-4781-AC7A-6CF349FC4068}" type="presOf" srcId="{2BE7272F-147A-468C-A063-DD1B00066E53}" destId="{835EB295-4CA0-49F4-9D2E-59BB14081652}" srcOrd="0" destOrd="1" presId="urn:microsoft.com/office/officeart/2005/8/layout/vList2"/>
    <dgm:cxn modelId="{D9A9A022-23E2-4F3B-A428-F25A15459CAC}" srcId="{2C9107C3-7E27-4075-AC11-1F2D532A15E6}" destId="{70F4B48D-43EF-4C59-A76F-B4C9F777E244}" srcOrd="1" destOrd="0" parTransId="{C0571C6E-A8A9-409E-8305-AEF408E69EC3}" sibTransId="{1B420B83-F103-4B7E-8463-D94E6307E291}"/>
    <dgm:cxn modelId="{CDF7EE2A-FF8F-45AD-9382-B9F2ACA79E70}" srcId="{BCBDB2A3-F759-45B0-B423-AB4A1AC148C6}" destId="{7E6D2E6B-147C-4848-BB22-CBD28D0DB704}" srcOrd="0" destOrd="0" parTransId="{3FEDD019-DC87-438F-B8B2-64D258D4893B}" sibTransId="{56BBD5AA-E3C1-4C83-99F7-3336C5F4B8B4}"/>
    <dgm:cxn modelId="{85A1302C-BFCE-491F-B1B7-F908BFAC5F63}" type="presOf" srcId="{1E2EA14D-A9CE-4F8E-A3D4-5132E5BB91FD}" destId="{835EB295-4CA0-49F4-9D2E-59BB14081652}" srcOrd="0" destOrd="2" presId="urn:microsoft.com/office/officeart/2005/8/layout/vList2"/>
    <dgm:cxn modelId="{38C8D837-DB88-400D-B620-8D5CB2CB9FE0}" type="presOf" srcId="{09337A75-2FCE-4FA0-BFE2-1062F11692AF}" destId="{D4658B4E-6981-4346-9132-5BDE1E697AB8}" srcOrd="0" destOrd="0" presId="urn:microsoft.com/office/officeart/2005/8/layout/vList2"/>
    <dgm:cxn modelId="{00C9AA67-A1F3-4C1A-B691-CF34B810A542}" type="presOf" srcId="{2AB81587-309A-4A12-8F9F-93127B4EEF95}" destId="{2EB638E4-E54E-4635-8832-17E9E996C082}" srcOrd="0" destOrd="0" presId="urn:microsoft.com/office/officeart/2005/8/layout/vList2"/>
    <dgm:cxn modelId="{1BF2766F-84A7-4D2C-94BF-8677A335913E}" srcId="{BCBDB2A3-F759-45B0-B423-AB4A1AC148C6}" destId="{2BE7272F-147A-468C-A063-DD1B00066E53}" srcOrd="1" destOrd="0" parTransId="{D0972A7A-CD53-4127-A068-ECE950434CA5}" sibTransId="{B46FB6D0-9EB8-4DEB-9B24-B8343A158A1D}"/>
    <dgm:cxn modelId="{4F04F57F-6BA7-44E1-9703-2FBF1A52EE79}" srcId="{09337A75-2FCE-4FA0-BFE2-1062F11692AF}" destId="{BCBDB2A3-F759-45B0-B423-AB4A1AC148C6}" srcOrd="1" destOrd="0" parTransId="{AC376B1D-0814-419C-9D3D-5FF7E1C19EC9}" sibTransId="{7FB7CA77-888C-4B55-9184-64DD85AB5BE3}"/>
    <dgm:cxn modelId="{7D78308B-A7EA-4348-B4E4-20871B3F67BD}" type="presOf" srcId="{254E5C5F-2C44-4BBA-B5D6-6006A7D78F7B}" destId="{2EB638E4-E54E-4635-8832-17E9E996C082}" srcOrd="0" destOrd="2" presId="urn:microsoft.com/office/officeart/2005/8/layout/vList2"/>
    <dgm:cxn modelId="{787E999E-7328-4149-91F2-7B2B2E4B9394}" srcId="{2C9107C3-7E27-4075-AC11-1F2D532A15E6}" destId="{254E5C5F-2C44-4BBA-B5D6-6006A7D78F7B}" srcOrd="2" destOrd="0" parTransId="{9D9C9DCC-1DA5-4194-A70B-FA01F6101CB4}" sibTransId="{28BC4B72-7232-4611-9EEE-E22A54A8904B}"/>
    <dgm:cxn modelId="{C2C3E0A2-D0F7-47C8-9089-8A2F0405A65E}" srcId="{2BE7272F-147A-468C-A063-DD1B00066E53}" destId="{1E2EA14D-A9CE-4F8E-A3D4-5132E5BB91FD}" srcOrd="0" destOrd="0" parTransId="{FD569B5A-516D-4CE5-80C1-5E2845D2A0D9}" sibTransId="{F9FBDF81-DDC6-4F3E-AA90-217F9F8FE595}"/>
    <dgm:cxn modelId="{A75239CB-1F50-4769-8F00-EE136A4D8616}" srcId="{2BE7272F-147A-468C-A063-DD1B00066E53}" destId="{656F6DA1-5C36-43EC-B6CF-9DE423A97870}" srcOrd="1" destOrd="0" parTransId="{6FB6414A-AD95-47C7-BF36-F2B3BBD3AAEC}" sibTransId="{B949DE3D-AB88-4E9B-9B26-A961FF308B68}"/>
    <dgm:cxn modelId="{B38917D2-BC78-4252-A28D-7C7BD5809484}" type="presOf" srcId="{70F4B48D-43EF-4C59-A76F-B4C9F777E244}" destId="{2EB638E4-E54E-4635-8832-17E9E996C082}" srcOrd="0" destOrd="1" presId="urn:microsoft.com/office/officeart/2005/8/layout/vList2"/>
    <dgm:cxn modelId="{F8D6FCD2-55B6-4267-A305-669956004D5B}" type="presOf" srcId="{2C9107C3-7E27-4075-AC11-1F2D532A15E6}" destId="{EF2D5C6F-8540-4E86-ACBD-28DA00F133AD}" srcOrd="0" destOrd="0" presId="urn:microsoft.com/office/officeart/2005/8/layout/vList2"/>
    <dgm:cxn modelId="{E81135F4-68BE-4D61-9748-328A2E9307CB}" type="presOf" srcId="{656F6DA1-5C36-43EC-B6CF-9DE423A97870}" destId="{835EB295-4CA0-49F4-9D2E-59BB14081652}" srcOrd="0" destOrd="3" presId="urn:microsoft.com/office/officeart/2005/8/layout/vList2"/>
    <dgm:cxn modelId="{45F207F7-E3C2-4AD4-80D6-54F372B4CBE2}" type="presOf" srcId="{7E6D2E6B-147C-4848-BB22-CBD28D0DB704}" destId="{835EB295-4CA0-49F4-9D2E-59BB14081652}" srcOrd="0" destOrd="0" presId="urn:microsoft.com/office/officeart/2005/8/layout/vList2"/>
    <dgm:cxn modelId="{468080F8-455F-4383-9A2F-33F666A15227}" type="presOf" srcId="{BCBDB2A3-F759-45B0-B423-AB4A1AC148C6}" destId="{29D4CEF2-324F-46C4-A1B6-0E3A3810D8A3}" srcOrd="0" destOrd="0" presId="urn:microsoft.com/office/officeart/2005/8/layout/vList2"/>
    <dgm:cxn modelId="{4AC792F8-E11B-46F6-9370-010F9F12F270}" srcId="{2C9107C3-7E27-4075-AC11-1F2D532A15E6}" destId="{2AB81587-309A-4A12-8F9F-93127B4EEF95}" srcOrd="0" destOrd="0" parTransId="{9C56D01E-2FEA-453B-A8B3-08A9DF38F915}" sibTransId="{DD4B2D98-31E1-4C62-94B7-2158E735E409}"/>
    <dgm:cxn modelId="{6D9A69D7-A18D-4818-807E-6B646A9B0E59}" type="presParOf" srcId="{D4658B4E-6981-4346-9132-5BDE1E697AB8}" destId="{EF2D5C6F-8540-4E86-ACBD-28DA00F133AD}" srcOrd="0" destOrd="0" presId="urn:microsoft.com/office/officeart/2005/8/layout/vList2"/>
    <dgm:cxn modelId="{8DED6748-9276-466B-A3D6-0F22102A51E4}" type="presParOf" srcId="{D4658B4E-6981-4346-9132-5BDE1E697AB8}" destId="{2EB638E4-E54E-4635-8832-17E9E996C082}" srcOrd="1" destOrd="0" presId="urn:microsoft.com/office/officeart/2005/8/layout/vList2"/>
    <dgm:cxn modelId="{F35D7062-DAAC-4478-85BE-C4D2F279353C}" type="presParOf" srcId="{D4658B4E-6981-4346-9132-5BDE1E697AB8}" destId="{29D4CEF2-324F-46C4-A1B6-0E3A3810D8A3}" srcOrd="2" destOrd="0" presId="urn:microsoft.com/office/officeart/2005/8/layout/vList2"/>
    <dgm:cxn modelId="{BAE36E17-82AD-4DC2-92B6-5FD11E72609A}" type="presParOf" srcId="{D4658B4E-6981-4346-9132-5BDE1E697AB8}" destId="{835EB295-4CA0-49F4-9D2E-59BB1408165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D5C6F-8540-4E86-ACBD-28DA00F133AD}">
      <dsp:nvSpPr>
        <dsp:cNvPr id="0" name=""/>
        <dsp:cNvSpPr/>
      </dsp:nvSpPr>
      <dsp:spPr>
        <a:xfrm>
          <a:off x="0" y="28651"/>
          <a:ext cx="10972800" cy="91143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CMO, Accountable Care Organization</a:t>
          </a:r>
        </a:p>
      </dsp:txBody>
      <dsp:txXfrm>
        <a:off x="44492" y="73143"/>
        <a:ext cx="10883816" cy="822446"/>
      </dsp:txXfrm>
    </dsp:sp>
    <dsp:sp modelId="{2EB638E4-E54E-4635-8832-17E9E996C082}">
      <dsp:nvSpPr>
        <dsp:cNvPr id="0" name=""/>
        <dsp:cNvSpPr/>
      </dsp:nvSpPr>
      <dsp:spPr>
        <a:xfrm>
          <a:off x="0" y="940081"/>
          <a:ext cx="1097280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Yes, it is important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But we have other priorities, there is no bandwidth to prioritized SCD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You need local hospital buy-in and the leadership as champions</a:t>
          </a:r>
        </a:p>
      </dsp:txBody>
      <dsp:txXfrm>
        <a:off x="0" y="940081"/>
        <a:ext cx="10972800" cy="1219230"/>
      </dsp:txXfrm>
    </dsp:sp>
    <dsp:sp modelId="{29D4CEF2-324F-46C4-A1B6-0E3A3810D8A3}">
      <dsp:nvSpPr>
        <dsp:cNvPr id="0" name=""/>
        <dsp:cNvSpPr/>
      </dsp:nvSpPr>
      <dsp:spPr>
        <a:xfrm>
          <a:off x="0" y="2159311"/>
          <a:ext cx="10972800" cy="91143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CEO of NYC H+H</a:t>
          </a:r>
        </a:p>
      </dsp:txBody>
      <dsp:txXfrm>
        <a:off x="44492" y="2203803"/>
        <a:ext cx="10883816" cy="822446"/>
      </dsp:txXfrm>
    </dsp:sp>
    <dsp:sp modelId="{835EB295-4CA0-49F4-9D2E-59BB14081652}">
      <dsp:nvSpPr>
        <dsp:cNvPr id="0" name=""/>
        <dsp:cNvSpPr/>
      </dsp:nvSpPr>
      <dsp:spPr>
        <a:xfrm>
          <a:off x="0" y="3070741"/>
          <a:ext cx="10972800" cy="184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Yes, it is a horrible disparity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Work with Health Equity Council, Office of Population Health, and  Office of Quality and Safety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alibri" panose="020F0502020204030204" pitchFamily="34" charset="0"/>
            <a:buChar char="—"/>
          </a:pPr>
          <a:r>
            <a:rPr lang="en-US" sz="2000" kern="1200" dirty="0"/>
            <a:t>Goal–One adult comprehensive SCD center in each borough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alibri" panose="020F0502020204030204" pitchFamily="34" charset="0"/>
            <a:buChar char="—"/>
          </a:pPr>
          <a:r>
            <a:rPr lang="en-US" sz="2000" kern="1200" dirty="0"/>
            <a:t>Added to priority list for the Office of Finance to develop business plan</a:t>
          </a:r>
        </a:p>
      </dsp:txBody>
      <dsp:txXfrm>
        <a:off x="0" y="3070741"/>
        <a:ext cx="10972800" cy="1848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4CE2-DD62-4C25-8CD2-E8806E60613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71A4E-D831-4670-A3CB-EB403055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discuss: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Present content from FSCDR talk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What quality indicators need to be recorded?</a:t>
            </a:r>
            <a:endParaRPr lang="en-US" sz="18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1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How should quality indicators be measured?</a:t>
            </a:r>
            <a:endParaRPr lang="en-US" sz="18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1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How do we improve?</a:t>
            </a:r>
            <a:endParaRPr lang="en-US" sz="18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1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What QI needs to be done to say we have improved our clinical quality?</a:t>
            </a:r>
            <a:endParaRPr lang="en-US" sz="180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1A4E-D831-4670-A3CB-EB40305511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66469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67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036" y="5053429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13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90453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68922"/>
            <a:ext cx="10972800" cy="4947903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7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6892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6892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90453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144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68923"/>
            <a:ext cx="7315200" cy="47270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90453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2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37" charset="-128"/>
          <a:cs typeface="Geneva" panose="020B050303040404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Geneva" panose="020B050303040404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Geneva" pitchFamily="37" charset="-128"/>
          <a:cs typeface="Geneva" panose="020B050303040404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Geneva" pitchFamily="37" charset="-128"/>
          <a:cs typeface="Geneva" panose="020B05030304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411E73-0E9F-FA42-B464-3F502B1B5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Quality Improvement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D328DF-631E-F87C-5435-49718967B0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/>
              <a:t>Ken Rivlin</a:t>
            </a:r>
          </a:p>
          <a:p>
            <a:r>
              <a:rPr lang="en-US" sz="4000" dirty="0"/>
              <a:t>NYC Health and Hospitals/Jacobi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C13D6-FE40-F261-C0AC-520685E14985}"/>
              </a:ext>
            </a:extLst>
          </p:cNvPr>
          <p:cNvSpPr txBox="1"/>
          <p:nvPr/>
        </p:nvSpPr>
        <p:spPr>
          <a:xfrm>
            <a:off x="2466681" y="4127567"/>
            <a:ext cx="799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2019 ASH Workshop Participant: Real World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66565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92" y="1854324"/>
            <a:ext cx="4596738" cy="713539"/>
          </a:xfrm>
        </p:spPr>
        <p:txBody>
          <a:bodyPr anchor="ctr">
            <a:noAutofit/>
          </a:bodyPr>
          <a:lstStyle/>
          <a:p>
            <a:r>
              <a:rPr lang="en-US" sz="3600" dirty="0"/>
              <a:t>Building an Electronic Medical Record SCD Toolkit for Quality Improvement  </a:t>
            </a:r>
          </a:p>
        </p:txBody>
      </p:sp>
      <p:pic>
        <p:nvPicPr>
          <p:cNvPr id="9" name="Google Shape;31;p3">
            <a:extLst>
              <a:ext uri="{FF2B5EF4-FFF2-40B4-BE49-F238E27FC236}">
                <a16:creationId xmlns:a16="http://schemas.microsoft.com/office/drawing/2014/main" id="{E24085F3-1A17-FEC8-84EE-BBA91DAAE3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562" y="290641"/>
            <a:ext cx="1087437" cy="530225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4B0611-1A4C-9EAF-5BE3-8BBBE46B6234}"/>
              </a:ext>
            </a:extLst>
          </p:cNvPr>
          <p:cNvGrpSpPr/>
          <p:nvPr/>
        </p:nvGrpSpPr>
        <p:grpSpPr>
          <a:xfrm>
            <a:off x="4823730" y="211122"/>
            <a:ext cx="3537921" cy="3437050"/>
            <a:chOff x="5956412" y="211123"/>
            <a:chExt cx="3086763" cy="3217877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A1B5540E-2E0C-7B99-4C36-2AFBA381822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412" y="211123"/>
              <a:ext cx="2074942" cy="3217877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D2ECC9-AF12-D8B0-B64E-2B8100540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3321" y="248074"/>
              <a:ext cx="1619854" cy="22732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781186-B846-3FD1-0B55-6C3449DB3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3320" y="2540482"/>
              <a:ext cx="1619855" cy="88851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25CAD4-8320-8A94-16AA-2027DEBE3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940" y="270939"/>
            <a:ext cx="1565549" cy="3437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22D4B-2CD8-EAB3-4B65-3EE6F228AB7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489" y="290642"/>
            <a:ext cx="1822424" cy="3357530"/>
          </a:xfrm>
          <a:prstGeom prst="rect">
            <a:avLst/>
          </a:prstGeom>
        </p:spPr>
      </p:pic>
      <p:pic>
        <p:nvPicPr>
          <p:cNvPr id="11" name="Picture 10" descr="image003">
            <a:extLst>
              <a:ext uri="{FF2B5EF4-FFF2-40B4-BE49-F238E27FC236}">
                <a16:creationId xmlns:a16="http://schemas.microsoft.com/office/drawing/2014/main" id="{00A403F8-50EE-CEF7-2B40-19DB90B5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68" y="3601321"/>
            <a:ext cx="3432962" cy="263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E49AF-3F49-69A1-A118-6EB9C8703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613" y="3601321"/>
            <a:ext cx="4242286" cy="2635244"/>
          </a:xfrm>
          <a:prstGeom prst="rect">
            <a:avLst/>
          </a:prstGeom>
        </p:spPr>
      </p:pic>
      <p:pic>
        <p:nvPicPr>
          <p:cNvPr id="15" name="Picture 3" descr="image005">
            <a:extLst>
              <a:ext uri="{FF2B5EF4-FFF2-40B4-BE49-F238E27FC236}">
                <a16:creationId xmlns:a16="http://schemas.microsoft.com/office/drawing/2014/main" id="{270BA746-92A1-30B0-D763-E0A021C4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08" y="3667875"/>
            <a:ext cx="3458862" cy="256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E440-B6D2-5D45-A75F-0B140435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2" y="218706"/>
            <a:ext cx="10972800" cy="713539"/>
          </a:xfrm>
        </p:spPr>
        <p:txBody>
          <a:bodyPr/>
          <a:lstStyle/>
          <a:p>
            <a:r>
              <a:rPr lang="en-US" dirty="0"/>
              <a:t>Collaboration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8FF49-E735-AA43-B125-5B82A1C9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0301"/>
            <a:ext cx="10972800" cy="52173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Note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Systems are perfectly designed to get the results they get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To improve you need to change the system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To change a system, you need a driving force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/>
              <a:t>My organizational culture is Top Down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b="1" dirty="0">
                <a:solidFill>
                  <a:srgbClr val="C00000"/>
                </a:solidFill>
              </a:rPr>
              <a:t>Driving force: “They say it is important”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—"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Driving forces at work at NYC H+H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ASH Adult Working Group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HRSA Sickle Cell Treatment Demonstration Project–SCD QI Project ECHO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HHS OMH–hydroxyurea grant (shared mental model)/partnership NYSDOH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National Alliance of Sickle Cell Centers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ASH SCD CTN, ASH Data Hub, and Learning Collaborative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Local SCD CBOs: SCTPN, QSCAN, and CSCF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Unions: CIR and NYSNA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42C7-D74C-D378-177F-640E700B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E290D-0558-C97A-E6A3-43FE0B90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Nothing to disclose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6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0BAB-D9C1-0949-ECAF-5AAE85C2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BCE1-5357-DC43-0D83-C88C339DE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challenges and barriers faced when implementing comprehensive sickle cell disease (SCD) care within a public hospital system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Discuss strategies </a:t>
            </a:r>
            <a:r>
              <a:rPr lang="en-US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enhance access to comprehensive SCD care through quality improvement 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Recognize the importance of driving forces and collaboration in advancing SCD care and overcoming systemic obstacles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9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3DE6-CC17-B34F-8CC1-A078F516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235"/>
            <a:ext cx="10972800" cy="71353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NYC Health + Hospitals: Overview of Hospital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A575-771E-554F-A921-770D234A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2630"/>
            <a:ext cx="10972800" cy="5194195"/>
          </a:xfrm>
        </p:spPr>
        <p:txBody>
          <a:bodyPr>
            <a:norm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Largest public hospital system in US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Serve all regardless of ability to pay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cs typeface="Arial" panose="020B0604020202020204" pitchFamily="34" charset="0"/>
              </a:rPr>
              <a:t>Serve 1.2 million New Yorkers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11 hospitals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5 long-term care facilities 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6 Diagnostic and Treatment Centers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Federally Qualified Health Center-Gotham Health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cs typeface="Arial" panose="020B0604020202020204" pitchFamily="34" charset="0"/>
              </a:rPr>
              <a:t>28 Centers 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70+ Ambulatory Centers</a:t>
            </a:r>
          </a:p>
          <a:p>
            <a:pPr lvl="1"/>
            <a:r>
              <a:rPr lang="en-US" sz="2000" dirty="0" err="1">
                <a:cs typeface="Arial" panose="020B0604020202020204" pitchFamily="34" charset="0"/>
              </a:rPr>
              <a:t>MetroPlus</a:t>
            </a:r>
            <a:r>
              <a:rPr lang="en-US" sz="2000" dirty="0">
                <a:cs typeface="Arial" panose="020B0604020202020204" pitchFamily="34" charset="0"/>
              </a:rPr>
              <a:t> Health Plan (Medicaid CMO)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cs typeface="Arial" panose="020B0604020202020204" pitchFamily="34" charset="0"/>
              </a:rPr>
              <a:t>500,000 members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6 of the 28 NYS Designated Newborn Screen Hemoglobinopathy Centers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2 life-span SCD Centers</a:t>
            </a:r>
            <a:endParaRPr lang="en-US" dirty="0"/>
          </a:p>
          <a:p>
            <a:pPr lvl="1"/>
            <a:endParaRPr lang="en-US" sz="2800" dirty="0">
              <a:cs typeface="Arial" panose="020B0604020202020204" pitchFamily="34" charset="0"/>
            </a:endParaRPr>
          </a:p>
          <a:p>
            <a:pPr lvl="1"/>
            <a:endParaRPr 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F99317AE-F61A-6146-B962-715ACB1C92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46172" y="923747"/>
            <a:ext cx="3938256" cy="3657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61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3DE6-CC17-B34F-8CC1-A078F516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3292"/>
            <a:ext cx="10972800" cy="71353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NYC Health + Hospitals: Overview of SCD Patients 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A575-771E-554F-A921-770D234A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4024"/>
            <a:ext cx="6189552" cy="477838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Unique SCD Patients Served</a:t>
            </a:r>
          </a:p>
          <a:p>
            <a:pPr lvl="1"/>
            <a:r>
              <a:rPr lang="en-US" dirty="0"/>
              <a:t>Overall: 2,500 patients </a:t>
            </a:r>
          </a:p>
          <a:p>
            <a:pPr lvl="1"/>
            <a:r>
              <a:rPr lang="en-US" dirty="0"/>
              <a:t>Providing consistent care: </a:t>
            </a:r>
          </a:p>
          <a:p>
            <a:pPr marL="457200" lvl="1" indent="0">
              <a:buNone/>
            </a:pPr>
            <a:r>
              <a:rPr lang="en-US" dirty="0"/>
              <a:t>	1,200 patients</a:t>
            </a:r>
          </a:p>
          <a:p>
            <a:pPr marL="457200" lvl="1" indent="0">
              <a:buNone/>
            </a:pPr>
            <a:r>
              <a:rPr lang="en-US" sz="2000" dirty="0"/>
              <a:t>Note: Other NYC Hospitals 40% Medicaid/Uninsured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>
              <a:cs typeface="Arial" panose="020B0604020202020204" pitchFamily="34" charset="0"/>
            </a:endParaRPr>
          </a:p>
          <a:p>
            <a:pPr lvl="1"/>
            <a:endParaRPr 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598609B8-4B00-4B45-ACF1-6DC9BA3BC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774351"/>
              </p:ext>
            </p:extLst>
          </p:nvPr>
        </p:nvGraphicFramePr>
        <p:xfrm>
          <a:off x="7203912" y="1511076"/>
          <a:ext cx="4378488" cy="383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557558-9F2A-1E4F-9840-71CA9E021011}"/>
              </a:ext>
            </a:extLst>
          </p:cNvPr>
          <p:cNvSpPr txBox="1"/>
          <p:nvPr/>
        </p:nvSpPr>
        <p:spPr>
          <a:xfrm>
            <a:off x="7639165" y="5116090"/>
            <a:ext cx="37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Payer Mix</a:t>
            </a:r>
          </a:p>
        </p:txBody>
      </p:sp>
    </p:spTree>
    <p:extLst>
      <p:ext uri="{BB962C8B-B14F-4D97-AF65-F5344CB8AC3E}">
        <p14:creationId xmlns:p14="http://schemas.microsoft.com/office/powerpoint/2010/main" val="206740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184F-136B-D101-BCCF-6026E699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4405"/>
            <a:ext cx="10972800" cy="713539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1500"/>
              </a:spcBef>
              <a:spcAft>
                <a:spcPts val="1500"/>
              </a:spcAft>
            </a:pPr>
            <a:r>
              <a:rPr lang="en-US" sz="3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Post-Workshop Challenges: The "Yes, But...” Phenomenon</a:t>
            </a:r>
            <a:endParaRPr lang="en-US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BAE9-881E-E368-C564-36E383AE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16" y="719559"/>
            <a:ext cx="9328219" cy="5418881"/>
          </a:xfrm>
        </p:spPr>
        <p:txBody>
          <a:bodyPr>
            <a:normAutofit/>
          </a:bodyPr>
          <a:lstStyle/>
          <a:p>
            <a:pPr marL="231775" indent="-231775"/>
            <a:r>
              <a:rPr lang="en-US" sz="2000" dirty="0"/>
              <a:t>Executive Sponsor for Workshop</a:t>
            </a:r>
          </a:p>
          <a:p>
            <a:pPr marL="461963" lvl="1" indent="-225425"/>
            <a:r>
              <a:rPr lang="en-US" sz="1800" dirty="0"/>
              <a:t>CMO for Ambulatory Care – Harlem Hospital</a:t>
            </a:r>
          </a:p>
          <a:p>
            <a:pPr marL="461963" lvl="1" indent="-225425"/>
            <a:r>
              <a:rPr lang="en-US" sz="1800" dirty="0"/>
              <a:t>Goal rebuild adult comprehensive SCD center</a:t>
            </a:r>
          </a:p>
          <a:p>
            <a:pPr marL="796925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Business plan showing savings 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$1.7 million save by hiring SCD NP</a:t>
            </a:r>
          </a:p>
          <a:p>
            <a:pPr marL="1260475" lvl="4" indent="-342900">
              <a:buFont typeface="Calibri" panose="020F0502020204030204" pitchFamily="34" charset="0"/>
              <a:buChar char="—"/>
            </a:pPr>
            <a:r>
              <a:rPr lang="en-US" sz="1400" dirty="0"/>
              <a:t>Yes, but we need to show income </a:t>
            </a:r>
            <a:br>
              <a:rPr lang="en-US" sz="1400" dirty="0"/>
            </a:br>
            <a:r>
              <a:rPr lang="en-US" sz="1400" dirty="0"/>
              <a:t>generation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340B </a:t>
            </a:r>
          </a:p>
          <a:p>
            <a:pPr marL="1260475" lvl="4" indent="-342900">
              <a:buFont typeface="Calibri" panose="020F0502020204030204" pitchFamily="34" charset="0"/>
              <a:buChar char="—"/>
            </a:pPr>
            <a:r>
              <a:rPr lang="en-US" sz="1400" dirty="0"/>
              <a:t>Yes, but not part of C-suite thinking</a:t>
            </a:r>
          </a:p>
          <a:p>
            <a:pPr marL="796925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PCP taking care of SCD patients left</a:t>
            </a:r>
          </a:p>
          <a:p>
            <a:pPr marL="796925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Can’t find hematologist</a:t>
            </a:r>
          </a:p>
          <a:p>
            <a:pPr marL="796925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Can’t find LCSW</a:t>
            </a:r>
          </a:p>
          <a:p>
            <a:pPr marL="796925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CMO left</a:t>
            </a:r>
          </a:p>
          <a:p>
            <a:pPr marL="231775" indent="-231775"/>
            <a:r>
              <a:rPr lang="en-US" sz="2000" dirty="0"/>
              <a:t>CEO of another hospital </a:t>
            </a:r>
          </a:p>
          <a:p>
            <a:pPr marL="461963" lvl="1" indent="-230188"/>
            <a:r>
              <a:rPr lang="en-US" sz="1800" dirty="0"/>
              <a:t>Yes, this is a critical need</a:t>
            </a:r>
          </a:p>
          <a:p>
            <a:pPr marL="796925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Major complaint of his ED doctors–not having a real center to refer patients</a:t>
            </a:r>
          </a:p>
          <a:p>
            <a:pPr marL="461963" lvl="1" indent="-225425"/>
            <a:r>
              <a:rPr lang="en-US" sz="1800" dirty="0"/>
              <a:t>But, right now we have other priorities such as cancer, we will get back to you</a:t>
            </a:r>
          </a:p>
          <a:p>
            <a:pPr marL="461963" lvl="1" indent="-225425"/>
            <a:r>
              <a:rPr lang="en-US" sz="1800" dirty="0"/>
              <a:t>Of note – he helped create a comprehensive SCD center at another hospital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5DFD2-1695-C1C6-9041-08375C210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763" y="1917798"/>
            <a:ext cx="7462719" cy="302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44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9D6E-5466-34D2-AD01-D0EFD936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"Yes, But...” Phenomenon (cont’d)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7085233-8AC6-EAB0-E932-467343796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825923"/>
              </p:ext>
            </p:extLst>
          </p:nvPr>
        </p:nvGraphicFramePr>
        <p:xfrm>
          <a:off x="609600" y="1203992"/>
          <a:ext cx="10972800" cy="494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38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70E4A3-9929-9333-DD36-F5255924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7" y="274143"/>
            <a:ext cx="11692646" cy="713539"/>
          </a:xfrm>
        </p:spPr>
        <p:txBody>
          <a:bodyPr/>
          <a:lstStyle/>
          <a:p>
            <a:r>
              <a:rPr lang="en-US" dirty="0"/>
              <a:t>Equity and Access Workgroup Proposal and Accomplishments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C6010-3457-8133-F67E-04F5381E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43" y="987682"/>
            <a:ext cx="12003465" cy="52048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 Access to Comprehensive Adult SCD Care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Accomplishments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Sickle Cell Disease Registry and EPIC Navigator across NYC H+H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the Transition and Transfer of Care from Pediatrics to Adult Care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Barriers to Obtaining Appropriate Pain Treatment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Mitigate the Negative Stigma of Individuals Affected by SCD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Insufficient Use of Disease-modifying Therapies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Structure for Robust Continuous Quality Improvement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Leverage Support From H+H and Legislators to Supplement Inadequately Resourced SCD Community-based Organizations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Access to Clinical Trials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with Metro-Plus and Health Homes to Provide Case Management for Patients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Mitigate the Neurocognitive Effects of SCD on Mental Health and School Achievement/Performance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Leverage our Enterprise-wide Clinical Data to Inform Best Practices and Engage in Clinical Research/Publications/Presentations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Create referral system for Community Health Worker Within our System and With CBOs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248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AED2-9666-024C-A9F1-A01253F6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12733"/>
            <a:ext cx="10972800" cy="713539"/>
          </a:xfrm>
        </p:spPr>
        <p:txBody>
          <a:bodyPr>
            <a:normAutofit/>
          </a:bodyPr>
          <a:lstStyle/>
          <a:p>
            <a:r>
              <a:rPr lang="en-US" sz="3600" dirty="0"/>
              <a:t>Differences Through Quality Improvement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0483-95BB-8248-BC9B-230C2898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55048"/>
            <a:ext cx="10972800" cy="4947903"/>
          </a:xfrm>
        </p:spPr>
        <p:txBody>
          <a:bodyPr>
            <a:normAutofit/>
          </a:bodyPr>
          <a:lstStyle/>
          <a:p>
            <a:r>
              <a:rPr lang="en-US" sz="2400" dirty="0"/>
              <a:t>EPIC SCD Patient Registry </a:t>
            </a:r>
          </a:p>
          <a:p>
            <a:r>
              <a:rPr lang="en-US" sz="2400" dirty="0"/>
              <a:t>Standardized EPIC Documentation Through SCD Navigator</a:t>
            </a:r>
          </a:p>
          <a:p>
            <a:pPr lvl="1"/>
            <a:r>
              <a:rPr lang="en-US" sz="2000" dirty="0"/>
              <a:t>Dashboards for Quality of Care (HU, TCDs, and Vaccinations)</a:t>
            </a:r>
          </a:p>
          <a:p>
            <a:pPr lvl="1"/>
            <a:r>
              <a:rPr lang="en-US" sz="2000" dirty="0"/>
              <a:t>Patient Summary (Modeled on ASH Summary)</a:t>
            </a:r>
          </a:p>
          <a:p>
            <a:pPr lvl="1"/>
            <a:r>
              <a:rPr lang="en-US" sz="2000" dirty="0"/>
              <a:t>Import and reconcile data from non-EPIC systems (via RHIO/</a:t>
            </a:r>
            <a:r>
              <a:rPr lang="en-US" sz="2000" dirty="0" err="1"/>
              <a:t>HealtheX</a:t>
            </a:r>
            <a:r>
              <a:rPr lang="en-US" sz="2000" dirty="0"/>
              <a:t>)</a:t>
            </a:r>
          </a:p>
          <a:p>
            <a:r>
              <a:rPr lang="en-US" sz="2400" dirty="0"/>
              <a:t>EPIC Pain Action Plan or standardized ED pain protocol</a:t>
            </a:r>
          </a:p>
          <a:p>
            <a:pPr lvl="1"/>
            <a:r>
              <a:rPr lang="en-US" sz="2000" dirty="0"/>
              <a:t>Includes ”humanizing documentation”–what patients want ED providers to know</a:t>
            </a:r>
          </a:p>
          <a:p>
            <a:r>
              <a:rPr lang="en-US" sz="2400" dirty="0"/>
              <a:t>EPIC ASH Transition Tools</a:t>
            </a:r>
          </a:p>
          <a:p>
            <a:r>
              <a:rPr lang="en-US" sz="2400" dirty="0"/>
              <a:t>Referral system for community health workers (HU education/connect unaffiliated patients to medical home)</a:t>
            </a:r>
          </a:p>
          <a:p>
            <a:r>
              <a:rPr lang="en-US" sz="2400" dirty="0"/>
              <a:t>Use of Health Homes for case management (</a:t>
            </a:r>
            <a:r>
              <a:rPr lang="en-US" sz="2400" dirty="0" err="1"/>
              <a:t>MetroPlus</a:t>
            </a:r>
            <a:r>
              <a:rPr lang="en-US" sz="2400" dirty="0"/>
              <a:t>)</a:t>
            </a:r>
          </a:p>
          <a:p>
            <a:r>
              <a:rPr lang="en-US" sz="2400" dirty="0"/>
              <a:t>Educational module for reducing SCD stigma in 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FA6C2-4000-6BE0-A3E6-8DA153C3E25D}"/>
              </a:ext>
            </a:extLst>
          </p:cNvPr>
          <p:cNvSpPr txBox="1"/>
          <p:nvPr/>
        </p:nvSpPr>
        <p:spPr>
          <a:xfrm>
            <a:off x="0" y="6070947"/>
            <a:ext cx="6728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EPIC, an </a:t>
            </a:r>
            <a:r>
              <a:rPr lang="en-US" sz="1200" b="0" i="0" dirty="0">
                <a:effectLst/>
              </a:rPr>
              <a:t>electronic health record system provider; TCD, time critical diagnosis; HU, hydroxyurea.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544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H template" id="{33720964-3EA9-43BE-B322-F4B136DB24DE}" vid="{94AB083A-9251-4909-ADD0-7F0EF745D1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855</Words>
  <Application>Microsoft Office PowerPoint</Application>
  <PresentationFormat>Widescreen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</vt:lpstr>
      <vt:lpstr>Symbol</vt:lpstr>
      <vt:lpstr>Times New Roman</vt:lpstr>
      <vt:lpstr>Wingdings</vt:lpstr>
      <vt:lpstr>Office Theme</vt:lpstr>
      <vt:lpstr>Quality Improvement</vt:lpstr>
      <vt:lpstr>Disclosures</vt:lpstr>
      <vt:lpstr>Learning Objectives</vt:lpstr>
      <vt:lpstr>NYC Health + Hospitals: Overview of Hospital System</vt:lpstr>
      <vt:lpstr>NYC Health + Hospitals: Overview of SCD Patients Served</vt:lpstr>
      <vt:lpstr>Post-Workshop Challenges: The "Yes, But...” Phenomenon</vt:lpstr>
      <vt:lpstr>The "Yes, But...” Phenomenon (cont’d)</vt:lpstr>
      <vt:lpstr>Equity and Access Workgroup Proposal and Accomplishments</vt:lpstr>
      <vt:lpstr>Differences Through Quality Improvement </vt:lpstr>
      <vt:lpstr>Building an Electronic Medical Record SCD Toolkit for Quality Improvement  </vt:lpstr>
      <vt:lpstr>Collaboration for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rivlin</dc:creator>
  <cp:lastModifiedBy>Chahal, Jaspreet</cp:lastModifiedBy>
  <cp:revision>36</cp:revision>
  <dcterms:created xsi:type="dcterms:W3CDTF">2021-10-06T11:33:38Z</dcterms:created>
  <dcterms:modified xsi:type="dcterms:W3CDTF">2023-05-08T15:34:33Z</dcterms:modified>
</cp:coreProperties>
</file>