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7" r:id="rId5"/>
    <p:sldMasterId id="2147483774" r:id="rId6"/>
    <p:sldMasterId id="2147483648" r:id="rId7"/>
  </p:sldMasterIdLst>
  <p:notesMasterIdLst>
    <p:notesMasterId r:id="rId38"/>
  </p:notesMasterIdLst>
  <p:sldIdLst>
    <p:sldId id="259" r:id="rId8"/>
    <p:sldId id="292" r:id="rId9"/>
    <p:sldId id="321" r:id="rId10"/>
    <p:sldId id="323" r:id="rId11"/>
    <p:sldId id="315" r:id="rId12"/>
    <p:sldId id="316" r:id="rId13"/>
    <p:sldId id="314" r:id="rId14"/>
    <p:sldId id="297" r:id="rId15"/>
    <p:sldId id="320" r:id="rId16"/>
    <p:sldId id="305" r:id="rId17"/>
    <p:sldId id="327" r:id="rId18"/>
    <p:sldId id="328" r:id="rId19"/>
    <p:sldId id="329" r:id="rId20"/>
    <p:sldId id="330" r:id="rId21"/>
    <p:sldId id="331" r:id="rId22"/>
    <p:sldId id="326" r:id="rId23"/>
    <p:sldId id="332" r:id="rId24"/>
    <p:sldId id="310" r:id="rId25"/>
    <p:sldId id="309" r:id="rId26"/>
    <p:sldId id="304" r:id="rId27"/>
    <p:sldId id="325" r:id="rId28"/>
    <p:sldId id="334" r:id="rId29"/>
    <p:sldId id="335" r:id="rId30"/>
    <p:sldId id="336" r:id="rId31"/>
    <p:sldId id="333" r:id="rId32"/>
    <p:sldId id="318" r:id="rId33"/>
    <p:sldId id="306" r:id="rId34"/>
    <p:sldId id="307" r:id="rId35"/>
    <p:sldId id="308" r:id="rId36"/>
    <p:sldId id="322" r:id="rId37"/>
  </p:sldIdLst>
  <p:sldSz cx="9144000" cy="5143500" type="screen16x9"/>
  <p:notesSz cx="7077075" cy="9363075"/>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Geneva"/>
        <a:cs typeface="Geneva"/>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Geneva"/>
        <a:cs typeface="Geneva"/>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Geneva"/>
        <a:cs typeface="Geneva"/>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Geneva"/>
        <a:cs typeface="Geneva"/>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Geneva"/>
        <a:cs typeface="Geneva"/>
      </a:defRPr>
    </a:lvl5pPr>
    <a:lvl6pPr marL="2286000" algn="l" defTabSz="914400" rtl="0" eaLnBrk="1" latinLnBrk="0" hangingPunct="1">
      <a:defRPr kern="1200">
        <a:solidFill>
          <a:schemeClr val="tx1"/>
        </a:solidFill>
        <a:latin typeface="Arial" panose="020B0604020202020204" pitchFamily="34" charset="0"/>
        <a:ea typeface="Geneva"/>
        <a:cs typeface="Geneva"/>
      </a:defRPr>
    </a:lvl6pPr>
    <a:lvl7pPr marL="2743200" algn="l" defTabSz="914400" rtl="0" eaLnBrk="1" latinLnBrk="0" hangingPunct="1">
      <a:defRPr kern="1200">
        <a:solidFill>
          <a:schemeClr val="tx1"/>
        </a:solidFill>
        <a:latin typeface="Arial" panose="020B0604020202020204" pitchFamily="34" charset="0"/>
        <a:ea typeface="Geneva"/>
        <a:cs typeface="Geneva"/>
      </a:defRPr>
    </a:lvl7pPr>
    <a:lvl8pPr marL="3200400" algn="l" defTabSz="914400" rtl="0" eaLnBrk="1" latinLnBrk="0" hangingPunct="1">
      <a:defRPr kern="1200">
        <a:solidFill>
          <a:schemeClr val="tx1"/>
        </a:solidFill>
        <a:latin typeface="Arial" panose="020B0604020202020204" pitchFamily="34" charset="0"/>
        <a:ea typeface="Geneva"/>
        <a:cs typeface="Geneva"/>
      </a:defRPr>
    </a:lvl8pPr>
    <a:lvl9pPr marL="3657600" algn="l" defTabSz="914400" rtl="0" eaLnBrk="1" latinLnBrk="0" hangingPunct="1">
      <a:defRPr kern="1200">
        <a:solidFill>
          <a:schemeClr val="tx1"/>
        </a:solidFill>
        <a:latin typeface="Arial" panose="020B0604020202020204" pitchFamily="34" charset="0"/>
        <a:ea typeface="Geneva"/>
        <a:cs typeface="Geneva"/>
      </a:defRPr>
    </a:lvl9pPr>
  </p:defaultTextStyle>
  <p:extLst>
    <p:ext uri="{EFAFB233-063F-42B5-8137-9DF3F51BA10A}">
      <p15:sldGuideLst xmlns:p15="http://schemas.microsoft.com/office/powerpoint/2012/main">
        <p15:guide id="1" orient="horz" pos="2172" userDrawn="1">
          <p15:clr>
            <a:srgbClr val="A4A3A4"/>
          </p15:clr>
        </p15:guide>
        <p15:guide id="2" pos="2850">
          <p15:clr>
            <a:srgbClr val="A4A3A4"/>
          </p15:clr>
        </p15:guide>
        <p15:guide id="3"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ty, Patrick" initials="HP" lastIdx="5" clrIdx="0"/>
  <p:cmAuthor id="2" name="Roselli, Monica" initials="RM" lastIdx="118" clrIdx="1"/>
  <p:cmAuthor id="3" name="Tarbox, Heather" initials="TH" lastIdx="1" clrIdx="2"/>
  <p:cmAuthor id="4" name="Vajdos, Janis" initials="VJ" lastIdx="2" clrIdx="3"/>
  <p:cmAuthor id="5" name="Miller, Stacy" initials="MS"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11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80504" autoAdjust="0"/>
  </p:normalViewPr>
  <p:slideViewPr>
    <p:cSldViewPr snapToGrid="0" snapToObjects="1" showGuides="1">
      <p:cViewPr varScale="1">
        <p:scale>
          <a:sx n="116" d="100"/>
          <a:sy n="116" d="100"/>
        </p:scale>
        <p:origin x="1542" y="102"/>
      </p:cViewPr>
      <p:guideLst>
        <p:guide orient="horz" pos="2172"/>
        <p:guide pos="2850"/>
        <p:guide orient="horz" pos="1620"/>
      </p:guideLst>
    </p:cSldViewPr>
  </p:slideViewPr>
  <p:notesTextViewPr>
    <p:cViewPr>
      <p:scale>
        <a:sx n="3" d="2"/>
        <a:sy n="3" d="2"/>
      </p:scale>
      <p:origin x="0" y="0"/>
    </p:cViewPr>
  </p:notesTextViewPr>
  <p:sorterViewPr>
    <p:cViewPr>
      <p:scale>
        <a:sx n="150" d="100"/>
        <a:sy n="150" d="100"/>
      </p:scale>
      <p:origin x="0" y="-6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r>
              <a:rPr lang="en-US" sz="1800" dirty="0">
                <a:solidFill>
                  <a:srgbClr val="FF0000"/>
                </a:solidFill>
              </a:rPr>
              <a:t>Readmission Rates</a:t>
            </a:r>
          </a:p>
        </c:rich>
      </c:tx>
      <c:layout>
        <c:manualLayout>
          <c:xMode val="edge"/>
          <c:yMode val="edge"/>
          <c:x val="0.3903803233962993"/>
          <c:y val="2.2709862374657653E-2"/>
        </c:manualLayout>
      </c:layout>
      <c:overlay val="1"/>
      <c:spPr>
        <a:solidFill>
          <a:schemeClr val="bg1"/>
        </a:solidFill>
        <a:ln>
          <a:solidFill>
            <a:schemeClr val="tx1"/>
          </a:solidFill>
        </a:ln>
        <a:effectLst/>
      </c:spPr>
      <c:txPr>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FF0000"/>
              </a:solidFill>
              <a:round/>
            </a:ln>
            <a:effectLst/>
          </c:spPr>
          <c:marker>
            <c:symbol val="circle"/>
            <c:size val="5"/>
            <c:spPr>
              <a:solidFill>
                <a:srgbClr val="FF0000"/>
              </a:solidFill>
              <a:ln w="19050">
                <a:solidFill>
                  <a:srgbClr val="FF0000"/>
                </a:solidFill>
              </a:ln>
              <a:effectLst/>
            </c:spPr>
          </c:marker>
          <c:dLbls>
            <c:dLbl>
              <c:idx val="0"/>
              <c:layout>
                <c:manualLayout>
                  <c:x val="-3.5493866807665309E-2"/>
                  <c:y val="-4.5283107939439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7C-4CC9-BFC8-B79692D16889}"/>
                </c:ext>
              </c:extLst>
            </c:dLbl>
            <c:dLbl>
              <c:idx val="1"/>
              <c:layout>
                <c:manualLayout>
                  <c:x val="-3.8580246913580273E-2"/>
                  <c:y val="4.73372729170284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7C-4CC9-BFC8-B79692D16889}"/>
                </c:ext>
              </c:extLst>
            </c:dLbl>
            <c:dLbl>
              <c:idx val="2"/>
              <c:layout>
                <c:manualLayout>
                  <c:x val="-7.5179807011659496E-3"/>
                  <c:y val="3.63357797994522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B7C-4CC9-BFC8-B79692D16889}"/>
                </c:ext>
              </c:extLst>
            </c:dLbl>
            <c:dLbl>
              <c:idx val="3"/>
              <c:layout>
                <c:manualLayout>
                  <c:x val="-3.8580246913580245E-2"/>
                  <c:y val="-4.17681819856133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7C-4CC9-BFC8-B79692D16889}"/>
                </c:ext>
              </c:extLst>
            </c:dLbl>
            <c:dLbl>
              <c:idx val="4"/>
              <c:layout>
                <c:manualLayout>
                  <c:x val="-3.5493827160493825E-2"/>
                  <c:y val="3.89836365199056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B7C-4CC9-BFC8-B79692D16889}"/>
                </c:ext>
              </c:extLst>
            </c:dLbl>
            <c:dLbl>
              <c:idx val="5"/>
              <c:layout>
                <c:manualLayout>
                  <c:x val="-3.7037037037037035E-2"/>
                  <c:y val="-4.73372729170284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B7C-4CC9-BFC8-B79692D16889}"/>
                </c:ext>
              </c:extLst>
            </c:dLbl>
            <c:dLbl>
              <c:idx val="6"/>
              <c:layout>
                <c:manualLayout>
                  <c:x val="-3.8382192117675462E-2"/>
                  <c:y val="5.26096314135690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B7C-4CC9-BFC8-B79692D16889}"/>
                </c:ext>
              </c:extLst>
            </c:dLbl>
            <c:dLbl>
              <c:idx val="7"/>
              <c:layout>
                <c:manualLayout>
                  <c:x val="-6.0540463488839031E-3"/>
                  <c:y val="5.40702153181061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B7C-4CC9-BFC8-B79692D16889}"/>
                </c:ext>
              </c:extLst>
            </c:dLbl>
            <c:dLbl>
              <c:idx val="8"/>
              <c:layout>
                <c:manualLayout>
                  <c:x val="-7.0948071827379694E-2"/>
                  <c:y val="-3.51720334661116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B7C-4CC9-BFC8-B79692D16889}"/>
                </c:ext>
              </c:extLst>
            </c:dLbl>
            <c:dLbl>
              <c:idx val="9"/>
              <c:layout>
                <c:manualLayout>
                  <c:x val="-3.6997462947898609E-2"/>
                  <c:y val="-4.87979508909061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B7C-4CC9-BFC8-B79692D16889}"/>
                </c:ext>
              </c:extLst>
            </c:dLbl>
            <c:dLbl>
              <c:idx val="10"/>
              <c:layout>
                <c:manualLayout>
                  <c:x val="-4.0123403805424354E-2"/>
                  <c:y val="6.34509978391655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B7C-4CC9-BFC8-B79692D16889}"/>
                </c:ext>
              </c:extLst>
            </c:dLbl>
            <c:dLbl>
              <c:idx val="11"/>
              <c:layout>
                <c:manualLayout>
                  <c:x val="-1.5432105708254755E-2"/>
                  <c:y val="-5.61244743650358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B7C-4CC9-BFC8-B79692D16889}"/>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[$-409]mmm\-yy;@</c:formatCode>
                <c:ptCount val="12"/>
                <c:pt idx="0" formatCode="mmm\-yy">
                  <c:v>44470</c:v>
                </c:pt>
                <c:pt idx="1">
                  <c:v>44521</c:v>
                </c:pt>
                <c:pt idx="2">
                  <c:v>44551</c:v>
                </c:pt>
                <c:pt idx="3">
                  <c:v>44582</c:v>
                </c:pt>
                <c:pt idx="4">
                  <c:v>44613</c:v>
                </c:pt>
                <c:pt idx="5">
                  <c:v>44641</c:v>
                </c:pt>
                <c:pt idx="6">
                  <c:v>44672</c:v>
                </c:pt>
                <c:pt idx="7">
                  <c:v>44702</c:v>
                </c:pt>
                <c:pt idx="8">
                  <c:v>44733</c:v>
                </c:pt>
                <c:pt idx="9">
                  <c:v>44763</c:v>
                </c:pt>
                <c:pt idx="10">
                  <c:v>44794</c:v>
                </c:pt>
                <c:pt idx="11">
                  <c:v>44825</c:v>
                </c:pt>
              </c:numCache>
            </c:numRef>
          </c:cat>
          <c:val>
            <c:numRef>
              <c:f>Sheet1!$B$2:$B$13</c:f>
              <c:numCache>
                <c:formatCode>0.0%</c:formatCode>
                <c:ptCount val="12"/>
                <c:pt idx="0">
                  <c:v>0.52600000000000002</c:v>
                </c:pt>
                <c:pt idx="1">
                  <c:v>0.154</c:v>
                </c:pt>
                <c:pt idx="2">
                  <c:v>0.33300000000000002</c:v>
                </c:pt>
                <c:pt idx="3">
                  <c:v>0.46200000000000002</c:v>
                </c:pt>
                <c:pt idx="4">
                  <c:v>0.4</c:v>
                </c:pt>
                <c:pt idx="5">
                  <c:v>0.5</c:v>
                </c:pt>
                <c:pt idx="6">
                  <c:v>0.42899999999999999</c:v>
                </c:pt>
                <c:pt idx="7">
                  <c:v>0.42099999999999999</c:v>
                </c:pt>
                <c:pt idx="8">
                  <c:v>0.52900000000000003</c:v>
                </c:pt>
                <c:pt idx="9">
                  <c:v>0.54200000000000004</c:v>
                </c:pt>
                <c:pt idx="10">
                  <c:v>0.5</c:v>
                </c:pt>
                <c:pt idx="11">
                  <c:v>0.52200000000000002</c:v>
                </c:pt>
              </c:numCache>
            </c:numRef>
          </c:val>
          <c:smooth val="0"/>
          <c:extLst>
            <c:ext xmlns:c16="http://schemas.microsoft.com/office/drawing/2014/chart" uri="{C3380CC4-5D6E-409C-BE32-E72D297353CC}">
              <c16:uniqueId val="{00000000-6B7C-4CC9-BFC8-B79692D16889}"/>
            </c:ext>
          </c:extLst>
        </c:ser>
        <c:dLbls>
          <c:showLegendKey val="0"/>
          <c:showVal val="0"/>
          <c:showCatName val="0"/>
          <c:showSerName val="0"/>
          <c:showPercent val="0"/>
          <c:showBubbleSize val="0"/>
        </c:dLbls>
        <c:marker val="1"/>
        <c:smooth val="0"/>
        <c:axId val="1332052703"/>
        <c:axId val="1332053951"/>
      </c:lineChart>
      <c:dateAx>
        <c:axId val="1332052703"/>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crossAx val="1332053951"/>
        <c:crosses val="autoZero"/>
        <c:auto val="1"/>
        <c:lblOffset val="100"/>
        <c:baseTimeUnit val="months"/>
      </c:dateAx>
      <c:valAx>
        <c:axId val="133205395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crossAx val="1332052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8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89697773337007"/>
          <c:y val="6.8691584606099795E-2"/>
          <c:w val="0.83812771679498732"/>
          <c:h val="0.73869929992989258"/>
        </c:manualLayout>
      </c:layout>
      <c:barChart>
        <c:barDir val="col"/>
        <c:grouping val="clustered"/>
        <c:varyColors val="0"/>
        <c:ser>
          <c:idx val="0"/>
          <c:order val="0"/>
          <c:tx>
            <c:strRef>
              <c:f>Sheet1!$B$1</c:f>
              <c:strCache>
                <c:ptCount val="1"/>
                <c:pt idx="0">
                  <c:v>Readmission Volume</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0724785002475072E-2"/>
                      <c:h val="6.9055149208720759E-2"/>
                    </c:manualLayout>
                  </c15:layout>
                </c:ext>
                <c:ext xmlns:c16="http://schemas.microsoft.com/office/drawing/2014/chart" uri="{C3380CC4-5D6E-409C-BE32-E72D297353CC}">
                  <c16:uniqueId val="{00000000-7FBE-465F-883F-3D0CF325A87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Sheet1!$A$2:$A$19</c:f>
              <c:numCache>
                <c:formatCode>General</c:formatCod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numCache>
            </c:numRef>
          </c:cat>
          <c:val>
            <c:numRef>
              <c:f>Sheet1!$B$2:$B$19</c:f>
              <c:numCache>
                <c:formatCode>General</c:formatCode>
                <c:ptCount val="18"/>
                <c:pt idx="0">
                  <c:v>15</c:v>
                </c:pt>
                <c:pt idx="1">
                  <c:v>14</c:v>
                </c:pt>
                <c:pt idx="2">
                  <c:v>12</c:v>
                </c:pt>
                <c:pt idx="3">
                  <c:v>10</c:v>
                </c:pt>
                <c:pt idx="4">
                  <c:v>10</c:v>
                </c:pt>
                <c:pt idx="5">
                  <c:v>9</c:v>
                </c:pt>
                <c:pt idx="6">
                  <c:v>4</c:v>
                </c:pt>
                <c:pt idx="7">
                  <c:v>3</c:v>
                </c:pt>
                <c:pt idx="8">
                  <c:v>2</c:v>
                </c:pt>
                <c:pt idx="9">
                  <c:v>2</c:v>
                </c:pt>
                <c:pt idx="10">
                  <c:v>2</c:v>
                </c:pt>
                <c:pt idx="11">
                  <c:v>2</c:v>
                </c:pt>
                <c:pt idx="12">
                  <c:v>2</c:v>
                </c:pt>
                <c:pt idx="13">
                  <c:v>1</c:v>
                </c:pt>
                <c:pt idx="14">
                  <c:v>1</c:v>
                </c:pt>
                <c:pt idx="15">
                  <c:v>1</c:v>
                </c:pt>
                <c:pt idx="16">
                  <c:v>1</c:v>
                </c:pt>
                <c:pt idx="17">
                  <c:v>1</c:v>
                </c:pt>
              </c:numCache>
            </c:numRef>
          </c:val>
          <c:extLst>
            <c:ext xmlns:c16="http://schemas.microsoft.com/office/drawing/2014/chart" uri="{C3380CC4-5D6E-409C-BE32-E72D297353CC}">
              <c16:uniqueId val="{00000001-7FBE-465F-883F-3D0CF325A873}"/>
            </c:ext>
          </c:extLst>
        </c:ser>
        <c:dLbls>
          <c:showLegendKey val="0"/>
          <c:showVal val="0"/>
          <c:showCatName val="0"/>
          <c:showSerName val="0"/>
          <c:showPercent val="0"/>
          <c:showBubbleSize val="0"/>
        </c:dLbls>
        <c:gapWidth val="219"/>
        <c:overlap val="-27"/>
        <c:axId val="1715137967"/>
        <c:axId val="1715145455"/>
      </c:barChart>
      <c:catAx>
        <c:axId val="1715137967"/>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dirty="0">
                    <a:solidFill>
                      <a:schemeClr val="tx1"/>
                    </a:solidFill>
                  </a:rPr>
                  <a:t>Patient ID#</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715145455"/>
        <c:crosses val="autoZero"/>
        <c:auto val="1"/>
        <c:lblAlgn val="ctr"/>
        <c:lblOffset val="100"/>
        <c:noMultiLvlLbl val="0"/>
      </c:catAx>
      <c:valAx>
        <c:axId val="1715145455"/>
        <c:scaling>
          <c:orientation val="minMax"/>
          <c:max val="1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700" b="1" i="0" u="none" strike="noStrike" kern="1200" baseline="0">
                    <a:solidFill>
                      <a:srgbClr val="FF0000"/>
                    </a:solidFill>
                    <a:latin typeface="+mn-lt"/>
                    <a:ea typeface="+mn-ea"/>
                    <a:cs typeface="+mn-cs"/>
                  </a:defRPr>
                </a:pPr>
                <a:r>
                  <a:rPr lang="en-US" sz="1700" b="1" baseline="0" dirty="0">
                    <a:solidFill>
                      <a:srgbClr val="FF0000"/>
                    </a:solidFill>
                  </a:rPr>
                  <a:t># of Readmissions</a:t>
                </a:r>
                <a:endParaRPr lang="en-US" sz="1700" b="1" dirty="0">
                  <a:solidFill>
                    <a:srgbClr val="FF0000"/>
                  </a:solidFill>
                </a:endParaRPr>
              </a:p>
            </c:rich>
          </c:tx>
          <c:layout>
            <c:manualLayout>
              <c:xMode val="edge"/>
              <c:yMode val="edge"/>
              <c:x val="2.3450685913372311E-4"/>
              <c:y val="0.20070826478027995"/>
            </c:manualLayout>
          </c:layout>
          <c:overlay val="0"/>
          <c:spPr>
            <a:noFill/>
            <a:ln>
              <a:noFill/>
            </a:ln>
            <a:effectLst/>
          </c:spPr>
          <c:txPr>
            <a:bodyPr rot="-5400000" spcFirstLastPara="1" vertOverflow="ellipsis" vert="horz" wrap="square" anchor="ctr" anchorCtr="1"/>
            <a:lstStyle/>
            <a:p>
              <a:pPr>
                <a:defRPr sz="1700" b="1" i="0" u="none" strike="noStrike" kern="1200" baseline="0">
                  <a:solidFill>
                    <a:srgbClr val="FF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FF0000"/>
                </a:solidFill>
                <a:latin typeface="+mn-lt"/>
                <a:ea typeface="+mn-ea"/>
                <a:cs typeface="+mn-cs"/>
              </a:defRPr>
            </a:pPr>
            <a:endParaRPr lang="en-US"/>
          </a:p>
        </c:txPr>
        <c:crossAx val="1715137967"/>
        <c:crosses val="autoZero"/>
        <c:crossBetween val="between"/>
        <c:min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4925">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355896760427704E-2"/>
          <c:y val="4.3484496806761821E-2"/>
          <c:w val="0.72635712937513386"/>
          <c:h val="0.956024352839979"/>
        </c:manualLayout>
      </c:layout>
      <c:pieChart>
        <c:varyColors val="1"/>
        <c:ser>
          <c:idx val="0"/>
          <c:order val="0"/>
          <c:tx>
            <c:strRef>
              <c:f>Sheet1!$B$1</c:f>
              <c:strCache>
                <c:ptCount val="1"/>
                <c:pt idx="0">
                  <c:v>Total</c:v>
                </c:pt>
              </c:strCache>
            </c:strRef>
          </c:tx>
          <c:spPr>
            <a:solidFill>
              <a:srgbClr val="FF0000"/>
            </a:solidFill>
          </c:spPr>
          <c:explosion val="2"/>
          <c:dPt>
            <c:idx val="0"/>
            <c:bubble3D val="0"/>
            <c:spPr>
              <a:solidFill>
                <a:srgbClr val="FF0000"/>
              </a:solidFill>
              <a:ln w="47625">
                <a:solidFill>
                  <a:schemeClr val="tx1"/>
                </a:solidFill>
              </a:ln>
              <a:effectLst/>
            </c:spPr>
            <c:extLst>
              <c:ext xmlns:c16="http://schemas.microsoft.com/office/drawing/2014/chart" uri="{C3380CC4-5D6E-409C-BE32-E72D297353CC}">
                <c16:uniqueId val="{00000001-916F-44F6-BFCF-F584DCEB2DBD}"/>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916F-44F6-BFCF-F584DCEB2DBD}"/>
              </c:ext>
            </c:extLst>
          </c:dPt>
          <c:cat>
            <c:strRef>
              <c:f>Sheet1!$A$2:$A$3</c:f>
              <c:strCache>
                <c:ptCount val="2"/>
                <c:pt idx="0">
                  <c:v>With</c:v>
                </c:pt>
                <c:pt idx="1">
                  <c:v>Without</c:v>
                </c:pt>
              </c:strCache>
            </c:strRef>
          </c:cat>
          <c:val>
            <c:numRef>
              <c:f>Sheet1!$B$2:$B$3</c:f>
              <c:numCache>
                <c:formatCode>General</c:formatCode>
                <c:ptCount val="2"/>
                <c:pt idx="0">
                  <c:v>18</c:v>
                </c:pt>
                <c:pt idx="1">
                  <c:v>47</c:v>
                </c:pt>
              </c:numCache>
            </c:numRef>
          </c:val>
          <c:extLst>
            <c:ext xmlns:c16="http://schemas.microsoft.com/office/drawing/2014/chart" uri="{C3380CC4-5D6E-409C-BE32-E72D297353CC}">
              <c16:uniqueId val="{00000004-916F-44F6-BFCF-F584DCEB2DBD}"/>
            </c:ext>
          </c:extLst>
        </c:ser>
        <c:dLbls>
          <c:showLegendKey val="0"/>
          <c:showVal val="0"/>
          <c:showCatName val="0"/>
          <c:showSerName val="0"/>
          <c:showPercent val="0"/>
          <c:showBubbleSize val="0"/>
          <c:showLeaderLines val="1"/>
        </c:dLbls>
        <c:firstSliceAng val="34"/>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5C20B5-7A1A-F54F-ACF6-58AD2240DBF4}"/>
              </a:ext>
            </a:extLst>
          </p:cNvPr>
          <p:cNvSpPr>
            <a:spLocks noGrp="1"/>
          </p:cNvSpPr>
          <p:nvPr>
            <p:ph type="hdr" sz="quarter"/>
          </p:nvPr>
        </p:nvSpPr>
        <p:spPr>
          <a:xfrm>
            <a:off x="0" y="0"/>
            <a:ext cx="3066733" cy="468154"/>
          </a:xfrm>
          <a:prstGeom prst="rect">
            <a:avLst/>
          </a:prstGeom>
        </p:spPr>
        <p:txBody>
          <a:bodyPr vert="horz" lIns="93932" tIns="46966" rIns="93932" bIns="46966" rtlCol="0"/>
          <a:lstStyle>
            <a:lvl1pPr algn="l" eaLnBrk="1" hangingPunct="1">
              <a:defRPr sz="1200">
                <a:latin typeface="Arial" charset="0"/>
                <a:ea typeface="Geneva" pitchFamily="34" charset="-128"/>
                <a:cs typeface="+mn-cs"/>
              </a:defRPr>
            </a:lvl1pPr>
          </a:lstStyle>
          <a:p>
            <a:pPr>
              <a:defRPr/>
            </a:pPr>
            <a:endParaRPr lang="en-US" dirty="0"/>
          </a:p>
        </p:txBody>
      </p:sp>
      <p:sp>
        <p:nvSpPr>
          <p:cNvPr id="3" name="Date Placeholder 2">
            <a:extLst>
              <a:ext uri="{FF2B5EF4-FFF2-40B4-BE49-F238E27FC236}">
                <a16:creationId xmlns:a16="http://schemas.microsoft.com/office/drawing/2014/main" id="{0F71EADA-7CA5-4D41-ACF6-7C17AD186904}"/>
              </a:ext>
            </a:extLst>
          </p:cNvPr>
          <p:cNvSpPr>
            <a:spLocks noGrp="1"/>
          </p:cNvSpPr>
          <p:nvPr>
            <p:ph type="dt" idx="1"/>
          </p:nvPr>
        </p:nvSpPr>
        <p:spPr>
          <a:xfrm>
            <a:off x="4008705" y="0"/>
            <a:ext cx="3066733" cy="468154"/>
          </a:xfrm>
          <a:prstGeom prst="rect">
            <a:avLst/>
          </a:prstGeom>
        </p:spPr>
        <p:txBody>
          <a:bodyPr vert="horz" wrap="square" lIns="93932" tIns="46966" rIns="93932" bIns="46966" numCol="1" anchor="t" anchorCtr="0" compatLnSpc="1">
            <a:prstTxWarp prst="textNoShape">
              <a:avLst/>
            </a:prstTxWarp>
          </a:bodyPr>
          <a:lstStyle>
            <a:lvl1pPr algn="r" eaLnBrk="1" hangingPunct="1">
              <a:defRPr sz="1200">
                <a:latin typeface="Arial" charset="0"/>
                <a:ea typeface="Geneva" charset="0"/>
                <a:cs typeface="Geneva" charset="0"/>
              </a:defRPr>
            </a:lvl1pPr>
          </a:lstStyle>
          <a:p>
            <a:pPr>
              <a:defRPr/>
            </a:pPr>
            <a:fld id="{EC65598F-D53B-42B7-829D-7158A4170634}" type="datetimeFigureOut">
              <a:rPr lang="en-US"/>
              <a:pPr>
                <a:defRPr/>
              </a:pPr>
              <a:t>5/8/2023</a:t>
            </a:fld>
            <a:endParaRPr lang="en-US" dirty="0"/>
          </a:p>
        </p:txBody>
      </p:sp>
      <p:sp>
        <p:nvSpPr>
          <p:cNvPr id="4" name="Slide Image Placeholder 3">
            <a:extLst>
              <a:ext uri="{FF2B5EF4-FFF2-40B4-BE49-F238E27FC236}">
                <a16:creationId xmlns:a16="http://schemas.microsoft.com/office/drawing/2014/main" id="{BE430912-2054-F04C-A8BE-1E76EE14E6ED}"/>
              </a:ext>
            </a:extLst>
          </p:cNvPr>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2" tIns="46966" rIns="93932" bIns="46966" rtlCol="0" anchor="ctr"/>
          <a:lstStyle/>
          <a:p>
            <a:pPr lvl="0"/>
            <a:endParaRPr lang="en-US" noProof="0" dirty="0"/>
          </a:p>
        </p:txBody>
      </p:sp>
      <p:sp>
        <p:nvSpPr>
          <p:cNvPr id="5" name="Notes Placeholder 4">
            <a:extLst>
              <a:ext uri="{FF2B5EF4-FFF2-40B4-BE49-F238E27FC236}">
                <a16:creationId xmlns:a16="http://schemas.microsoft.com/office/drawing/2014/main" id="{5F1BBB81-646B-AE49-B15E-9917E9219B9D}"/>
              </a:ext>
            </a:extLst>
          </p:cNvPr>
          <p:cNvSpPr>
            <a:spLocks noGrp="1"/>
          </p:cNvSpPr>
          <p:nvPr>
            <p:ph type="body" sz="quarter" idx="3"/>
          </p:nvPr>
        </p:nvSpPr>
        <p:spPr>
          <a:xfrm>
            <a:off x="707708" y="4447461"/>
            <a:ext cx="5661660" cy="4213384"/>
          </a:xfrm>
          <a:prstGeom prst="rect">
            <a:avLst/>
          </a:prstGeom>
        </p:spPr>
        <p:txBody>
          <a:bodyPr vert="horz" lIns="93932" tIns="46966" rIns="93932" bIns="4696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F0EF441-05BE-F64E-91AF-93697F16F4B1}"/>
              </a:ext>
            </a:extLst>
          </p:cNvPr>
          <p:cNvSpPr>
            <a:spLocks noGrp="1"/>
          </p:cNvSpPr>
          <p:nvPr>
            <p:ph type="ftr" sz="quarter" idx="4"/>
          </p:nvPr>
        </p:nvSpPr>
        <p:spPr>
          <a:xfrm>
            <a:off x="0" y="8893297"/>
            <a:ext cx="3066733" cy="468154"/>
          </a:xfrm>
          <a:prstGeom prst="rect">
            <a:avLst/>
          </a:prstGeom>
        </p:spPr>
        <p:txBody>
          <a:bodyPr vert="horz" lIns="93932" tIns="46966" rIns="93932" bIns="46966" rtlCol="0" anchor="b"/>
          <a:lstStyle>
            <a:lvl1pPr algn="l" eaLnBrk="1" hangingPunct="1">
              <a:defRPr sz="1200">
                <a:latin typeface="Arial" charset="0"/>
                <a:ea typeface="Geneva" pitchFamily="34" charset="-128"/>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BC23CCD1-B0CF-CF4C-9FFA-625DCEE9CCF9}"/>
              </a:ext>
            </a:extLst>
          </p:cNvPr>
          <p:cNvSpPr>
            <a:spLocks noGrp="1"/>
          </p:cNvSpPr>
          <p:nvPr>
            <p:ph type="sldNum" sz="quarter" idx="5"/>
          </p:nvPr>
        </p:nvSpPr>
        <p:spPr>
          <a:xfrm>
            <a:off x="4008705" y="8893297"/>
            <a:ext cx="3066733" cy="468154"/>
          </a:xfrm>
          <a:prstGeom prst="rect">
            <a:avLst/>
          </a:prstGeom>
        </p:spPr>
        <p:txBody>
          <a:bodyPr vert="horz" wrap="square" lIns="93932" tIns="46966" rIns="93932" bIns="46966" numCol="1" anchor="b" anchorCtr="0" compatLnSpc="1">
            <a:prstTxWarp prst="textNoShape">
              <a:avLst/>
            </a:prstTxWarp>
          </a:bodyPr>
          <a:lstStyle>
            <a:lvl1pPr algn="r" eaLnBrk="1" hangingPunct="1">
              <a:defRPr sz="1200">
                <a:latin typeface="Arial" charset="0"/>
                <a:ea typeface="Geneva" charset="0"/>
                <a:cs typeface="Geneva" charset="0"/>
              </a:defRPr>
            </a:lvl1pPr>
          </a:lstStyle>
          <a:p>
            <a:pPr>
              <a:defRPr/>
            </a:pPr>
            <a:fld id="{140BFDE0-BBD9-4632-A491-9C1A30BB9280}" type="slidenum">
              <a:rPr lang="en-US"/>
              <a:pPr>
                <a:defRPr/>
              </a:pPr>
              <a:t>‹#›</a:t>
            </a:fld>
            <a:endParaRPr lang="en-US" dirty="0"/>
          </a:p>
        </p:txBody>
      </p:sp>
    </p:spTree>
    <p:extLst>
      <p:ext uri="{BB962C8B-B14F-4D97-AF65-F5344CB8AC3E}">
        <p14:creationId xmlns:p14="http://schemas.microsoft.com/office/powerpoint/2010/main" val="33076503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Geneva" charset="0"/>
        <a:cs typeface="Geneva" panose="020B0503030404040204" pitchFamily="34" charset="0"/>
      </a:defRPr>
    </a:lvl1pPr>
    <a:lvl2pPr marL="457200" algn="l" rtl="0" eaLnBrk="0" fontAlgn="base" hangingPunct="0">
      <a:spcBef>
        <a:spcPct val="30000"/>
      </a:spcBef>
      <a:spcAft>
        <a:spcPct val="0"/>
      </a:spcAft>
      <a:defRPr sz="1200" kern="1200">
        <a:solidFill>
          <a:schemeClr val="tx1"/>
        </a:solidFill>
        <a:latin typeface="+mn-lt"/>
        <a:ea typeface="Geneva" charset="0"/>
        <a:cs typeface="Geneva" panose="020B0503030404040204" pitchFamily="34" charset="0"/>
      </a:defRPr>
    </a:lvl2pPr>
    <a:lvl3pPr marL="914400" algn="l" rtl="0" eaLnBrk="0" fontAlgn="base" hangingPunct="0">
      <a:spcBef>
        <a:spcPct val="30000"/>
      </a:spcBef>
      <a:spcAft>
        <a:spcPct val="0"/>
      </a:spcAft>
      <a:defRPr sz="1200" kern="1200">
        <a:solidFill>
          <a:schemeClr val="tx1"/>
        </a:solidFill>
        <a:latin typeface="+mn-lt"/>
        <a:ea typeface="Geneva" charset="0"/>
        <a:cs typeface="Geneva" panose="020B0503030404040204" pitchFamily="34" charset="0"/>
      </a:defRPr>
    </a:lvl3pPr>
    <a:lvl4pPr marL="1371600" algn="l" rtl="0" eaLnBrk="0" fontAlgn="base" hangingPunct="0">
      <a:spcBef>
        <a:spcPct val="30000"/>
      </a:spcBef>
      <a:spcAft>
        <a:spcPct val="0"/>
      </a:spcAft>
      <a:defRPr sz="1200" kern="1200">
        <a:solidFill>
          <a:schemeClr val="tx1"/>
        </a:solidFill>
        <a:latin typeface="+mn-lt"/>
        <a:ea typeface="Geneva" charset="0"/>
        <a:cs typeface="Geneva" panose="020B0503030404040204" pitchFamily="34" charset="0"/>
      </a:defRPr>
    </a:lvl4pPr>
    <a:lvl5pPr marL="1828800" algn="l" rtl="0" eaLnBrk="0" fontAlgn="base" hangingPunct="0">
      <a:spcBef>
        <a:spcPct val="30000"/>
      </a:spcBef>
      <a:spcAft>
        <a:spcPct val="0"/>
      </a:spcAft>
      <a:defRPr sz="1200" kern="1200">
        <a:solidFill>
          <a:schemeClr val="tx1"/>
        </a:solidFill>
        <a:latin typeface="+mn-lt"/>
        <a:ea typeface="Geneva" charset="0"/>
        <a:cs typeface="Geneva" panose="020B05030304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Most of this content has been presented in previous live and module formats.  This is a review to emphasize key concepts you should keep in mind as you continue to develop your program. </a:t>
            </a:r>
          </a:p>
        </p:txBody>
      </p:sp>
      <p:sp>
        <p:nvSpPr>
          <p:cNvPr id="4" name="Slide Number Placeholder 3"/>
          <p:cNvSpPr>
            <a:spLocks noGrp="1"/>
          </p:cNvSpPr>
          <p:nvPr>
            <p:ph type="sldNum" sz="quarter" idx="10"/>
          </p:nvPr>
        </p:nvSpPr>
        <p:spPr/>
        <p:txBody>
          <a:bodyPr/>
          <a:lstStyle/>
          <a:p>
            <a:pPr>
              <a:defRPr/>
            </a:pPr>
            <a:fld id="{140BFDE0-BBD9-4632-A491-9C1A30BB9280}" type="slidenum">
              <a:rPr lang="en-US" smtClean="0"/>
              <a:pPr>
                <a:defRPr/>
              </a:pPr>
              <a:t>1</a:t>
            </a:fld>
            <a:endParaRPr lang="en-US" dirty="0"/>
          </a:p>
        </p:txBody>
      </p:sp>
    </p:spTree>
    <p:extLst>
      <p:ext uri="{BB962C8B-B14F-4D97-AF65-F5344CB8AC3E}">
        <p14:creationId xmlns:p14="http://schemas.microsoft.com/office/powerpoint/2010/main" val="2106236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Another useful data point: benchmarking key metrics against outcomes of other institutions.  This pre-program ALOS benchmark picture provided impetus for Administration to support $$ infusion to improve program.</a:t>
            </a:r>
          </a:p>
          <a:p>
            <a:endParaRPr lang="en-US" b="1" u="sng" baseline="0" dirty="0"/>
          </a:p>
          <a:p>
            <a:pPr defTabSz="931774" eaLnBrk="1" fontAlgn="auto" hangingPunct="1">
              <a:spcBef>
                <a:spcPts val="0"/>
              </a:spcBef>
              <a:spcAft>
                <a:spcPts val="0"/>
              </a:spcAft>
              <a:defRPr/>
            </a:pPr>
            <a:r>
              <a:rPr lang="en-US" b="1" u="sng" baseline="0" dirty="0"/>
              <a:t>Data Sources for benchmarking</a:t>
            </a:r>
            <a:r>
              <a:rPr lang="en-US" b="1" baseline="0" dirty="0"/>
              <a:t>: </a:t>
            </a:r>
          </a:p>
          <a:p>
            <a:pPr marL="171450" indent="-171450" defTabSz="931774" eaLnBrk="1" fontAlgn="auto" hangingPunct="1">
              <a:spcBef>
                <a:spcPts val="0"/>
              </a:spcBef>
              <a:spcAft>
                <a:spcPts val="0"/>
              </a:spcAft>
              <a:buFont typeface="Arial" panose="020B0604020202020204" pitchFamily="34" charset="0"/>
              <a:buChar char="•"/>
              <a:defRPr/>
            </a:pPr>
            <a:r>
              <a:rPr lang="en-US" b="0" u="sng" baseline="0" dirty="0"/>
              <a:t>Hospital Association databases (by state) </a:t>
            </a:r>
            <a:r>
              <a:rPr lang="en-US" b="0" baseline="0" dirty="0"/>
              <a:t>– e.g., YNHH submits data to this CT-wide database and the Strategic Planning Dept. runs benchmarking analysis in the data returned to YNHH from CHA.</a:t>
            </a:r>
          </a:p>
          <a:p>
            <a:pPr marL="171450" indent="-171450" defTabSz="931774" eaLnBrk="1" fontAlgn="auto" hangingPunct="1">
              <a:spcBef>
                <a:spcPts val="0"/>
              </a:spcBef>
              <a:spcAft>
                <a:spcPts val="0"/>
              </a:spcAft>
              <a:buFont typeface="Arial" panose="020B0604020202020204" pitchFamily="34" charset="0"/>
              <a:buChar char="•"/>
              <a:defRPr/>
            </a:pPr>
            <a:r>
              <a:rPr lang="en-US" b="0" u="sng" baseline="0" dirty="0"/>
              <a:t>Vizient</a:t>
            </a:r>
            <a:r>
              <a:rPr lang="en-US" b="0" baseline="0" dirty="0"/>
              <a:t> (formally UHC) is a good source of benchmarking data with a robust data analysis platform.</a:t>
            </a:r>
          </a:p>
          <a:p>
            <a:pPr marL="171450" indent="-171450" defTabSz="931774" eaLnBrk="1" fontAlgn="auto" hangingPunct="1">
              <a:spcBef>
                <a:spcPts val="0"/>
              </a:spcBef>
              <a:spcAft>
                <a:spcPts val="0"/>
              </a:spcAft>
              <a:buFont typeface="Arial" panose="020B0604020202020204" pitchFamily="34" charset="0"/>
              <a:buChar char="•"/>
              <a:defRPr/>
            </a:pPr>
            <a:r>
              <a:rPr lang="en-US" b="0" baseline="0" dirty="0"/>
              <a:t>There may be others – not all are national, but can network with providers in your region for suggestions. </a:t>
            </a:r>
          </a:p>
          <a:p>
            <a:endParaRPr lang="en-US" dirty="0"/>
          </a:p>
        </p:txBody>
      </p:sp>
      <p:sp>
        <p:nvSpPr>
          <p:cNvPr id="4" name="Slide Number Placeholder 3"/>
          <p:cNvSpPr>
            <a:spLocks noGrp="1"/>
          </p:cNvSpPr>
          <p:nvPr>
            <p:ph type="sldNum" sz="quarter" idx="10"/>
          </p:nvPr>
        </p:nvSpPr>
        <p:spPr/>
        <p:txBody>
          <a:bodyPr/>
          <a:lstStyle/>
          <a:p>
            <a:fld id="{37B9FAFE-EB70-4925-B2A1-8F4C0E4AF7EF}" type="slidenum">
              <a:rPr lang="en-US" smtClean="0"/>
              <a:t>10</a:t>
            </a:fld>
            <a:endParaRPr lang="en-US" dirty="0"/>
          </a:p>
        </p:txBody>
      </p:sp>
    </p:spTree>
    <p:extLst>
      <p:ext uri="{BB962C8B-B14F-4D97-AF65-F5344CB8AC3E}">
        <p14:creationId xmlns:p14="http://schemas.microsoft.com/office/powerpoint/2010/main" val="2362963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21807" rtl="0" eaLnBrk="1" fontAlgn="auto" latinLnBrk="0" hangingPunct="1">
              <a:lnSpc>
                <a:spcPct val="100000"/>
              </a:lnSpc>
              <a:spcBef>
                <a:spcPts val="0"/>
              </a:spcBef>
              <a:spcAft>
                <a:spcPts val="0"/>
              </a:spcAft>
              <a:buClrTx/>
              <a:buSzTx/>
              <a:buFontTx/>
              <a:buNone/>
              <a:tabLst/>
              <a:defRPr/>
            </a:pPr>
            <a:r>
              <a:rPr lang="en-US" dirty="0"/>
              <a:t>I wanted to highlight a YNHHS care-improvement initiative up and running for 2+ years by Care Signature Department.</a:t>
            </a:r>
          </a:p>
          <a:p>
            <a:pPr marL="0" marR="0" lvl="0" indent="0" algn="l" defTabSz="921807" rtl="0" eaLnBrk="1" fontAlgn="auto" latinLnBrk="0" hangingPunct="1">
              <a:lnSpc>
                <a:spcPct val="100000"/>
              </a:lnSpc>
              <a:spcBef>
                <a:spcPts val="0"/>
              </a:spcBef>
              <a:spcAft>
                <a:spcPts val="0"/>
              </a:spcAft>
              <a:buClrTx/>
              <a:buSzTx/>
              <a:buFontTx/>
              <a:buNone/>
              <a:tabLst/>
              <a:defRPr/>
            </a:pPr>
            <a:r>
              <a:rPr lang="en-US" dirty="0"/>
              <a:t>YNHHS partnered with AgileMD™ to create </a:t>
            </a:r>
            <a:r>
              <a:rPr lang="en-US" b="0" i="0" dirty="0">
                <a:solidFill>
                  <a:srgbClr val="323947"/>
                </a:solidFill>
                <a:effectLst/>
                <a:latin typeface="Roboto" panose="02000000000000000000" pitchFamily="2" charset="0"/>
              </a:rPr>
              <a:t>EHR-Integrated Clinical Pathways for inpatient and outpatient care.</a:t>
            </a:r>
          </a:p>
          <a:p>
            <a:pPr marL="0" marR="0" lvl="0" indent="0" algn="l" defTabSz="921807" rtl="0" eaLnBrk="1" fontAlgn="auto" latinLnBrk="0" hangingPunct="1">
              <a:lnSpc>
                <a:spcPct val="100000"/>
              </a:lnSpc>
              <a:spcBef>
                <a:spcPts val="0"/>
              </a:spcBef>
              <a:spcAft>
                <a:spcPts val="0"/>
              </a:spcAft>
              <a:buClrTx/>
              <a:buSzTx/>
              <a:buFontTx/>
              <a:buNone/>
              <a:tabLst/>
              <a:defRPr/>
            </a:pPr>
            <a:r>
              <a:rPr lang="en-US" b="0" i="0" dirty="0">
                <a:solidFill>
                  <a:srgbClr val="323947"/>
                </a:solidFill>
                <a:effectLst/>
                <a:latin typeface="Roboto" panose="02000000000000000000" pitchFamily="2" charset="0"/>
              </a:rPr>
              <a:t>The pathways are used throughout YNHHS-affiliated hospitals to promote uniform best practices.</a:t>
            </a:r>
          </a:p>
          <a:p>
            <a:pPr marL="0" marR="0" lvl="0" indent="0" algn="l" defTabSz="92180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7B9FAFE-EB70-4925-B2A1-8F4C0E4AF7EF}" type="slidenum">
              <a:rPr lang="en-US" smtClean="0"/>
              <a:t>11</a:t>
            </a:fld>
            <a:endParaRPr lang="en-US" dirty="0"/>
          </a:p>
        </p:txBody>
      </p:sp>
    </p:spTree>
    <p:extLst>
      <p:ext uri="{BB962C8B-B14F-4D97-AF65-F5344CB8AC3E}">
        <p14:creationId xmlns:p14="http://schemas.microsoft.com/office/powerpoint/2010/main" val="642282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21807" rtl="0" eaLnBrk="1" fontAlgn="auto" latinLnBrk="0" hangingPunct="1">
              <a:lnSpc>
                <a:spcPct val="100000"/>
              </a:lnSpc>
              <a:spcBef>
                <a:spcPts val="0"/>
              </a:spcBef>
              <a:spcAft>
                <a:spcPts val="0"/>
              </a:spcAft>
              <a:buClrTx/>
              <a:buSzTx/>
              <a:buFontTx/>
              <a:buNone/>
              <a:tabLst/>
              <a:defRPr/>
            </a:pPr>
            <a:r>
              <a:rPr lang="en-US" sz="1200" b="0" i="0" dirty="0">
                <a:solidFill>
                  <a:srgbClr val="323947"/>
                </a:solidFill>
                <a:effectLst/>
                <a:latin typeface="Roboto" panose="02000000000000000000" pitchFamily="2" charset="0"/>
              </a:rPr>
              <a:t>Adult SCD pathways launched in March, 2022.</a:t>
            </a:r>
            <a:endParaRPr lang="en-US" sz="1200" dirty="0"/>
          </a:p>
          <a:p>
            <a:pPr marL="0" marR="0" lvl="0" indent="0" algn="l" defTabSz="921807" rtl="0" eaLnBrk="1" fontAlgn="auto" latinLnBrk="0" hangingPunct="1">
              <a:lnSpc>
                <a:spcPct val="100000"/>
              </a:lnSpc>
              <a:spcBef>
                <a:spcPts val="0"/>
              </a:spcBef>
              <a:spcAft>
                <a:spcPts val="0"/>
              </a:spcAft>
              <a:buClrTx/>
              <a:buSzTx/>
              <a:buFontTx/>
              <a:buNone/>
              <a:tabLst/>
              <a:defRPr/>
            </a:pPr>
            <a:r>
              <a:rPr lang="en-US" b="0" i="0" dirty="0">
                <a:solidFill>
                  <a:srgbClr val="323947"/>
                </a:solidFill>
                <a:effectLst/>
                <a:latin typeface="Roboto" panose="02000000000000000000" pitchFamily="2" charset="0"/>
              </a:rPr>
              <a:t>This is the landing page shows the “Adult Sickle Cell Inpatient Initial Management and Admission” care pathway.</a:t>
            </a:r>
          </a:p>
          <a:p>
            <a:pPr marL="0" marR="0" lvl="0" indent="0" algn="l" defTabSz="921807" rtl="0" eaLnBrk="1" fontAlgn="auto" latinLnBrk="0" hangingPunct="1">
              <a:lnSpc>
                <a:spcPct val="100000"/>
              </a:lnSpc>
              <a:spcBef>
                <a:spcPts val="0"/>
              </a:spcBef>
              <a:spcAft>
                <a:spcPts val="0"/>
              </a:spcAft>
              <a:buClrTx/>
              <a:buSzTx/>
              <a:buFontTx/>
              <a:buNone/>
              <a:tabLst/>
              <a:defRPr/>
            </a:pPr>
            <a:r>
              <a:rPr lang="en-US" b="0" i="0" dirty="0">
                <a:solidFill>
                  <a:srgbClr val="323947"/>
                </a:solidFill>
                <a:effectLst/>
                <a:latin typeface="Roboto" panose="02000000000000000000" pitchFamily="2" charset="0"/>
              </a:rPr>
              <a:t>This screen shot displays only the topmost part of the pathway - it continues as a flow chart.</a:t>
            </a:r>
          </a:p>
          <a:p>
            <a:pPr marL="0" marR="0" lvl="0" indent="0" algn="l" defTabSz="921807" rtl="0" eaLnBrk="1" fontAlgn="auto" latinLnBrk="0" hangingPunct="1">
              <a:lnSpc>
                <a:spcPct val="100000"/>
              </a:lnSpc>
              <a:spcBef>
                <a:spcPts val="0"/>
              </a:spcBef>
              <a:spcAft>
                <a:spcPts val="0"/>
              </a:spcAft>
              <a:buClrTx/>
              <a:buSzTx/>
              <a:buFontTx/>
              <a:buNone/>
              <a:tabLst/>
              <a:defRPr/>
            </a:pPr>
            <a:endParaRPr lang="en-US" b="0" i="0" dirty="0">
              <a:solidFill>
                <a:srgbClr val="323947"/>
              </a:solidFill>
              <a:effectLst/>
              <a:latin typeface="Roboto" panose="02000000000000000000" pitchFamily="2" charset="0"/>
            </a:endParaRPr>
          </a:p>
          <a:p>
            <a:pPr defTabSz="921807"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37B9FAFE-EB70-4925-B2A1-8F4C0E4AF7EF}" type="slidenum">
              <a:rPr lang="en-US" smtClean="0"/>
              <a:t>12</a:t>
            </a:fld>
            <a:endParaRPr lang="en-US" dirty="0"/>
          </a:p>
        </p:txBody>
      </p:sp>
    </p:spTree>
    <p:extLst>
      <p:ext uri="{BB962C8B-B14F-4D97-AF65-F5344CB8AC3E}">
        <p14:creationId xmlns:p14="http://schemas.microsoft.com/office/powerpoint/2010/main" val="4129481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21807" rtl="0" eaLnBrk="1" fontAlgn="auto" latinLnBrk="0" hangingPunct="1">
              <a:lnSpc>
                <a:spcPct val="100000"/>
              </a:lnSpc>
              <a:spcBef>
                <a:spcPts val="0"/>
              </a:spcBef>
              <a:spcAft>
                <a:spcPts val="0"/>
              </a:spcAft>
              <a:buClrTx/>
              <a:buSzTx/>
              <a:buFontTx/>
              <a:buNone/>
              <a:tabLst/>
              <a:defRPr/>
            </a:pPr>
            <a:r>
              <a:rPr lang="en-US" dirty="0"/>
              <a:t>The pathways are interactive with hyper-links to additional content and links to other pathways that may be useful.</a:t>
            </a:r>
          </a:p>
          <a:p>
            <a:pPr marL="0" marR="0" lvl="0" indent="0" algn="l" defTabSz="921807" rtl="0" eaLnBrk="1" fontAlgn="auto" latinLnBrk="0" hangingPunct="1">
              <a:lnSpc>
                <a:spcPct val="100000"/>
              </a:lnSpc>
              <a:spcBef>
                <a:spcPts val="0"/>
              </a:spcBef>
              <a:spcAft>
                <a:spcPts val="0"/>
              </a:spcAft>
              <a:buClrTx/>
              <a:buSzTx/>
              <a:buFontTx/>
              <a:buNone/>
              <a:tabLst/>
              <a:defRPr/>
            </a:pPr>
            <a:r>
              <a:rPr lang="en-US" dirty="0"/>
              <a:t>Note the tab leading to the “Subsequent Day Management” pathway.</a:t>
            </a:r>
            <a:endParaRPr lang="en-US" b="0" i="0" dirty="0">
              <a:solidFill>
                <a:srgbClr val="323947"/>
              </a:solidFill>
              <a:effectLst/>
              <a:latin typeface="Roboto" panose="02000000000000000000" pitchFamily="2" charset="0"/>
            </a:endParaRPr>
          </a:p>
          <a:p>
            <a:pPr defTabSz="921807"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37B9FAFE-EB70-4925-B2A1-8F4C0E4AF7EF}" type="slidenum">
              <a:rPr lang="en-US" smtClean="0"/>
              <a:t>13</a:t>
            </a:fld>
            <a:endParaRPr lang="en-US" dirty="0"/>
          </a:p>
        </p:txBody>
      </p:sp>
    </p:spTree>
    <p:extLst>
      <p:ext uri="{BB962C8B-B14F-4D97-AF65-F5344CB8AC3E}">
        <p14:creationId xmlns:p14="http://schemas.microsoft.com/office/powerpoint/2010/main" val="1163709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21807" rtl="0" eaLnBrk="1" fontAlgn="auto" latinLnBrk="0" hangingPunct="1">
              <a:lnSpc>
                <a:spcPct val="100000"/>
              </a:lnSpc>
              <a:spcBef>
                <a:spcPts val="0"/>
              </a:spcBef>
              <a:spcAft>
                <a:spcPts val="0"/>
              </a:spcAft>
              <a:buClrTx/>
              <a:buSzTx/>
              <a:buFontTx/>
              <a:buNone/>
              <a:tabLst/>
              <a:defRPr/>
            </a:pPr>
            <a:r>
              <a:rPr lang="en-US" dirty="0"/>
              <a:t>Note also additional links to pathways for SCD-related conditions including Pain Crisis, Indications for Transfusion, Acute Chest Syndrome and Elevated Bilirubin.</a:t>
            </a:r>
            <a:endParaRPr lang="en-US" b="0" i="0" dirty="0">
              <a:solidFill>
                <a:srgbClr val="323947"/>
              </a:solidFill>
              <a:effectLst/>
              <a:latin typeface="Roboto" panose="02000000000000000000" pitchFamily="2" charset="0"/>
            </a:endParaRPr>
          </a:p>
          <a:p>
            <a:pPr defTabSz="921807"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37B9FAFE-EB70-4925-B2A1-8F4C0E4AF7EF}" type="slidenum">
              <a:rPr lang="en-US" smtClean="0"/>
              <a:t>14</a:t>
            </a:fld>
            <a:endParaRPr lang="en-US" dirty="0"/>
          </a:p>
        </p:txBody>
      </p:sp>
    </p:spTree>
    <p:extLst>
      <p:ext uri="{BB962C8B-B14F-4D97-AF65-F5344CB8AC3E}">
        <p14:creationId xmlns:p14="http://schemas.microsoft.com/office/powerpoint/2010/main" val="2610534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21807" rtl="0" eaLnBrk="1" fontAlgn="auto" latinLnBrk="0" hangingPunct="1">
              <a:lnSpc>
                <a:spcPct val="100000"/>
              </a:lnSpc>
              <a:spcBef>
                <a:spcPts val="0"/>
              </a:spcBef>
              <a:spcAft>
                <a:spcPts val="0"/>
              </a:spcAft>
              <a:buClrTx/>
              <a:buSzTx/>
              <a:buFontTx/>
              <a:buNone/>
              <a:tabLst/>
              <a:defRPr/>
            </a:pPr>
            <a:r>
              <a:rPr lang="en-US" b="0" i="0" dirty="0">
                <a:solidFill>
                  <a:srgbClr val="323947"/>
                </a:solidFill>
                <a:effectLst/>
                <a:latin typeface="Roboto" panose="02000000000000000000" pitchFamily="2" charset="0"/>
              </a:rPr>
              <a:t>Note links to other useful content to guide patient management.</a:t>
            </a:r>
          </a:p>
          <a:p>
            <a:pPr marL="0" marR="0" lvl="0" indent="0" algn="l" defTabSz="921807" rtl="0" eaLnBrk="1" fontAlgn="auto" latinLnBrk="0" hangingPunct="1">
              <a:lnSpc>
                <a:spcPct val="100000"/>
              </a:lnSpc>
              <a:spcBef>
                <a:spcPts val="0"/>
              </a:spcBef>
              <a:spcAft>
                <a:spcPts val="0"/>
              </a:spcAft>
              <a:buClrTx/>
              <a:buSzTx/>
              <a:buFontTx/>
              <a:buNone/>
              <a:tabLst/>
              <a:defRPr/>
            </a:pPr>
            <a:r>
              <a:rPr lang="en-US" b="0" i="0" dirty="0">
                <a:solidFill>
                  <a:srgbClr val="323947"/>
                </a:solidFill>
                <a:effectLst/>
                <a:latin typeface="Roboto" panose="02000000000000000000" pitchFamily="2" charset="0"/>
              </a:rPr>
              <a:t>As of February 2023, this pathway was in use for fully 50% of Adult SCD admissions.  </a:t>
            </a:r>
          </a:p>
          <a:p>
            <a:pPr marL="0" marR="0" lvl="0" indent="0" algn="l" defTabSz="921807" rtl="0" eaLnBrk="1" fontAlgn="auto" latinLnBrk="0" hangingPunct="1">
              <a:lnSpc>
                <a:spcPct val="100000"/>
              </a:lnSpc>
              <a:spcBef>
                <a:spcPts val="0"/>
              </a:spcBef>
              <a:spcAft>
                <a:spcPts val="0"/>
              </a:spcAft>
              <a:buClrTx/>
              <a:buSzTx/>
              <a:buFontTx/>
              <a:buNone/>
              <a:tabLst/>
              <a:defRPr/>
            </a:pPr>
            <a:r>
              <a:rPr lang="en-US" b="0" i="0" dirty="0">
                <a:solidFill>
                  <a:srgbClr val="323947"/>
                </a:solidFill>
                <a:effectLst/>
                <a:latin typeface="Roboto" panose="02000000000000000000" pitchFamily="2" charset="0"/>
              </a:rPr>
              <a:t>We are working with our cost-accounting software partner, Strata, to track clinical and financial outcomes associated with pathway use.</a:t>
            </a:r>
          </a:p>
          <a:p>
            <a:pPr defTabSz="921807"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37B9FAFE-EB70-4925-B2A1-8F4C0E4AF7EF}" type="slidenum">
              <a:rPr lang="en-US" smtClean="0"/>
              <a:t>15</a:t>
            </a:fld>
            <a:endParaRPr lang="en-US" dirty="0"/>
          </a:p>
        </p:txBody>
      </p:sp>
    </p:spTree>
    <p:extLst>
      <p:ext uri="{BB962C8B-B14F-4D97-AF65-F5344CB8AC3E}">
        <p14:creationId xmlns:p14="http://schemas.microsoft.com/office/powerpoint/2010/main" val="3161909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807" eaLnBrk="1" fontAlgn="auto" hangingPunct="1">
              <a:spcBef>
                <a:spcPts val="0"/>
              </a:spcBef>
              <a:spcAft>
                <a:spcPts val="0"/>
              </a:spcAft>
              <a:defRPr/>
            </a:pPr>
            <a:r>
              <a:rPr lang="en-US" dirty="0"/>
              <a:t>Review some examples of financial data display.</a:t>
            </a:r>
          </a:p>
        </p:txBody>
      </p:sp>
      <p:sp>
        <p:nvSpPr>
          <p:cNvPr id="4" name="Slide Number Placeholder 3"/>
          <p:cNvSpPr>
            <a:spLocks noGrp="1"/>
          </p:cNvSpPr>
          <p:nvPr>
            <p:ph type="sldNum" sz="quarter" idx="10"/>
          </p:nvPr>
        </p:nvSpPr>
        <p:spPr/>
        <p:txBody>
          <a:bodyPr/>
          <a:lstStyle/>
          <a:p>
            <a:fld id="{37B9FAFE-EB70-4925-B2A1-8F4C0E4AF7EF}" type="slidenum">
              <a:rPr lang="en-US" smtClean="0"/>
              <a:t>16</a:t>
            </a:fld>
            <a:endParaRPr lang="en-US" dirty="0"/>
          </a:p>
        </p:txBody>
      </p:sp>
    </p:spTree>
    <p:extLst>
      <p:ext uri="{BB962C8B-B14F-4D97-AF65-F5344CB8AC3E}">
        <p14:creationId xmlns:p14="http://schemas.microsoft.com/office/powerpoint/2010/main" val="1251937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Financial Analyses</a:t>
            </a:r>
          </a:p>
          <a:p>
            <a:r>
              <a:rPr lang="en-US" dirty="0"/>
              <a:t>Overall cost per year before and after program improvements.</a:t>
            </a:r>
          </a:p>
          <a:p>
            <a:r>
              <a:rPr lang="en-US" dirty="0"/>
              <a:t>Note in 2020 some reversal in cost improvements: Dedicated SCD inpatient unit converted to “Covid” unit and patient w SCD dispersed to other units, with unfamiliar caregivers.  </a:t>
            </a:r>
          </a:p>
          <a:p>
            <a:r>
              <a:rPr lang="en-US" dirty="0"/>
              <a:t>Note in 2021 – cost accounting system changed – some indirect costs converted to direct costs so overall direct costs higher.  This highlights why it’s important to have relationship with financial data analysts to understand systematic changes in the data that are independent of program performance, but affect appearance of program performance. </a:t>
            </a:r>
          </a:p>
        </p:txBody>
      </p:sp>
      <p:sp>
        <p:nvSpPr>
          <p:cNvPr id="4" name="Slide Number Placeholder 3"/>
          <p:cNvSpPr>
            <a:spLocks noGrp="1"/>
          </p:cNvSpPr>
          <p:nvPr>
            <p:ph type="sldNum" sz="quarter" idx="10"/>
          </p:nvPr>
        </p:nvSpPr>
        <p:spPr/>
        <p:txBody>
          <a:bodyPr/>
          <a:lstStyle/>
          <a:p>
            <a:fld id="{02730F30-7FBD-4C98-855D-E4D914474264}" type="slidenum">
              <a:rPr lang="en-US" smtClean="0"/>
              <a:t>17</a:t>
            </a:fld>
            <a:endParaRPr lang="en-US" dirty="0"/>
          </a:p>
        </p:txBody>
      </p:sp>
    </p:spTree>
    <p:extLst>
      <p:ext uri="{BB962C8B-B14F-4D97-AF65-F5344CB8AC3E}">
        <p14:creationId xmlns:p14="http://schemas.microsoft.com/office/powerpoint/2010/main" val="3120042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*Cumulative* cost reduction – powerful view.</a:t>
            </a:r>
            <a:endParaRPr lang="en-US" baseline="0" dirty="0"/>
          </a:p>
        </p:txBody>
      </p:sp>
      <p:sp>
        <p:nvSpPr>
          <p:cNvPr id="4" name="Slide Number Placeholder 3"/>
          <p:cNvSpPr>
            <a:spLocks noGrp="1"/>
          </p:cNvSpPr>
          <p:nvPr>
            <p:ph type="sldNum" sz="quarter" idx="10"/>
          </p:nvPr>
        </p:nvSpPr>
        <p:spPr/>
        <p:txBody>
          <a:bodyPr/>
          <a:lstStyle/>
          <a:p>
            <a:fld id="{37B9FAFE-EB70-4925-B2A1-8F4C0E4AF7EF}" type="slidenum">
              <a:rPr lang="en-US" smtClean="0"/>
              <a:t>18</a:t>
            </a:fld>
            <a:endParaRPr lang="en-US" dirty="0"/>
          </a:p>
        </p:txBody>
      </p:sp>
    </p:spTree>
    <p:extLst>
      <p:ext uri="{BB962C8B-B14F-4D97-AF65-F5344CB8AC3E}">
        <p14:creationId xmlns:p14="http://schemas.microsoft.com/office/powerpoint/2010/main" val="1720614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a:t>
            </a:r>
            <a:r>
              <a:rPr lang="en-US" baseline="0" dirty="0"/>
              <a:t> way to look at savings – a “population” view – requested by Provider/Administrator who supports program.</a:t>
            </a:r>
          </a:p>
          <a:p>
            <a:r>
              <a:rPr lang="en-US" dirty="0"/>
              <a:t>Numerator: Total inpatient and outpatient actual direct costs.</a:t>
            </a:r>
          </a:p>
          <a:p>
            <a:r>
              <a:rPr lang="en-US" dirty="0"/>
              <a:t>Denominator:  Number of unique people with SCD.</a:t>
            </a:r>
          </a:p>
          <a:p>
            <a:r>
              <a:rPr lang="en-US" dirty="0"/>
              <a:t>*Note:</a:t>
            </a:r>
            <a:r>
              <a:rPr lang="en-US" baseline="0" dirty="0"/>
              <a:t> denominator includes just those MRNs that had SCD as Prin Dx in at least one visit (84% of total MRNs).</a:t>
            </a:r>
            <a:endParaRPr lang="en-US" dirty="0"/>
          </a:p>
          <a:p>
            <a:endParaRPr lang="en-US" dirty="0"/>
          </a:p>
        </p:txBody>
      </p:sp>
      <p:sp>
        <p:nvSpPr>
          <p:cNvPr id="4" name="Slide Number Placeholder 3"/>
          <p:cNvSpPr>
            <a:spLocks noGrp="1"/>
          </p:cNvSpPr>
          <p:nvPr>
            <p:ph type="sldNum" sz="quarter" idx="10"/>
          </p:nvPr>
        </p:nvSpPr>
        <p:spPr/>
        <p:txBody>
          <a:bodyPr/>
          <a:lstStyle/>
          <a:p>
            <a:fld id="{37B9FAFE-EB70-4925-B2A1-8F4C0E4AF7EF}" type="slidenum">
              <a:rPr lang="en-US" smtClean="0"/>
              <a:t>19</a:t>
            </a:fld>
            <a:endParaRPr lang="en-US" dirty="0"/>
          </a:p>
        </p:txBody>
      </p:sp>
    </p:spTree>
    <p:extLst>
      <p:ext uri="{BB962C8B-B14F-4D97-AF65-F5344CB8AC3E}">
        <p14:creationId xmlns:p14="http://schemas.microsoft.com/office/powerpoint/2010/main" val="440628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7B9FAFE-EB70-4925-B2A1-8F4C0E4AF7EF}" type="slidenum">
              <a:rPr lang="en-US" smtClean="0"/>
              <a:t>2</a:t>
            </a:fld>
            <a:endParaRPr lang="en-US" dirty="0"/>
          </a:p>
        </p:txBody>
      </p:sp>
    </p:spTree>
    <p:extLst>
      <p:ext uri="{BB962C8B-B14F-4D97-AF65-F5344CB8AC3E}">
        <p14:creationId xmlns:p14="http://schemas.microsoft.com/office/powerpoint/2010/main" val="3720039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Impact of reduced costs on program Revenue.</a:t>
            </a:r>
          </a:p>
          <a:p>
            <a:r>
              <a:rPr lang="en-US" sz="1400" dirty="0"/>
              <a:t>Since costs are reduced, the CM goes up, and the hospital now had $1M more to apply against indirect costs.  </a:t>
            </a:r>
          </a:p>
          <a:p>
            <a:r>
              <a:rPr lang="en-US" sz="1400" dirty="0"/>
              <a:t>In fact, the FY 2018 Net Rev actually covered the *total* (direct and indirect) costs in 2018 (i.e., break even financially) which was a huge accomplishment.</a:t>
            </a:r>
          </a:p>
        </p:txBody>
      </p:sp>
      <p:sp>
        <p:nvSpPr>
          <p:cNvPr id="4" name="Slide Number Placeholder 3"/>
          <p:cNvSpPr>
            <a:spLocks noGrp="1"/>
          </p:cNvSpPr>
          <p:nvPr>
            <p:ph type="sldNum" sz="quarter" idx="10"/>
          </p:nvPr>
        </p:nvSpPr>
        <p:spPr/>
        <p:txBody>
          <a:bodyPr/>
          <a:lstStyle/>
          <a:p>
            <a:fld id="{37B9FAFE-EB70-4925-B2A1-8F4C0E4AF7EF}" type="slidenum">
              <a:rPr lang="en-US" smtClean="0"/>
              <a:t>20</a:t>
            </a:fld>
            <a:endParaRPr lang="en-US" dirty="0"/>
          </a:p>
        </p:txBody>
      </p:sp>
    </p:spTree>
    <p:extLst>
      <p:ext uri="{BB962C8B-B14F-4D97-AF65-F5344CB8AC3E}">
        <p14:creationId xmlns:p14="http://schemas.microsoft.com/office/powerpoint/2010/main" val="1321344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807" eaLnBrk="1" fontAlgn="auto" hangingPunct="1">
              <a:spcBef>
                <a:spcPts val="0"/>
              </a:spcBef>
              <a:spcAft>
                <a:spcPts val="0"/>
              </a:spcAft>
              <a:defRPr/>
            </a:pPr>
            <a:r>
              <a:rPr lang="en-US" dirty="0"/>
              <a:t>Clinical and financial outcomes together</a:t>
            </a:r>
          </a:p>
        </p:txBody>
      </p:sp>
      <p:sp>
        <p:nvSpPr>
          <p:cNvPr id="4" name="Slide Number Placeholder 3"/>
          <p:cNvSpPr>
            <a:spLocks noGrp="1"/>
          </p:cNvSpPr>
          <p:nvPr>
            <p:ph type="sldNum" sz="quarter" idx="10"/>
          </p:nvPr>
        </p:nvSpPr>
        <p:spPr/>
        <p:txBody>
          <a:bodyPr/>
          <a:lstStyle/>
          <a:p>
            <a:fld id="{37B9FAFE-EB70-4925-B2A1-8F4C0E4AF7EF}" type="slidenum">
              <a:rPr lang="en-US" smtClean="0"/>
              <a:t>21</a:t>
            </a:fld>
            <a:endParaRPr lang="en-US" dirty="0"/>
          </a:p>
        </p:txBody>
      </p:sp>
    </p:spTree>
    <p:extLst>
      <p:ext uri="{BB962C8B-B14F-4D97-AF65-F5344CB8AC3E}">
        <p14:creationId xmlns:p14="http://schemas.microsoft.com/office/powerpoint/2010/main" val="461703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By end of FY22, all-cause readmission rates were trending around 50%.</a:t>
            </a:r>
          </a:p>
          <a:p>
            <a:r>
              <a:rPr lang="en-US" sz="1200" b="1" dirty="0"/>
              <a:t>But:</a:t>
            </a:r>
            <a:r>
              <a:rPr lang="en-US" sz="1200" dirty="0"/>
              <a:t> How are the readmissions distributed among the individuals with SCD who had inpatient admissions?  Do most individuals have readmissions, or are there a select few of individuals with most of the readmissions?  The answer will drive the nature of interventions to reduce readmissions.</a:t>
            </a:r>
          </a:p>
          <a:p>
            <a:endParaRPr lang="en-US" dirty="0"/>
          </a:p>
        </p:txBody>
      </p:sp>
      <p:sp>
        <p:nvSpPr>
          <p:cNvPr id="4" name="Slide Number Placeholder 3"/>
          <p:cNvSpPr>
            <a:spLocks noGrp="1"/>
          </p:cNvSpPr>
          <p:nvPr>
            <p:ph type="sldNum" sz="quarter" idx="5"/>
          </p:nvPr>
        </p:nvSpPr>
        <p:spPr/>
        <p:txBody>
          <a:bodyPr/>
          <a:lstStyle/>
          <a:p>
            <a:pPr>
              <a:defRPr/>
            </a:pPr>
            <a:fld id="{140BFDE0-BBD9-4632-A491-9C1A30BB9280}" type="slidenum">
              <a:rPr lang="en-US" smtClean="0"/>
              <a:pPr>
                <a:defRPr/>
              </a:pPr>
              <a:t>22</a:t>
            </a:fld>
            <a:endParaRPr lang="en-US" dirty="0"/>
          </a:p>
        </p:txBody>
      </p:sp>
    </p:spTree>
    <p:extLst>
      <p:ext uri="{BB962C8B-B14F-4D97-AF65-F5344CB8AC3E}">
        <p14:creationId xmlns:p14="http://schemas.microsoft.com/office/powerpoint/2010/main" val="4161200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4313" indent="-214313">
              <a:buFont typeface="Arial" panose="020B0604020202020204" pitchFamily="34" charset="0"/>
              <a:buChar char="•"/>
            </a:pPr>
            <a:r>
              <a:rPr lang="en-US" sz="1200" dirty="0"/>
              <a:t>The 50% readmission rate was due to readmissions by 18 individuals, who were only 28% of the total individuals with inpatient admissions.</a:t>
            </a:r>
          </a:p>
          <a:p>
            <a:pPr marL="214313" indent="-214313">
              <a:buFont typeface="Arial" panose="020B0604020202020204" pitchFamily="34" charset="0"/>
              <a:buChar char="•"/>
            </a:pPr>
            <a:r>
              <a:rPr lang="en-US" sz="1200" dirty="0"/>
              <a:t>Of those 18 individuals with readmissions, only 6 individuals were responsible for 76% of the readmissions. </a:t>
            </a:r>
          </a:p>
          <a:p>
            <a:endParaRPr lang="en-US" dirty="0"/>
          </a:p>
        </p:txBody>
      </p:sp>
      <p:sp>
        <p:nvSpPr>
          <p:cNvPr id="4" name="Slide Number Placeholder 3"/>
          <p:cNvSpPr>
            <a:spLocks noGrp="1"/>
          </p:cNvSpPr>
          <p:nvPr>
            <p:ph type="sldNum" sz="quarter" idx="5"/>
          </p:nvPr>
        </p:nvSpPr>
        <p:spPr/>
        <p:txBody>
          <a:bodyPr/>
          <a:lstStyle/>
          <a:p>
            <a:pPr>
              <a:defRPr/>
            </a:pPr>
            <a:fld id="{140BFDE0-BBD9-4632-A491-9C1A30BB9280}" type="slidenum">
              <a:rPr lang="en-US" smtClean="0"/>
              <a:pPr>
                <a:defRPr/>
              </a:pPr>
              <a:t>23</a:t>
            </a:fld>
            <a:endParaRPr lang="en-US" dirty="0"/>
          </a:p>
        </p:txBody>
      </p:sp>
    </p:spTree>
    <p:extLst>
      <p:ext uri="{BB962C8B-B14F-4D97-AF65-F5344CB8AC3E}">
        <p14:creationId xmlns:p14="http://schemas.microsoft.com/office/powerpoint/2010/main" val="2865963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Providing most patient care in the outpatient setting reduces costs.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This can be used in an appeal for resources to support a robust outpatient program.</a:t>
            </a:r>
          </a:p>
          <a:p>
            <a:endParaRPr lang="en-US" dirty="0"/>
          </a:p>
        </p:txBody>
      </p:sp>
      <p:sp>
        <p:nvSpPr>
          <p:cNvPr id="4" name="Slide Number Placeholder 3"/>
          <p:cNvSpPr>
            <a:spLocks noGrp="1"/>
          </p:cNvSpPr>
          <p:nvPr>
            <p:ph type="sldNum" sz="quarter" idx="5"/>
          </p:nvPr>
        </p:nvSpPr>
        <p:spPr/>
        <p:txBody>
          <a:bodyPr/>
          <a:lstStyle/>
          <a:p>
            <a:pPr>
              <a:defRPr/>
            </a:pPr>
            <a:fld id="{140BFDE0-BBD9-4632-A491-9C1A30BB9280}" type="slidenum">
              <a:rPr lang="en-US" smtClean="0"/>
              <a:pPr>
                <a:defRPr/>
              </a:pPr>
              <a:t>24</a:t>
            </a:fld>
            <a:endParaRPr lang="en-US" dirty="0"/>
          </a:p>
        </p:txBody>
      </p:sp>
    </p:spTree>
    <p:extLst>
      <p:ext uri="{BB962C8B-B14F-4D97-AF65-F5344CB8AC3E}">
        <p14:creationId xmlns:p14="http://schemas.microsoft.com/office/powerpoint/2010/main" val="3014164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807"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37B9FAFE-EB70-4925-B2A1-8F4C0E4AF7EF}" type="slidenum">
              <a:rPr lang="en-US" smtClean="0"/>
              <a:t>25</a:t>
            </a:fld>
            <a:endParaRPr lang="en-US" dirty="0"/>
          </a:p>
        </p:txBody>
      </p:sp>
    </p:spTree>
    <p:extLst>
      <p:ext uri="{BB962C8B-B14F-4D97-AF65-F5344CB8AC3E}">
        <p14:creationId xmlns:p14="http://schemas.microsoft.com/office/powerpoint/2010/main" val="111779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730F30-7FBD-4C98-855D-E4D914474264}" type="slidenum">
              <a:rPr lang="en-US" smtClean="0"/>
              <a:t>26</a:t>
            </a:fld>
            <a:endParaRPr lang="en-US" dirty="0"/>
          </a:p>
        </p:txBody>
      </p:sp>
    </p:spTree>
    <p:extLst>
      <p:ext uri="{BB962C8B-B14F-4D97-AF65-F5344CB8AC3E}">
        <p14:creationId xmlns:p14="http://schemas.microsoft.com/office/powerpoint/2010/main" val="724107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 typeface="+mj-lt"/>
              <a:buAutoNum type="arabicPeriod"/>
            </a:pPr>
            <a:r>
              <a:rPr lang="en-US" sz="1200" dirty="0"/>
              <a:t>Start with N=100 Sickle Cell Disease (SCD)  inpatient discharges.  </a:t>
            </a:r>
          </a:p>
          <a:p>
            <a:pPr marL="457200" lvl="0" indent="-457200">
              <a:buFont typeface="+mj-lt"/>
              <a:buAutoNum type="arabicPeriod"/>
            </a:pPr>
            <a:r>
              <a:rPr lang="en-US" sz="1200" dirty="0"/>
              <a:t>An average Length of Stay (ALOS) reduction of 5.5 days to 4.75 days per discharge produces a 0.75 day reduction per discharge.  </a:t>
            </a:r>
          </a:p>
          <a:p>
            <a:pPr marL="457200" lvl="0" indent="-457200">
              <a:buFont typeface="+mj-lt"/>
              <a:buAutoNum type="arabicPeriod"/>
            </a:pPr>
            <a:r>
              <a:rPr lang="en-US" sz="1200" dirty="0"/>
              <a:t>0.75 days per discharge times 100 discharges produces 75 “freed up” days available for other inpatients.  </a:t>
            </a:r>
          </a:p>
          <a:p>
            <a:pPr marL="457200" lvl="0" indent="-457200">
              <a:buFont typeface="+mj-lt"/>
              <a:buAutoNum type="arabicPeriod"/>
            </a:pPr>
            <a:r>
              <a:rPr lang="en-US" sz="1200" dirty="0"/>
              <a:t>Since you have no way to know what kinds of inpatients might be admitted to fill those 75 bed days, make an assumption based on the kinds of patients who are hospitalized on similar inpatient units to those of the patients with SCD.</a:t>
            </a:r>
          </a:p>
          <a:p>
            <a:pPr marL="457200" lvl="0" indent="-457200">
              <a:buFont typeface="+mj-lt"/>
              <a:buAutoNum type="arabicPeriod"/>
            </a:pPr>
            <a:r>
              <a:rPr lang="en-US" sz="1200" dirty="0"/>
              <a:t>For example, if patients with SCD typically reside on general medicine units, assume those 75 days are likely to be filled by general medicine admissions from the ED, and the institution’s ALOS for general medicine patients = 5.0 days.</a:t>
            </a:r>
          </a:p>
          <a:p>
            <a:pPr marL="457200" lvl="0" indent="-457200">
              <a:buFont typeface="+mj-lt"/>
              <a:buAutoNum type="arabicPeriod"/>
            </a:pPr>
            <a:r>
              <a:rPr lang="en-US" sz="1200" dirty="0"/>
              <a:t>75 “freed up” days divided by 5.0 day ALOS = 15 newly available inpatient hospitalizations for general medicine discharges.  </a:t>
            </a:r>
          </a:p>
          <a:p>
            <a:pPr marL="457200" lvl="0" indent="-457200">
              <a:buFont typeface="+mj-lt"/>
              <a:buAutoNum type="arabicPeriod"/>
            </a:pPr>
            <a:r>
              <a:rPr lang="en-US" sz="1200" dirty="0"/>
              <a:t>Assume the average margin for a general medicine discharge = $2,000.</a:t>
            </a:r>
          </a:p>
          <a:p>
            <a:pPr marL="457200" lvl="0" indent="-457200">
              <a:buFont typeface="+mj-lt"/>
              <a:buAutoNum type="arabicPeriod"/>
            </a:pPr>
            <a:r>
              <a:rPr lang="en-US" sz="1200" dirty="0"/>
              <a:t>$2,000 times 15 newly available inpatient hospitalizations = $30,000 incremental margin.  </a:t>
            </a:r>
          </a:p>
          <a:p>
            <a:endParaRPr lang="en-US" baseline="0" dirty="0"/>
          </a:p>
        </p:txBody>
      </p:sp>
      <p:sp>
        <p:nvSpPr>
          <p:cNvPr id="4" name="Slide Number Placeholder 3"/>
          <p:cNvSpPr>
            <a:spLocks noGrp="1"/>
          </p:cNvSpPr>
          <p:nvPr>
            <p:ph type="sldNum" sz="quarter" idx="10"/>
          </p:nvPr>
        </p:nvSpPr>
        <p:spPr/>
        <p:txBody>
          <a:bodyPr/>
          <a:lstStyle/>
          <a:p>
            <a:fld id="{37B9FAFE-EB70-4925-B2A1-8F4C0E4AF7EF}" type="slidenum">
              <a:rPr lang="en-US" smtClean="0"/>
              <a:t>27</a:t>
            </a:fld>
            <a:endParaRPr lang="en-US" dirty="0"/>
          </a:p>
        </p:txBody>
      </p:sp>
    </p:spTree>
    <p:extLst>
      <p:ext uri="{BB962C8B-B14F-4D97-AF65-F5344CB8AC3E}">
        <p14:creationId xmlns:p14="http://schemas.microsoft.com/office/powerpoint/2010/main" val="3068239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7B9FAFE-EB70-4925-B2A1-8F4C0E4AF7EF}" type="slidenum">
              <a:rPr lang="en-US" smtClean="0"/>
              <a:t>28</a:t>
            </a:fld>
            <a:endParaRPr lang="en-US" dirty="0"/>
          </a:p>
        </p:txBody>
      </p:sp>
    </p:spTree>
    <p:extLst>
      <p:ext uri="{BB962C8B-B14F-4D97-AF65-F5344CB8AC3E}">
        <p14:creationId xmlns:p14="http://schemas.microsoft.com/office/powerpoint/2010/main" val="2224193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7B9FAFE-EB70-4925-B2A1-8F4C0E4AF7EF}" type="slidenum">
              <a:rPr lang="en-US" smtClean="0"/>
              <a:t>29</a:t>
            </a:fld>
            <a:endParaRPr lang="en-US" dirty="0"/>
          </a:p>
        </p:txBody>
      </p:sp>
    </p:spTree>
    <p:extLst>
      <p:ext uri="{BB962C8B-B14F-4D97-AF65-F5344CB8AC3E}">
        <p14:creationId xmlns:p14="http://schemas.microsoft.com/office/powerpoint/2010/main" val="102344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600" b="0" dirty="0"/>
              <a:t>Will discuss in more detail during rest of presentation - </a:t>
            </a:r>
          </a:p>
          <a:p>
            <a:r>
              <a:rPr lang="en-US" sz="1600" b="1" dirty="0"/>
              <a:t>Best: New Revenue.</a:t>
            </a:r>
          </a:p>
          <a:p>
            <a:pPr marL="171450" indent="-171450">
              <a:buFont typeface="Arial" panose="020B0604020202020204" pitchFamily="34" charset="0"/>
              <a:buChar char="•"/>
            </a:pPr>
            <a:r>
              <a:rPr lang="en-US" sz="1600" b="0" baseline="0" dirty="0"/>
              <a:t>The simplest example: recruitment of new surgeon performing new procedure for new patients.</a:t>
            </a:r>
          </a:p>
          <a:p>
            <a:pPr marL="171450" indent="-171450">
              <a:buFont typeface="Arial" panose="020B0604020202020204" pitchFamily="34" charset="0"/>
              <a:buChar char="•"/>
            </a:pPr>
            <a:r>
              <a:rPr lang="en-US" sz="1600" b="0" baseline="0" dirty="0"/>
              <a:t>For the SCD population, “new revenue” is harder to achieve - pts already coming to your institution for care and often have an unfavorable payor mix.</a:t>
            </a:r>
          </a:p>
          <a:p>
            <a:pPr marL="171450" indent="-171450">
              <a:buFont typeface="Arial" panose="020B0604020202020204" pitchFamily="34" charset="0"/>
              <a:buChar char="•"/>
            </a:pPr>
            <a:r>
              <a:rPr lang="en-US" sz="1600" b="0" baseline="0" dirty="0"/>
              <a:t>Where might there be “new revenue” for the SCD population?  Look into 340B. </a:t>
            </a:r>
          </a:p>
          <a:p>
            <a:pPr marL="628650" lvl="1" indent="-171450">
              <a:buFont typeface="Arial" panose="020B0604020202020204" pitchFamily="34" charset="0"/>
              <a:buChar char="•"/>
            </a:pPr>
            <a:r>
              <a:rPr lang="en-US" sz="1600" b="0" baseline="0" dirty="0"/>
              <a:t>Note that the rules around 340B differ by location and change.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600" b="0" baseline="0" dirty="0"/>
              <a:t>Explore local reimbursement for 340B-eligible meds/infusions (e.g., crizanlizumab).</a:t>
            </a:r>
          </a:p>
          <a:p>
            <a:pPr marL="628650" lvl="1" indent="-171450">
              <a:buFont typeface="Arial" panose="020B0604020202020204" pitchFamily="34" charset="0"/>
              <a:buChar char="•"/>
            </a:pPr>
            <a:endParaRPr lang="en-US" sz="1600" b="0" baseline="0" dirty="0"/>
          </a:p>
          <a:p>
            <a:pPr defTabSz="921807" eaLnBrk="1" fontAlgn="auto" hangingPunct="1">
              <a:spcBef>
                <a:spcPts val="0"/>
              </a:spcBef>
              <a:spcAft>
                <a:spcPts val="0"/>
              </a:spcAft>
              <a:defRPr/>
            </a:pPr>
            <a:r>
              <a:rPr lang="en-US" sz="1600" b="1" dirty="0"/>
              <a:t>Next Best way to pay for new resources:</a:t>
            </a:r>
            <a:r>
              <a:rPr lang="en-US" sz="1600" dirty="0"/>
              <a:t> </a:t>
            </a:r>
            <a:r>
              <a:rPr lang="en-US" sz="1600" b="1" dirty="0"/>
              <a:t>Reduction in financial loss</a:t>
            </a:r>
            <a:r>
              <a:rPr lang="en-US" sz="1600" dirty="0"/>
              <a:t>. </a:t>
            </a:r>
          </a:p>
          <a:p>
            <a:pPr defTabSz="921807" eaLnBrk="1" fontAlgn="auto" hangingPunct="1">
              <a:spcBef>
                <a:spcPts val="0"/>
              </a:spcBef>
              <a:spcAft>
                <a:spcPts val="0"/>
              </a:spcAft>
              <a:defRPr/>
            </a:pPr>
            <a:r>
              <a:rPr lang="en-US" sz="1600" dirty="0"/>
              <a:t>-Move care out of inpt/ED and into the outpt - less expensive &amp; results in cost savings.</a:t>
            </a:r>
          </a:p>
          <a:p>
            <a:pPr defTabSz="921807" eaLnBrk="1" fontAlgn="auto" hangingPunct="1">
              <a:spcBef>
                <a:spcPts val="0"/>
              </a:spcBef>
              <a:spcAft>
                <a:spcPts val="0"/>
              </a:spcAft>
              <a:defRPr/>
            </a:pPr>
            <a:endParaRPr lang="en-US" sz="1600" b="1" dirty="0"/>
          </a:p>
          <a:p>
            <a:pPr defTabSz="921807" eaLnBrk="1" fontAlgn="auto" hangingPunct="1">
              <a:spcBef>
                <a:spcPts val="0"/>
              </a:spcBef>
              <a:spcAft>
                <a:spcPts val="0"/>
              </a:spcAft>
              <a:defRPr/>
            </a:pPr>
            <a:r>
              <a:rPr lang="en-US" sz="1600" b="1" dirty="0"/>
              <a:t>Associated corollaries: “backfill” and downstream utilization.</a:t>
            </a:r>
            <a:endParaRPr lang="en-US" sz="1600" b="0" dirty="0"/>
          </a:p>
          <a:p>
            <a:pPr marL="0" marR="0" lvl="0" indent="0" algn="l" defTabSz="921807" rtl="0" eaLnBrk="1" fontAlgn="auto" latinLnBrk="0" hangingPunct="1">
              <a:lnSpc>
                <a:spcPct val="100000"/>
              </a:lnSpc>
              <a:spcBef>
                <a:spcPts val="0"/>
              </a:spcBef>
              <a:spcAft>
                <a:spcPts val="0"/>
              </a:spcAft>
              <a:buClrTx/>
              <a:buSzTx/>
              <a:buFontTx/>
              <a:buNone/>
              <a:tabLst/>
              <a:defRPr/>
            </a:pPr>
            <a:r>
              <a:rPr lang="en-US" sz="1600" b="0" dirty="0"/>
              <a:t>-Will discuss more later.</a:t>
            </a:r>
            <a:endParaRPr lang="en-US" sz="1600" dirty="0"/>
          </a:p>
          <a:p>
            <a:pPr defTabSz="921807"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37B9FAFE-EB70-4925-B2A1-8F4C0E4AF7EF}" type="slidenum">
              <a:rPr lang="en-US" smtClean="0"/>
              <a:t>3</a:t>
            </a:fld>
            <a:endParaRPr lang="en-US" dirty="0"/>
          </a:p>
        </p:txBody>
      </p:sp>
    </p:spTree>
    <p:extLst>
      <p:ext uri="{BB962C8B-B14F-4D97-AF65-F5344CB8AC3E}">
        <p14:creationId xmlns:p14="http://schemas.microsoft.com/office/powerpoint/2010/main" val="3751448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To support your program’s success in optimizing care for your patients:</a:t>
            </a:r>
          </a:p>
          <a:p>
            <a:endParaRPr lang="en-US"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1.Cultivate relationships with the staff who can provide financial and other data (similarly to how you are cultivating relationships with providers and clinicians in various other depts).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2.Track program metrics on an ongoing basis.</a:t>
            </a:r>
          </a:p>
        </p:txBody>
      </p:sp>
      <p:sp>
        <p:nvSpPr>
          <p:cNvPr id="4" name="Slide Number Placeholder 3"/>
          <p:cNvSpPr>
            <a:spLocks noGrp="1"/>
          </p:cNvSpPr>
          <p:nvPr>
            <p:ph type="sldNum" sz="quarter" idx="10"/>
          </p:nvPr>
        </p:nvSpPr>
        <p:spPr/>
        <p:txBody>
          <a:bodyPr/>
          <a:lstStyle/>
          <a:p>
            <a:fld id="{37B9FAFE-EB70-4925-B2A1-8F4C0E4AF7EF}" type="slidenum">
              <a:rPr lang="en-US" smtClean="0"/>
              <a:t>30</a:t>
            </a:fld>
            <a:endParaRPr lang="en-US" dirty="0"/>
          </a:p>
        </p:txBody>
      </p:sp>
    </p:spTree>
    <p:extLst>
      <p:ext uri="{BB962C8B-B14F-4D97-AF65-F5344CB8AC3E}">
        <p14:creationId xmlns:p14="http://schemas.microsoft.com/office/powerpoint/2010/main" val="1712934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807" eaLnBrk="1" fontAlgn="auto" hangingPunct="1">
              <a:spcBef>
                <a:spcPts val="0"/>
              </a:spcBef>
              <a:spcAft>
                <a:spcPts val="0"/>
              </a:spcAft>
              <a:defRPr/>
            </a:pPr>
            <a:r>
              <a:rPr lang="en-US" dirty="0"/>
              <a:t>Will review some examples of data display. </a:t>
            </a:r>
          </a:p>
        </p:txBody>
      </p:sp>
      <p:sp>
        <p:nvSpPr>
          <p:cNvPr id="4" name="Slide Number Placeholder 3"/>
          <p:cNvSpPr>
            <a:spLocks noGrp="1"/>
          </p:cNvSpPr>
          <p:nvPr>
            <p:ph type="sldNum" sz="quarter" idx="10"/>
          </p:nvPr>
        </p:nvSpPr>
        <p:spPr/>
        <p:txBody>
          <a:bodyPr/>
          <a:lstStyle/>
          <a:p>
            <a:fld id="{37B9FAFE-EB70-4925-B2A1-8F4C0E4AF7EF}" type="slidenum">
              <a:rPr lang="en-US" smtClean="0"/>
              <a:t>4</a:t>
            </a:fld>
            <a:endParaRPr lang="en-US" dirty="0"/>
          </a:p>
        </p:txBody>
      </p:sp>
    </p:spTree>
    <p:extLst>
      <p:ext uri="{BB962C8B-B14F-4D97-AF65-F5344CB8AC3E}">
        <p14:creationId xmlns:p14="http://schemas.microsoft.com/office/powerpoint/2010/main" val="3513526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visit volume patterns by fiscal quarter, over time.</a:t>
            </a:r>
          </a:p>
          <a:p>
            <a:r>
              <a:rPr lang="en-US" dirty="0"/>
              <a:t>Keep pre-program baseline on chart as update.</a:t>
            </a:r>
          </a:p>
        </p:txBody>
      </p:sp>
      <p:sp>
        <p:nvSpPr>
          <p:cNvPr id="4" name="Slide Number Placeholder 3"/>
          <p:cNvSpPr>
            <a:spLocks noGrp="1"/>
          </p:cNvSpPr>
          <p:nvPr>
            <p:ph type="sldNum" sz="quarter" idx="10"/>
          </p:nvPr>
        </p:nvSpPr>
        <p:spPr/>
        <p:txBody>
          <a:bodyPr/>
          <a:lstStyle/>
          <a:p>
            <a:fld id="{02730F30-7FBD-4C98-855D-E4D914474264}" type="slidenum">
              <a:rPr lang="en-US" smtClean="0"/>
              <a:t>5</a:t>
            </a:fld>
            <a:endParaRPr lang="en-US" dirty="0"/>
          </a:p>
        </p:txBody>
      </p:sp>
    </p:spTree>
    <p:extLst>
      <p:ext uri="{BB962C8B-B14F-4D97-AF65-F5344CB8AC3E}">
        <p14:creationId xmlns:p14="http://schemas.microsoft.com/office/powerpoint/2010/main" val="3169085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Same pattern as previous slide – this time looking at ALOS, which plummets in 2013 post program reorganization.</a:t>
            </a:r>
          </a:p>
        </p:txBody>
      </p:sp>
      <p:sp>
        <p:nvSpPr>
          <p:cNvPr id="4" name="Slide Number Placeholder 3"/>
          <p:cNvSpPr>
            <a:spLocks noGrp="1"/>
          </p:cNvSpPr>
          <p:nvPr>
            <p:ph type="sldNum" sz="quarter" idx="10"/>
          </p:nvPr>
        </p:nvSpPr>
        <p:spPr/>
        <p:txBody>
          <a:bodyPr/>
          <a:lstStyle/>
          <a:p>
            <a:fld id="{02730F30-7FBD-4C98-855D-E4D914474264}" type="slidenum">
              <a:rPr lang="en-US" smtClean="0"/>
              <a:t>6</a:t>
            </a:fld>
            <a:endParaRPr lang="en-US" dirty="0"/>
          </a:p>
        </p:txBody>
      </p:sp>
    </p:spTree>
    <p:extLst>
      <p:ext uri="{BB962C8B-B14F-4D97-AF65-F5344CB8AC3E}">
        <p14:creationId xmlns:p14="http://schemas.microsoft.com/office/powerpoint/2010/main" val="1453648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to manually generated reports: electronic dashboard – linked to data repository and automatically updated with the latest data. Available to anyone with access to link.</a:t>
            </a:r>
          </a:p>
          <a:p>
            <a:r>
              <a:rPr lang="en-US" dirty="0"/>
              <a:t>Features: multiple report tabs; filers (right) for customization by end user.  </a:t>
            </a:r>
          </a:p>
        </p:txBody>
      </p:sp>
      <p:sp>
        <p:nvSpPr>
          <p:cNvPr id="4" name="Slide Number Placeholder 3"/>
          <p:cNvSpPr>
            <a:spLocks noGrp="1"/>
          </p:cNvSpPr>
          <p:nvPr>
            <p:ph type="sldNum" sz="quarter" idx="10"/>
          </p:nvPr>
        </p:nvSpPr>
        <p:spPr/>
        <p:txBody>
          <a:bodyPr/>
          <a:lstStyle/>
          <a:p>
            <a:fld id="{02730F30-7FBD-4C98-855D-E4D914474264}" type="slidenum">
              <a:rPr lang="en-US" smtClean="0"/>
              <a:t>7</a:t>
            </a:fld>
            <a:endParaRPr lang="en-US" dirty="0"/>
          </a:p>
        </p:txBody>
      </p:sp>
    </p:spTree>
    <p:extLst>
      <p:ext uri="{BB962C8B-B14F-4D97-AF65-F5344CB8AC3E}">
        <p14:creationId xmlns:p14="http://schemas.microsoft.com/office/powerpoint/2010/main" val="1839570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Another example of a report to track inpatient and outpatient utilization – this one displays individual patients and shows visit patterns over time.</a:t>
            </a:r>
          </a:p>
        </p:txBody>
      </p:sp>
      <p:sp>
        <p:nvSpPr>
          <p:cNvPr id="4" name="Slide Number Placeholder 3"/>
          <p:cNvSpPr>
            <a:spLocks noGrp="1"/>
          </p:cNvSpPr>
          <p:nvPr>
            <p:ph type="sldNum" sz="quarter" idx="10"/>
          </p:nvPr>
        </p:nvSpPr>
        <p:spPr/>
        <p:txBody>
          <a:bodyPr/>
          <a:lstStyle/>
          <a:p>
            <a:fld id="{37B9FAFE-EB70-4925-B2A1-8F4C0E4AF7EF}" type="slidenum">
              <a:rPr lang="en-US" smtClean="0"/>
              <a:t>8</a:t>
            </a:fld>
            <a:endParaRPr lang="en-US" dirty="0"/>
          </a:p>
        </p:txBody>
      </p:sp>
    </p:spTree>
    <p:extLst>
      <p:ext uri="{BB962C8B-B14F-4D97-AF65-F5344CB8AC3E}">
        <p14:creationId xmlns:p14="http://schemas.microsoft.com/office/powerpoint/2010/main" val="1792370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eaLnBrk="1" fontAlgn="auto" hangingPunct="1">
              <a:spcBef>
                <a:spcPts val="0"/>
              </a:spcBef>
              <a:spcAft>
                <a:spcPts val="0"/>
              </a:spcAft>
              <a:defRPr/>
            </a:pPr>
            <a:r>
              <a:rPr lang="en-US" sz="1400" b="1" dirty="0"/>
              <a:t>“Patient Story” of individual patient - powerful example of program success.</a:t>
            </a:r>
          </a:p>
          <a:p>
            <a:pPr defTabSz="921807" eaLnBrk="1" fontAlgn="auto" hangingPunct="1">
              <a:spcBef>
                <a:spcPts val="0"/>
              </a:spcBef>
              <a:spcAft>
                <a:spcPts val="0"/>
              </a:spcAft>
              <a:defRPr/>
            </a:pPr>
            <a:r>
              <a:rPr lang="en-US" sz="1400" dirty="0"/>
              <a:t>“Longitudinal analysis” – tells story of one patient whose care was shifted from another YNHH-S hospital (“LMH”) to YNH:</a:t>
            </a:r>
          </a:p>
          <a:p>
            <a:r>
              <a:rPr lang="en-US" sz="1400" dirty="0"/>
              <a:t>-30 y/o man with many psychological issues.  In 2017 receiving lots of acute care services (ED/inpt) at LMH without engagement in long-term ambulatory care.   Spent more than half of the days over 9 months in the hospital.</a:t>
            </a:r>
          </a:p>
          <a:p>
            <a:r>
              <a:rPr lang="en-US" sz="1400" dirty="0"/>
              <a:t>-IV access issues – ended up with CLABSI and Septicemia.</a:t>
            </a:r>
          </a:p>
          <a:p>
            <a:r>
              <a:rPr lang="en-US" sz="1400" dirty="0"/>
              <a:t>-In 2018, YNH SCD program director contacted providers at LMH and invited them to transfer patient to YNH for care.  Transferred to YNH during LMH ED visit in early FY 2018, and continued to receive care in outpatient setting at YNH with much reduced acute care utilization (and better outcomes).</a:t>
            </a:r>
          </a:p>
        </p:txBody>
      </p:sp>
      <p:sp>
        <p:nvSpPr>
          <p:cNvPr id="4" name="Slide Number Placeholder 3"/>
          <p:cNvSpPr>
            <a:spLocks noGrp="1"/>
          </p:cNvSpPr>
          <p:nvPr>
            <p:ph type="sldNum" sz="quarter" idx="10"/>
          </p:nvPr>
        </p:nvSpPr>
        <p:spPr/>
        <p:txBody>
          <a:bodyPr/>
          <a:lstStyle/>
          <a:p>
            <a:fld id="{37B9FAFE-EB70-4925-B2A1-8F4C0E4AF7EF}" type="slidenum">
              <a:rPr lang="en-US" smtClean="0"/>
              <a:t>9</a:t>
            </a:fld>
            <a:endParaRPr lang="en-US" dirty="0"/>
          </a:p>
        </p:txBody>
      </p:sp>
    </p:spTree>
    <p:extLst>
      <p:ext uri="{BB962C8B-B14F-4D97-AF65-F5344CB8AC3E}">
        <p14:creationId xmlns:p14="http://schemas.microsoft.com/office/powerpoint/2010/main" val="2182183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9852"/>
            <a:ext cx="7772400" cy="668948"/>
          </a:xfrm>
          <a:prstGeom prst="rect">
            <a:avLst/>
          </a:prstGeom>
        </p:spPr>
        <p:txBody>
          <a:bodyPr>
            <a:normAutofit/>
          </a:bodyPr>
          <a:lstStyle>
            <a:lvl1pPr algn="ctr">
              <a:defRPr sz="3200" b="0" i="0">
                <a:solidFill>
                  <a:srgbClr val="CD113B"/>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435527" y="3790071"/>
            <a:ext cx="6400800" cy="805327"/>
          </a:xfrm>
          <a:prstGeom prst="rect">
            <a:avLst/>
          </a:prstGeom>
        </p:spPr>
        <p:txBody>
          <a:bodyPr>
            <a:norm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839133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7" name="Title 1"/>
          <p:cNvSpPr>
            <a:spLocks noGrp="1"/>
          </p:cNvSpPr>
          <p:nvPr>
            <p:ph type="title"/>
          </p:nvPr>
        </p:nvSpPr>
        <p:spPr>
          <a:xfrm>
            <a:off x="457200" y="367840"/>
            <a:ext cx="8229600" cy="535154"/>
          </a:xfrm>
          <a:prstGeom prst="rect">
            <a:avLst/>
          </a:prstGeom>
        </p:spPr>
        <p:txBody>
          <a:bodyPr/>
          <a:lstStyle>
            <a:lvl1pPr>
              <a:defRPr>
                <a:solidFill>
                  <a:srgbClr val="CD113B"/>
                </a:solidFill>
              </a:defRPr>
            </a:lvl1pPr>
          </a:lstStyle>
          <a:p>
            <a:r>
              <a:rPr lang="en-US" dirty="0"/>
              <a:t>Click to edit Master title style</a:t>
            </a:r>
          </a:p>
        </p:txBody>
      </p:sp>
      <p:sp>
        <p:nvSpPr>
          <p:cNvPr id="8" name="Content Placeholder 2"/>
          <p:cNvSpPr>
            <a:spLocks noGrp="1"/>
          </p:cNvSpPr>
          <p:nvPr>
            <p:ph idx="1"/>
          </p:nvPr>
        </p:nvSpPr>
        <p:spPr>
          <a:xfrm>
            <a:off x="457200" y="1026691"/>
            <a:ext cx="8229600" cy="3710927"/>
          </a:xfrm>
          <a:prstGeom prst="rect">
            <a:avLst/>
          </a:prstGeo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6579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96122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26691"/>
            <a:ext cx="4038600" cy="26531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26691"/>
            <a:ext cx="4038600" cy="26531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457200" y="367840"/>
            <a:ext cx="8229600" cy="535154"/>
          </a:xfrm>
          <a:prstGeom prst="rect">
            <a:avLst/>
          </a:prstGeom>
        </p:spPr>
        <p:txBody>
          <a:bodyPr/>
          <a:lstStyle>
            <a:lvl1pPr>
              <a:defRPr>
                <a:solidFill>
                  <a:srgbClr val="CD113B"/>
                </a:solidFill>
              </a:defRPr>
            </a:lvl1pPr>
          </a:lstStyle>
          <a:p>
            <a:r>
              <a:rPr lang="en-US" dirty="0"/>
              <a:t>Click to edit Master title style</a:t>
            </a:r>
          </a:p>
        </p:txBody>
      </p:sp>
    </p:spTree>
    <p:extLst>
      <p:ext uri="{BB962C8B-B14F-4D97-AF65-F5344CB8AC3E}">
        <p14:creationId xmlns:p14="http://schemas.microsoft.com/office/powerpoint/2010/main" val="82144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026692"/>
            <a:ext cx="5486400" cy="3545308"/>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itle 1"/>
          <p:cNvSpPr>
            <a:spLocks noGrp="1"/>
          </p:cNvSpPr>
          <p:nvPr>
            <p:ph type="title"/>
          </p:nvPr>
        </p:nvSpPr>
        <p:spPr>
          <a:xfrm>
            <a:off x="457200" y="367840"/>
            <a:ext cx="8229600" cy="535154"/>
          </a:xfrm>
          <a:prstGeom prst="rect">
            <a:avLst/>
          </a:prstGeom>
        </p:spPr>
        <p:txBody>
          <a:bodyPr/>
          <a:lstStyle>
            <a:lvl1pPr>
              <a:defRPr>
                <a:solidFill>
                  <a:srgbClr val="CD113B"/>
                </a:solidFill>
              </a:defRPr>
            </a:lvl1pPr>
          </a:lstStyle>
          <a:p>
            <a:r>
              <a:rPr lang="en-US" dirty="0"/>
              <a:t>Click to edit Master title style</a:t>
            </a:r>
          </a:p>
        </p:txBody>
      </p:sp>
    </p:spTree>
    <p:extLst>
      <p:ext uri="{BB962C8B-B14F-4D97-AF65-F5344CB8AC3E}">
        <p14:creationId xmlns:p14="http://schemas.microsoft.com/office/powerpoint/2010/main" val="305525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0198CFB-4A78-494E-B655-411695D5DB47}" type="slidenum">
              <a:rPr lang="en-US" smtClean="0"/>
              <a:t>‹#›</a:t>
            </a:fld>
            <a:endParaRPr lang="en-US" dirty="0"/>
          </a:p>
        </p:txBody>
      </p:sp>
      <p:cxnSp>
        <p:nvCxnSpPr>
          <p:cNvPr id="5" name="Straight Connector 4"/>
          <p:cNvCxnSpPr/>
          <p:nvPr userDrawn="1"/>
        </p:nvCxnSpPr>
        <p:spPr>
          <a:xfrm>
            <a:off x="457200" y="908750"/>
            <a:ext cx="8229600" cy="0"/>
          </a:xfrm>
          <a:prstGeom prst="line">
            <a:avLst/>
          </a:prstGeom>
          <a:ln>
            <a:solidFill>
              <a:srgbClr val="00A9E0"/>
            </a:solidFill>
          </a:ln>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9600" y="4512564"/>
            <a:ext cx="590550" cy="264044"/>
          </a:xfrm>
          <a:prstGeom prst="rect">
            <a:avLst/>
          </a:prstGeom>
        </p:spPr>
      </p:pic>
    </p:spTree>
    <p:extLst>
      <p:ext uri="{BB962C8B-B14F-4D97-AF65-F5344CB8AC3E}">
        <p14:creationId xmlns:p14="http://schemas.microsoft.com/office/powerpoint/2010/main" val="1155119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7" name="Title 1"/>
          <p:cNvSpPr>
            <a:spLocks noGrp="1"/>
          </p:cNvSpPr>
          <p:nvPr>
            <p:ph type="title"/>
          </p:nvPr>
        </p:nvSpPr>
        <p:spPr>
          <a:xfrm>
            <a:off x="457200" y="367840"/>
            <a:ext cx="8229600" cy="535154"/>
          </a:xfrm>
          <a:prstGeom prst="rect">
            <a:avLst/>
          </a:prstGeom>
        </p:spPr>
        <p:txBody>
          <a:bodyPr/>
          <a:lstStyle>
            <a:lvl1pPr>
              <a:defRPr>
                <a:solidFill>
                  <a:srgbClr val="CD113B"/>
                </a:solidFill>
              </a:defRPr>
            </a:lvl1pPr>
          </a:lstStyle>
          <a:p>
            <a:r>
              <a:rPr lang="en-US" dirty="0"/>
              <a:t>Click to edit Master title style</a:t>
            </a:r>
          </a:p>
        </p:txBody>
      </p:sp>
      <p:sp>
        <p:nvSpPr>
          <p:cNvPr id="8" name="Content Placeholder 2"/>
          <p:cNvSpPr>
            <a:spLocks noGrp="1"/>
          </p:cNvSpPr>
          <p:nvPr>
            <p:ph idx="1"/>
          </p:nvPr>
        </p:nvSpPr>
        <p:spPr>
          <a:xfrm>
            <a:off x="457200" y="1026691"/>
            <a:ext cx="8229600" cy="3710927"/>
          </a:xfrm>
          <a:prstGeom prst="rect">
            <a:avLst/>
          </a:prstGeo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657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0198CFB-4A78-494E-B655-411695D5DB47}" type="slidenum">
              <a:rPr lang="en-US" smtClean="0"/>
              <a:t>‹#›</a:t>
            </a:fld>
            <a:endParaRPr lang="en-US" dirty="0"/>
          </a:p>
        </p:txBody>
      </p:sp>
      <p:cxnSp>
        <p:nvCxnSpPr>
          <p:cNvPr id="5" name="Straight Connector 4"/>
          <p:cNvCxnSpPr/>
          <p:nvPr userDrawn="1"/>
        </p:nvCxnSpPr>
        <p:spPr>
          <a:xfrm>
            <a:off x="457200" y="908750"/>
            <a:ext cx="8229600" cy="0"/>
          </a:xfrm>
          <a:prstGeom prst="line">
            <a:avLst/>
          </a:prstGeom>
          <a:ln>
            <a:solidFill>
              <a:srgbClr val="003A70"/>
            </a:solidFill>
          </a:ln>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9600" y="4512564"/>
            <a:ext cx="594360" cy="430340"/>
          </a:xfrm>
          <a:prstGeom prst="rect">
            <a:avLst/>
          </a:prstGeom>
        </p:spPr>
      </p:pic>
    </p:spTree>
    <p:extLst>
      <p:ext uri="{BB962C8B-B14F-4D97-AF65-F5344CB8AC3E}">
        <p14:creationId xmlns:p14="http://schemas.microsoft.com/office/powerpoint/2010/main" val="252780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71" r:id="rId1"/>
    <p:sldLayoutId id="2147483767" r:id="rId2"/>
    <p:sldLayoutId id="2147483768" r:id="rId3"/>
    <p:sldLayoutId id="2147483769" r:id="rId4"/>
    <p:sldLayoutId id="2147483770" r:id="rId5"/>
    <p:sldLayoutId id="2147483773" r:id="rId6"/>
  </p:sldLayoutIdLst>
  <p:txStyles>
    <p:titleStyle>
      <a:lvl1pPr algn="l" defTabSz="457200" rtl="0" eaLnBrk="0" fontAlgn="base" hangingPunct="0">
        <a:spcBef>
          <a:spcPct val="0"/>
        </a:spcBef>
        <a:spcAft>
          <a:spcPct val="0"/>
        </a:spcAft>
        <a:defRPr sz="3200" kern="1200">
          <a:solidFill>
            <a:srgbClr val="CD113B"/>
          </a:solidFill>
          <a:latin typeface="Arial"/>
          <a:ea typeface="Geneva" pitchFamily="37" charset="-128"/>
          <a:cs typeface="Arial"/>
        </a:defRPr>
      </a:lvl1pPr>
      <a:lvl2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2pPr>
      <a:lvl3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3pPr>
      <a:lvl4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4pPr>
      <a:lvl5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5pPr>
      <a:lvl6pPr marL="457200" algn="l" defTabSz="457200" rtl="0" fontAlgn="base">
        <a:spcBef>
          <a:spcPct val="0"/>
        </a:spcBef>
        <a:spcAft>
          <a:spcPct val="0"/>
        </a:spcAft>
        <a:defRPr sz="3200">
          <a:solidFill>
            <a:srgbClr val="800000"/>
          </a:solidFill>
          <a:latin typeface="Times New Roman" pitchFamily="37" charset="0"/>
          <a:ea typeface="Geneva" pitchFamily="37" charset="-128"/>
        </a:defRPr>
      </a:lvl6pPr>
      <a:lvl7pPr marL="914400" algn="l" defTabSz="457200" rtl="0" fontAlgn="base">
        <a:spcBef>
          <a:spcPct val="0"/>
        </a:spcBef>
        <a:spcAft>
          <a:spcPct val="0"/>
        </a:spcAft>
        <a:defRPr sz="3200">
          <a:solidFill>
            <a:srgbClr val="800000"/>
          </a:solidFill>
          <a:latin typeface="Times New Roman" pitchFamily="37" charset="0"/>
          <a:ea typeface="Geneva" pitchFamily="37" charset="-128"/>
        </a:defRPr>
      </a:lvl7pPr>
      <a:lvl8pPr marL="1371600" algn="l" defTabSz="457200" rtl="0" fontAlgn="base">
        <a:spcBef>
          <a:spcPct val="0"/>
        </a:spcBef>
        <a:spcAft>
          <a:spcPct val="0"/>
        </a:spcAft>
        <a:defRPr sz="3200">
          <a:solidFill>
            <a:srgbClr val="800000"/>
          </a:solidFill>
          <a:latin typeface="Times New Roman" pitchFamily="37" charset="0"/>
          <a:ea typeface="Geneva" pitchFamily="37" charset="-128"/>
        </a:defRPr>
      </a:lvl8pPr>
      <a:lvl9pPr marL="1828800" algn="l" defTabSz="457200" rtl="0" fontAlgn="base">
        <a:spcBef>
          <a:spcPct val="0"/>
        </a:spcBef>
        <a:spcAft>
          <a:spcPct val="0"/>
        </a:spcAft>
        <a:defRPr sz="3200">
          <a:solidFill>
            <a:srgbClr val="800000"/>
          </a:solidFill>
          <a:latin typeface="Times New Roman" pitchFamily="37" charset="0"/>
          <a:ea typeface="Geneva" pitchFamily="37"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Geneva" pitchFamily="37" charset="-128"/>
          <a:cs typeface="Geneva" pitchFamily="37"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Geneva" pitchFamily="37" charset="-128"/>
          <a:cs typeface="Geneva" panose="020B0503030404040204"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Geneva" pitchFamily="37" charset="-128"/>
          <a:cs typeface="Geneva" panose="020B050303040404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Geneva" pitchFamily="37" charset="-128"/>
          <a:cs typeface="Geneva" panose="020B050303040404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Geneva" pitchFamily="37" charset="-128"/>
          <a:cs typeface="Geneva" panose="020B05030304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76" r:id="rId1"/>
  </p:sldLayoutIdLst>
  <p:txStyles>
    <p:titleStyle>
      <a:lvl1pPr algn="l" defTabSz="457200" rtl="0" eaLnBrk="0" fontAlgn="base" hangingPunct="0">
        <a:spcBef>
          <a:spcPct val="0"/>
        </a:spcBef>
        <a:spcAft>
          <a:spcPct val="0"/>
        </a:spcAft>
        <a:defRPr sz="3200" kern="1200">
          <a:solidFill>
            <a:srgbClr val="CD113B"/>
          </a:solidFill>
          <a:latin typeface="Arial"/>
          <a:ea typeface="Geneva" pitchFamily="37" charset="-128"/>
          <a:cs typeface="Arial"/>
        </a:defRPr>
      </a:lvl1pPr>
      <a:lvl2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2pPr>
      <a:lvl3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3pPr>
      <a:lvl4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4pPr>
      <a:lvl5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5pPr>
      <a:lvl6pPr marL="457200" algn="l" defTabSz="457200" rtl="0" fontAlgn="base">
        <a:spcBef>
          <a:spcPct val="0"/>
        </a:spcBef>
        <a:spcAft>
          <a:spcPct val="0"/>
        </a:spcAft>
        <a:defRPr sz="3200">
          <a:solidFill>
            <a:srgbClr val="800000"/>
          </a:solidFill>
          <a:latin typeface="Times New Roman" pitchFamily="37" charset="0"/>
          <a:ea typeface="Geneva" pitchFamily="37" charset="-128"/>
        </a:defRPr>
      </a:lvl6pPr>
      <a:lvl7pPr marL="914400" algn="l" defTabSz="457200" rtl="0" fontAlgn="base">
        <a:spcBef>
          <a:spcPct val="0"/>
        </a:spcBef>
        <a:spcAft>
          <a:spcPct val="0"/>
        </a:spcAft>
        <a:defRPr sz="3200">
          <a:solidFill>
            <a:srgbClr val="800000"/>
          </a:solidFill>
          <a:latin typeface="Times New Roman" pitchFamily="37" charset="0"/>
          <a:ea typeface="Geneva" pitchFamily="37" charset="-128"/>
        </a:defRPr>
      </a:lvl7pPr>
      <a:lvl8pPr marL="1371600" algn="l" defTabSz="457200" rtl="0" fontAlgn="base">
        <a:spcBef>
          <a:spcPct val="0"/>
        </a:spcBef>
        <a:spcAft>
          <a:spcPct val="0"/>
        </a:spcAft>
        <a:defRPr sz="3200">
          <a:solidFill>
            <a:srgbClr val="800000"/>
          </a:solidFill>
          <a:latin typeface="Times New Roman" pitchFamily="37" charset="0"/>
          <a:ea typeface="Geneva" pitchFamily="37" charset="-128"/>
        </a:defRPr>
      </a:lvl8pPr>
      <a:lvl9pPr marL="1828800" algn="l" defTabSz="457200" rtl="0" fontAlgn="base">
        <a:spcBef>
          <a:spcPct val="0"/>
        </a:spcBef>
        <a:spcAft>
          <a:spcPct val="0"/>
        </a:spcAft>
        <a:defRPr sz="3200">
          <a:solidFill>
            <a:srgbClr val="800000"/>
          </a:solidFill>
          <a:latin typeface="Times New Roman" pitchFamily="37" charset="0"/>
          <a:ea typeface="Geneva" pitchFamily="37"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Geneva" pitchFamily="37" charset="-128"/>
          <a:cs typeface="Geneva" pitchFamily="37"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Geneva" pitchFamily="37" charset="-128"/>
          <a:cs typeface="Geneva" panose="020B0503030404040204"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Geneva" pitchFamily="37" charset="-128"/>
          <a:cs typeface="Geneva" panose="020B050303040404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Geneva" pitchFamily="37" charset="-128"/>
          <a:cs typeface="Geneva" panose="020B050303040404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Geneva" pitchFamily="37" charset="-128"/>
          <a:cs typeface="Geneva" panose="020B05030304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4205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57200" y="4767263"/>
            <a:ext cx="2133600" cy="273844"/>
          </a:xfrm>
          <a:prstGeom prst="rect">
            <a:avLst/>
          </a:prstGeom>
        </p:spPr>
        <p:txBody>
          <a:bodyPr vert="horz" lIns="91440" tIns="45720" rIns="91440" bIns="45720" rtlCol="0" anchor="ctr"/>
          <a:lstStyle>
            <a:lvl1pPr algn="l">
              <a:defRPr sz="900">
                <a:solidFill>
                  <a:srgbClr val="003A70"/>
                </a:solidFill>
                <a:latin typeface="Arial"/>
              </a:defRPr>
            </a:lvl1pPr>
          </a:lstStyle>
          <a:p>
            <a:fld id="{B0198CFB-4A78-494E-B655-411695D5DB47}" type="slidenum">
              <a:rPr lang="en-US" smtClean="0"/>
              <a:pPr/>
              <a:t>‹#›</a:t>
            </a:fld>
            <a:endParaRPr lang="en-US" dirty="0"/>
          </a:p>
        </p:txBody>
      </p:sp>
    </p:spTree>
    <p:extLst>
      <p:ext uri="{BB962C8B-B14F-4D97-AF65-F5344CB8AC3E}">
        <p14:creationId xmlns:p14="http://schemas.microsoft.com/office/powerpoint/2010/main" val="583726646"/>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457200" rtl="0" eaLnBrk="1" latinLnBrk="0" hangingPunct="1">
        <a:spcBef>
          <a:spcPct val="0"/>
        </a:spcBef>
        <a:buNone/>
        <a:defRPr sz="2800" kern="1200" baseline="0">
          <a:solidFill>
            <a:srgbClr val="003A70"/>
          </a:solidFill>
          <a:latin typeface="Arial"/>
          <a:ea typeface="+mj-ea"/>
          <a:cs typeface="+mj-cs"/>
        </a:defRPr>
      </a:lvl1pPr>
    </p:titleStyle>
    <p:bodyStyle>
      <a:lvl1pPr marL="342900" indent="-342900" algn="l" defTabSz="457200" rtl="0" eaLnBrk="1" latinLnBrk="0" hangingPunct="1">
        <a:spcBef>
          <a:spcPct val="20000"/>
        </a:spcBef>
        <a:buFont typeface="Arial" panose="020B0604020202020204" pitchFamily="34" charset="0"/>
        <a:buChar char="−"/>
        <a:defRPr sz="2000" kern="1200">
          <a:solidFill>
            <a:schemeClr val="tx1"/>
          </a:solidFill>
          <a:latin typeface="Arial"/>
          <a:ea typeface="+mn-ea"/>
          <a:cs typeface="+mn-cs"/>
        </a:defRPr>
      </a:lvl1pPr>
      <a:lvl2pPr marL="742950" indent="-285750" algn="l" defTabSz="457200" rtl="0" eaLnBrk="1" latinLnBrk="0" hangingPunct="1">
        <a:spcBef>
          <a:spcPct val="20000"/>
        </a:spcBef>
        <a:buFont typeface="Arial" panose="020B0604020202020204" pitchFamily="34" charset="0"/>
        <a:buChar char="−"/>
        <a:defRPr sz="2000" kern="1200">
          <a:solidFill>
            <a:schemeClr val="tx1"/>
          </a:solidFill>
          <a:latin typeface="Arial"/>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0144" y="2651487"/>
            <a:ext cx="8388096" cy="514907"/>
          </a:xfrm>
        </p:spPr>
        <p:txBody>
          <a:bodyPr>
            <a:normAutofit fontScale="90000"/>
          </a:bodyPr>
          <a:lstStyle/>
          <a:p>
            <a:r>
              <a:rPr lang="en-US" sz="2800" b="1" dirty="0"/>
              <a:t>Data Analysis and Reporting - Review</a:t>
            </a:r>
          </a:p>
        </p:txBody>
      </p:sp>
      <p:sp>
        <p:nvSpPr>
          <p:cNvPr id="4" name="Subtitle 3"/>
          <p:cNvSpPr>
            <a:spLocks noGrp="1"/>
          </p:cNvSpPr>
          <p:nvPr>
            <p:ph type="subTitle" idx="1"/>
          </p:nvPr>
        </p:nvSpPr>
        <p:spPr>
          <a:xfrm>
            <a:off x="1435527" y="3268801"/>
            <a:ext cx="6400800" cy="1326598"/>
          </a:xfrm>
        </p:spPr>
        <p:txBody>
          <a:bodyPr>
            <a:normAutofit lnSpcReduction="10000"/>
          </a:bodyPr>
          <a:lstStyle/>
          <a:p>
            <a:r>
              <a:rPr lang="en-US" dirty="0"/>
              <a:t>ASH SCD Workshop Year 2 Cohort</a:t>
            </a:r>
          </a:p>
          <a:p>
            <a:r>
              <a:rPr lang="en-US" b="1" dirty="0">
                <a:solidFill>
                  <a:schemeClr val="accent1">
                    <a:lumMod val="50000"/>
                  </a:schemeClr>
                </a:solidFill>
              </a:rPr>
              <a:t>Janis Bozzo, MSN, RN</a:t>
            </a:r>
          </a:p>
          <a:p>
            <a:r>
              <a:rPr lang="en-US" b="1" dirty="0">
                <a:solidFill>
                  <a:schemeClr val="accent1">
                    <a:lumMod val="50000"/>
                  </a:schemeClr>
                </a:solidFill>
              </a:rPr>
              <a:t>Sr. Innovation Scientist</a:t>
            </a:r>
          </a:p>
          <a:p>
            <a:r>
              <a:rPr lang="en-US" b="1" dirty="0">
                <a:solidFill>
                  <a:schemeClr val="accent1">
                    <a:lumMod val="50000"/>
                  </a:schemeClr>
                </a:solidFill>
              </a:rPr>
              <a:t>Yale New Haven Health</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53812" y="95184"/>
            <a:ext cx="7634170" cy="461665"/>
          </a:xfrm>
          <a:prstGeom prst="rect">
            <a:avLst/>
          </a:prstGeom>
        </p:spPr>
        <p:txBody>
          <a:bodyPr wrap="square">
            <a:spAutoFit/>
          </a:bodyPr>
          <a:lstStyle/>
          <a:p>
            <a:r>
              <a:rPr lang="en-US" sz="2400" b="1" dirty="0">
                <a:solidFill>
                  <a:srgbClr val="C00000"/>
                </a:solidFill>
              </a:rPr>
              <a:t>Benchmarking</a:t>
            </a:r>
            <a:endParaRPr lang="en-US" sz="2400" dirty="0">
              <a:solidFill>
                <a:srgbClr val="C00000"/>
              </a:solidFill>
            </a:endParaRPr>
          </a:p>
        </p:txBody>
      </p:sp>
      <p:pic>
        <p:nvPicPr>
          <p:cNvPr id="4" name="Picture 3"/>
          <p:cNvPicPr>
            <a:picLocks noChangeAspect="1"/>
          </p:cNvPicPr>
          <p:nvPr/>
        </p:nvPicPr>
        <p:blipFill>
          <a:blip r:embed="rId3"/>
          <a:stretch>
            <a:fillRect/>
          </a:stretch>
        </p:blipFill>
        <p:spPr>
          <a:xfrm>
            <a:off x="1321163" y="666106"/>
            <a:ext cx="6406423" cy="4018727"/>
          </a:xfrm>
          <a:prstGeom prst="rect">
            <a:avLst/>
          </a:prstGeom>
        </p:spPr>
      </p:pic>
    </p:spTree>
    <p:extLst>
      <p:ext uri="{BB962C8B-B14F-4D97-AF65-F5344CB8AC3E}">
        <p14:creationId xmlns:p14="http://schemas.microsoft.com/office/powerpoint/2010/main" val="4043595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32" y="114228"/>
            <a:ext cx="8659959" cy="659444"/>
          </a:xfrm>
        </p:spPr>
        <p:txBody>
          <a:bodyPr>
            <a:noAutofit/>
          </a:bodyPr>
          <a:lstStyle/>
          <a:p>
            <a:r>
              <a:rPr lang="en-US" sz="2400" b="1" dirty="0">
                <a:solidFill>
                  <a:schemeClr val="tx1"/>
                </a:solidFill>
              </a:rPr>
              <a:t>EMR Support to Optimize Clinical Management:</a:t>
            </a:r>
            <a:br>
              <a:rPr lang="en-US" sz="2400" b="1" dirty="0">
                <a:solidFill>
                  <a:schemeClr val="tx1"/>
                </a:solidFill>
              </a:rPr>
            </a:br>
            <a:r>
              <a:rPr lang="en-US" sz="2000" b="1" i="1" dirty="0"/>
              <a:t>Care Signature pathways for adults with Sickle Cell Disease </a:t>
            </a:r>
            <a:r>
              <a:rPr lang="en-US" sz="2000" b="1" dirty="0">
                <a:solidFill>
                  <a:schemeClr val="tx1"/>
                </a:solidFill>
              </a:rPr>
              <a:t> </a:t>
            </a:r>
            <a:endParaRPr lang="en-US" sz="2000" b="1" i="1" dirty="0">
              <a:solidFill>
                <a:schemeClr val="accent1">
                  <a:lumMod val="50000"/>
                </a:schemeClr>
              </a:solidFill>
            </a:endParaRPr>
          </a:p>
        </p:txBody>
      </p:sp>
      <p:sp>
        <p:nvSpPr>
          <p:cNvPr id="9" name="TextBox 8">
            <a:extLst>
              <a:ext uri="{FF2B5EF4-FFF2-40B4-BE49-F238E27FC236}">
                <a16:creationId xmlns:a16="http://schemas.microsoft.com/office/drawing/2014/main" id="{29A8CEAD-F7F4-9494-C520-5A24E8CE7CBF}"/>
              </a:ext>
            </a:extLst>
          </p:cNvPr>
          <p:cNvSpPr txBox="1"/>
          <p:nvPr/>
        </p:nvSpPr>
        <p:spPr>
          <a:xfrm>
            <a:off x="338422" y="892820"/>
            <a:ext cx="8471469" cy="3662541"/>
          </a:xfrm>
          <a:prstGeom prst="rect">
            <a:avLst/>
          </a:prstGeom>
          <a:noFill/>
        </p:spPr>
        <p:txBody>
          <a:bodyPr wrap="square" rtlCol="0">
            <a:spAutoFit/>
          </a:bodyPr>
          <a:lstStyle/>
          <a:p>
            <a:pPr marL="285750" indent="-285750">
              <a:buFont typeface="Arial" panose="020B0604020202020204" pitchFamily="34" charset="0"/>
              <a:buChar char="•"/>
            </a:pPr>
            <a:r>
              <a:rPr lang="en-US" sz="2000" dirty="0"/>
              <a:t>Goals: </a:t>
            </a:r>
          </a:p>
          <a:p>
            <a:pPr marL="742950" lvl="1" indent="-285750">
              <a:buFont typeface="Arial" panose="020B0604020202020204" pitchFamily="34" charset="0"/>
              <a:buChar char="•"/>
            </a:pPr>
            <a:r>
              <a:rPr lang="en-US" sz="2000" dirty="0"/>
              <a:t>Provide high quality, evidence-based equitable care</a:t>
            </a:r>
          </a:p>
          <a:p>
            <a:pPr marL="742950" lvl="1" indent="-285750">
              <a:buFont typeface="Arial" panose="020B0604020202020204" pitchFamily="34" charset="0"/>
              <a:buChar char="•"/>
            </a:pPr>
            <a:r>
              <a:rPr lang="en-US" sz="2000" dirty="0"/>
              <a:t>Reduce unnecessary variation; facilitate best practices</a:t>
            </a:r>
          </a:p>
          <a:p>
            <a:pPr marL="742950" lvl="1" indent="-285750">
              <a:buFont typeface="Arial" panose="020B0604020202020204" pitchFamily="34" charset="0"/>
              <a:buChar char="•"/>
            </a:pPr>
            <a:r>
              <a:rPr lang="en-US" sz="2000" dirty="0"/>
              <a:t>Improve clinical and financial outcomes</a:t>
            </a:r>
          </a:p>
          <a:p>
            <a:pPr marL="742950" lvl="1"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000" dirty="0">
                <a:cs typeface="Arial" panose="020B0604020202020204" pitchFamily="34" charset="0"/>
              </a:rPr>
              <a:t>Developed using </a:t>
            </a:r>
            <a:r>
              <a:rPr lang="en-US" sz="2000" b="0" i="0" dirty="0">
                <a:solidFill>
                  <a:srgbClr val="323947"/>
                </a:solidFill>
                <a:effectLst/>
                <a:cs typeface="Arial" panose="020B0604020202020204" pitchFamily="34" charset="0"/>
              </a:rPr>
              <a:t>up-to-date medical literature and local clinical expertise </a:t>
            </a:r>
          </a:p>
          <a:p>
            <a:pPr marL="285750" indent="-285750">
              <a:buFont typeface="Arial" panose="020B0604020202020204" pitchFamily="34" charset="0"/>
              <a:buChar char="•"/>
            </a:pPr>
            <a:endParaRPr lang="en-US" sz="800" dirty="0">
              <a:cs typeface="Arial" panose="020B0604020202020204" pitchFamily="34" charset="0"/>
            </a:endParaRPr>
          </a:p>
          <a:p>
            <a:pPr marL="285750" indent="-285750">
              <a:buFont typeface="Arial" panose="020B0604020202020204" pitchFamily="34" charset="0"/>
              <a:buChar char="•"/>
            </a:pPr>
            <a:r>
              <a:rPr lang="en-US" sz="2000" dirty="0"/>
              <a:t>Embedded in EMR, with hyperlinks to relevant orders, references and other content</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000" dirty="0"/>
              <a:t>Pathways may target treatments (e.g., “mechanical ventilation”) or  diagnoses (e.g., “SCD”) </a:t>
            </a:r>
          </a:p>
          <a:p>
            <a:endParaRPr lang="en-US" sz="800" dirty="0"/>
          </a:p>
        </p:txBody>
      </p:sp>
      <p:sp>
        <p:nvSpPr>
          <p:cNvPr id="3" name="Title 1">
            <a:extLst>
              <a:ext uri="{FF2B5EF4-FFF2-40B4-BE49-F238E27FC236}">
                <a16:creationId xmlns:a16="http://schemas.microsoft.com/office/drawing/2014/main" id="{801F2718-7F63-435D-6022-ABDDFD31BE29}"/>
              </a:ext>
            </a:extLst>
          </p:cNvPr>
          <p:cNvSpPr txBox="1">
            <a:spLocks/>
          </p:cNvSpPr>
          <p:nvPr/>
        </p:nvSpPr>
        <p:spPr>
          <a:xfrm>
            <a:off x="3300510" y="1912265"/>
            <a:ext cx="1863506" cy="3231235"/>
          </a:xfrm>
          <a:prstGeom prst="rect">
            <a:avLst/>
          </a:prstGeom>
        </p:spPr>
        <p:txBody>
          <a:bodyPr>
            <a:noAutofit/>
          </a:bodyPr>
          <a:lstStyle>
            <a:lvl1pPr algn="l" defTabSz="457200" rtl="0" eaLnBrk="0" fontAlgn="base" hangingPunct="0">
              <a:spcBef>
                <a:spcPct val="0"/>
              </a:spcBef>
              <a:spcAft>
                <a:spcPct val="0"/>
              </a:spcAft>
              <a:defRPr sz="3200" kern="1200">
                <a:solidFill>
                  <a:srgbClr val="CD113B"/>
                </a:solidFill>
                <a:latin typeface="Arial"/>
                <a:ea typeface="Geneva" pitchFamily="37" charset="-128"/>
                <a:cs typeface="Arial"/>
              </a:defRPr>
            </a:lvl1pPr>
            <a:lvl2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2pPr>
            <a:lvl3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3pPr>
            <a:lvl4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4pPr>
            <a:lvl5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5pPr>
            <a:lvl6pPr marL="457200" algn="l" defTabSz="457200" rtl="0" fontAlgn="base">
              <a:spcBef>
                <a:spcPct val="0"/>
              </a:spcBef>
              <a:spcAft>
                <a:spcPct val="0"/>
              </a:spcAft>
              <a:defRPr sz="3200">
                <a:solidFill>
                  <a:srgbClr val="800000"/>
                </a:solidFill>
                <a:latin typeface="Times New Roman" pitchFamily="37" charset="0"/>
                <a:ea typeface="Geneva" pitchFamily="37" charset="-128"/>
              </a:defRPr>
            </a:lvl6pPr>
            <a:lvl7pPr marL="914400" algn="l" defTabSz="457200" rtl="0" fontAlgn="base">
              <a:spcBef>
                <a:spcPct val="0"/>
              </a:spcBef>
              <a:spcAft>
                <a:spcPct val="0"/>
              </a:spcAft>
              <a:defRPr sz="3200">
                <a:solidFill>
                  <a:srgbClr val="800000"/>
                </a:solidFill>
                <a:latin typeface="Times New Roman" pitchFamily="37" charset="0"/>
                <a:ea typeface="Geneva" pitchFamily="37" charset="-128"/>
              </a:defRPr>
            </a:lvl7pPr>
            <a:lvl8pPr marL="1371600" algn="l" defTabSz="457200" rtl="0" fontAlgn="base">
              <a:spcBef>
                <a:spcPct val="0"/>
              </a:spcBef>
              <a:spcAft>
                <a:spcPct val="0"/>
              </a:spcAft>
              <a:defRPr sz="3200">
                <a:solidFill>
                  <a:srgbClr val="800000"/>
                </a:solidFill>
                <a:latin typeface="Times New Roman" pitchFamily="37" charset="0"/>
                <a:ea typeface="Geneva" pitchFamily="37" charset="-128"/>
              </a:defRPr>
            </a:lvl8pPr>
            <a:lvl9pPr marL="1828800" algn="l" defTabSz="457200" rtl="0" fontAlgn="base">
              <a:spcBef>
                <a:spcPct val="0"/>
              </a:spcBef>
              <a:spcAft>
                <a:spcPct val="0"/>
              </a:spcAft>
              <a:defRPr sz="3200">
                <a:solidFill>
                  <a:srgbClr val="800000"/>
                </a:solidFill>
                <a:latin typeface="Times New Roman" pitchFamily="37" charset="0"/>
                <a:ea typeface="Geneva" pitchFamily="37" charset="-128"/>
              </a:defRPr>
            </a:lvl9pPr>
          </a:lstStyle>
          <a:p>
            <a:endParaRPr lang="en-US" sz="2000" b="1" i="1" dirty="0">
              <a:solidFill>
                <a:schemeClr val="accent1">
                  <a:lumMod val="50000"/>
                </a:schemeClr>
              </a:solidFill>
            </a:endParaRPr>
          </a:p>
        </p:txBody>
      </p:sp>
    </p:spTree>
    <p:extLst>
      <p:ext uri="{BB962C8B-B14F-4D97-AF65-F5344CB8AC3E}">
        <p14:creationId xmlns:p14="http://schemas.microsoft.com/office/powerpoint/2010/main" val="1498091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33" y="962757"/>
            <a:ext cx="1863506" cy="1929973"/>
          </a:xfrm>
        </p:spPr>
        <p:txBody>
          <a:bodyPr>
            <a:noAutofit/>
          </a:bodyPr>
          <a:lstStyle/>
          <a:p>
            <a:r>
              <a:rPr lang="en-US" sz="2000" b="1" dirty="0"/>
              <a:t>Care Signature pathways for adults with Sickle Cell Disease </a:t>
            </a:r>
            <a:endParaRPr lang="en-US" sz="2000" b="1" dirty="0">
              <a:solidFill>
                <a:schemeClr val="accent1">
                  <a:lumMod val="50000"/>
                </a:schemeClr>
              </a:solidFill>
            </a:endParaRPr>
          </a:p>
        </p:txBody>
      </p:sp>
      <p:pic>
        <p:nvPicPr>
          <p:cNvPr id="4" name="Picture 3">
            <a:extLst>
              <a:ext uri="{FF2B5EF4-FFF2-40B4-BE49-F238E27FC236}">
                <a16:creationId xmlns:a16="http://schemas.microsoft.com/office/drawing/2014/main" id="{255A5BE6-8711-D797-C344-181301227616}"/>
              </a:ext>
            </a:extLst>
          </p:cNvPr>
          <p:cNvPicPr>
            <a:picLocks noChangeAspect="1"/>
          </p:cNvPicPr>
          <p:nvPr/>
        </p:nvPicPr>
        <p:blipFill>
          <a:blip r:embed="rId3"/>
          <a:stretch>
            <a:fillRect/>
          </a:stretch>
        </p:blipFill>
        <p:spPr>
          <a:xfrm>
            <a:off x="2154579" y="0"/>
            <a:ext cx="6972680" cy="5143499"/>
          </a:xfrm>
          <a:prstGeom prst="rect">
            <a:avLst/>
          </a:prstGeom>
        </p:spPr>
      </p:pic>
      <p:sp>
        <p:nvSpPr>
          <p:cNvPr id="3" name="Rectangle: Rounded Corners 2">
            <a:extLst>
              <a:ext uri="{FF2B5EF4-FFF2-40B4-BE49-F238E27FC236}">
                <a16:creationId xmlns:a16="http://schemas.microsoft.com/office/drawing/2014/main" id="{0B84844F-825F-01D6-AAFC-F214A0EF2E9D}"/>
              </a:ext>
            </a:extLst>
          </p:cNvPr>
          <p:cNvSpPr/>
          <p:nvPr/>
        </p:nvSpPr>
        <p:spPr>
          <a:xfrm>
            <a:off x="2312376" y="672611"/>
            <a:ext cx="1547447" cy="290146"/>
          </a:xfrm>
          <a:prstGeom prst="roundRect">
            <a:avLst/>
          </a:prstGeom>
          <a:noFill/>
          <a:ln w="25400">
            <a:solidFill>
              <a:srgbClr val="CD11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Arrow: Left 4">
            <a:extLst>
              <a:ext uri="{FF2B5EF4-FFF2-40B4-BE49-F238E27FC236}">
                <a16:creationId xmlns:a16="http://schemas.microsoft.com/office/drawing/2014/main" id="{30A83A80-4895-C69F-32F9-F6EFAF2D558E}"/>
              </a:ext>
            </a:extLst>
          </p:cNvPr>
          <p:cNvSpPr/>
          <p:nvPr/>
        </p:nvSpPr>
        <p:spPr>
          <a:xfrm rot="12489346">
            <a:off x="1386234" y="355398"/>
            <a:ext cx="940677" cy="174289"/>
          </a:xfrm>
          <a:prstGeom prst="leftArrow">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5189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5A5BE6-8711-D797-C344-181301227616}"/>
              </a:ext>
            </a:extLst>
          </p:cNvPr>
          <p:cNvPicPr>
            <a:picLocks noChangeAspect="1"/>
          </p:cNvPicPr>
          <p:nvPr/>
        </p:nvPicPr>
        <p:blipFill>
          <a:blip r:embed="rId3"/>
          <a:stretch>
            <a:fillRect/>
          </a:stretch>
        </p:blipFill>
        <p:spPr>
          <a:xfrm>
            <a:off x="2154579" y="0"/>
            <a:ext cx="6972680" cy="5143499"/>
          </a:xfrm>
          <a:prstGeom prst="rect">
            <a:avLst/>
          </a:prstGeom>
        </p:spPr>
      </p:pic>
      <p:sp>
        <p:nvSpPr>
          <p:cNvPr id="7" name="Arrow: Left 6">
            <a:extLst>
              <a:ext uri="{FF2B5EF4-FFF2-40B4-BE49-F238E27FC236}">
                <a16:creationId xmlns:a16="http://schemas.microsoft.com/office/drawing/2014/main" id="{DE5C40AE-6420-0B20-C311-822566F6AC60}"/>
              </a:ext>
            </a:extLst>
          </p:cNvPr>
          <p:cNvSpPr/>
          <p:nvPr/>
        </p:nvSpPr>
        <p:spPr>
          <a:xfrm>
            <a:off x="5640919" y="737088"/>
            <a:ext cx="1019907" cy="131885"/>
          </a:xfrm>
          <a:prstGeom prst="leftArrow">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Rounded Corners 2">
            <a:extLst>
              <a:ext uri="{FF2B5EF4-FFF2-40B4-BE49-F238E27FC236}">
                <a16:creationId xmlns:a16="http://schemas.microsoft.com/office/drawing/2014/main" id="{7485D75D-4F1C-8BF9-1CD1-2657071498F6}"/>
              </a:ext>
            </a:extLst>
          </p:cNvPr>
          <p:cNvSpPr/>
          <p:nvPr/>
        </p:nvSpPr>
        <p:spPr>
          <a:xfrm>
            <a:off x="3956538" y="672611"/>
            <a:ext cx="1547447" cy="290146"/>
          </a:xfrm>
          <a:prstGeom prst="roundRect">
            <a:avLst/>
          </a:prstGeom>
          <a:noFill/>
          <a:ln w="25400">
            <a:solidFill>
              <a:srgbClr val="CD11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3042F16E-12D9-54FF-8D68-0017669DC391}"/>
              </a:ext>
            </a:extLst>
          </p:cNvPr>
          <p:cNvSpPr txBox="1">
            <a:spLocks/>
          </p:cNvSpPr>
          <p:nvPr/>
        </p:nvSpPr>
        <p:spPr>
          <a:xfrm>
            <a:off x="154139" y="962757"/>
            <a:ext cx="1863506" cy="1929973"/>
          </a:xfrm>
          <a:prstGeom prst="rect">
            <a:avLst/>
          </a:prstGeom>
        </p:spPr>
        <p:txBody>
          <a:bodyPr>
            <a:noAutofit/>
          </a:bodyPr>
          <a:lstStyle>
            <a:lvl1pPr algn="l" defTabSz="457200" rtl="0" eaLnBrk="0" fontAlgn="base" hangingPunct="0">
              <a:spcBef>
                <a:spcPct val="0"/>
              </a:spcBef>
              <a:spcAft>
                <a:spcPct val="0"/>
              </a:spcAft>
              <a:defRPr sz="3200" kern="1200">
                <a:solidFill>
                  <a:srgbClr val="CD113B"/>
                </a:solidFill>
                <a:latin typeface="Arial"/>
                <a:ea typeface="Geneva" pitchFamily="37" charset="-128"/>
                <a:cs typeface="Arial"/>
              </a:defRPr>
            </a:lvl1pPr>
            <a:lvl2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2pPr>
            <a:lvl3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3pPr>
            <a:lvl4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4pPr>
            <a:lvl5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5pPr>
            <a:lvl6pPr marL="457200" algn="l" defTabSz="457200" rtl="0" fontAlgn="base">
              <a:spcBef>
                <a:spcPct val="0"/>
              </a:spcBef>
              <a:spcAft>
                <a:spcPct val="0"/>
              </a:spcAft>
              <a:defRPr sz="3200">
                <a:solidFill>
                  <a:srgbClr val="800000"/>
                </a:solidFill>
                <a:latin typeface="Times New Roman" pitchFamily="37" charset="0"/>
                <a:ea typeface="Geneva" pitchFamily="37" charset="-128"/>
              </a:defRPr>
            </a:lvl6pPr>
            <a:lvl7pPr marL="914400" algn="l" defTabSz="457200" rtl="0" fontAlgn="base">
              <a:spcBef>
                <a:spcPct val="0"/>
              </a:spcBef>
              <a:spcAft>
                <a:spcPct val="0"/>
              </a:spcAft>
              <a:defRPr sz="3200">
                <a:solidFill>
                  <a:srgbClr val="800000"/>
                </a:solidFill>
                <a:latin typeface="Times New Roman" pitchFamily="37" charset="0"/>
                <a:ea typeface="Geneva" pitchFamily="37" charset="-128"/>
              </a:defRPr>
            </a:lvl7pPr>
            <a:lvl8pPr marL="1371600" algn="l" defTabSz="457200" rtl="0" fontAlgn="base">
              <a:spcBef>
                <a:spcPct val="0"/>
              </a:spcBef>
              <a:spcAft>
                <a:spcPct val="0"/>
              </a:spcAft>
              <a:defRPr sz="3200">
                <a:solidFill>
                  <a:srgbClr val="800000"/>
                </a:solidFill>
                <a:latin typeface="Times New Roman" pitchFamily="37" charset="0"/>
                <a:ea typeface="Geneva" pitchFamily="37" charset="-128"/>
              </a:defRPr>
            </a:lvl8pPr>
            <a:lvl9pPr marL="1828800" algn="l" defTabSz="457200" rtl="0" fontAlgn="base">
              <a:spcBef>
                <a:spcPct val="0"/>
              </a:spcBef>
              <a:spcAft>
                <a:spcPct val="0"/>
              </a:spcAft>
              <a:defRPr sz="3200">
                <a:solidFill>
                  <a:srgbClr val="800000"/>
                </a:solidFill>
                <a:latin typeface="Times New Roman" pitchFamily="37" charset="0"/>
                <a:ea typeface="Geneva" pitchFamily="37" charset="-128"/>
              </a:defRPr>
            </a:lvl9pPr>
          </a:lstStyle>
          <a:p>
            <a:r>
              <a:rPr lang="en-US" sz="2000" b="1" dirty="0"/>
              <a:t>Care Signature pathways for adults with Sickle Cell Disease </a:t>
            </a:r>
            <a:endParaRPr lang="en-US" sz="2000" b="1" dirty="0">
              <a:solidFill>
                <a:schemeClr val="accent1">
                  <a:lumMod val="50000"/>
                </a:schemeClr>
              </a:solidFill>
            </a:endParaRPr>
          </a:p>
        </p:txBody>
      </p:sp>
    </p:spTree>
    <p:extLst>
      <p:ext uri="{BB962C8B-B14F-4D97-AF65-F5344CB8AC3E}">
        <p14:creationId xmlns:p14="http://schemas.microsoft.com/office/powerpoint/2010/main" val="1808589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5A5BE6-8711-D797-C344-181301227616}"/>
              </a:ext>
            </a:extLst>
          </p:cNvPr>
          <p:cNvPicPr>
            <a:picLocks noChangeAspect="1"/>
          </p:cNvPicPr>
          <p:nvPr/>
        </p:nvPicPr>
        <p:blipFill>
          <a:blip r:embed="rId3"/>
          <a:stretch>
            <a:fillRect/>
          </a:stretch>
        </p:blipFill>
        <p:spPr>
          <a:xfrm>
            <a:off x="2154579" y="0"/>
            <a:ext cx="6972680" cy="5143499"/>
          </a:xfrm>
          <a:prstGeom prst="rect">
            <a:avLst/>
          </a:prstGeom>
        </p:spPr>
      </p:pic>
      <p:sp>
        <p:nvSpPr>
          <p:cNvPr id="7" name="Arrow: Left 6">
            <a:extLst>
              <a:ext uri="{FF2B5EF4-FFF2-40B4-BE49-F238E27FC236}">
                <a16:creationId xmlns:a16="http://schemas.microsoft.com/office/drawing/2014/main" id="{DE5C40AE-6420-0B20-C311-822566F6AC60}"/>
              </a:ext>
            </a:extLst>
          </p:cNvPr>
          <p:cNvSpPr/>
          <p:nvPr/>
        </p:nvSpPr>
        <p:spPr>
          <a:xfrm>
            <a:off x="7130561" y="415434"/>
            <a:ext cx="1019907" cy="131885"/>
          </a:xfrm>
          <a:prstGeom prst="leftArrow">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Rounded Corners 2">
            <a:extLst>
              <a:ext uri="{FF2B5EF4-FFF2-40B4-BE49-F238E27FC236}">
                <a16:creationId xmlns:a16="http://schemas.microsoft.com/office/drawing/2014/main" id="{7485D75D-4F1C-8BF9-1CD1-2657071498F6}"/>
              </a:ext>
            </a:extLst>
          </p:cNvPr>
          <p:cNvSpPr/>
          <p:nvPr/>
        </p:nvSpPr>
        <p:spPr>
          <a:xfrm>
            <a:off x="2154579" y="303333"/>
            <a:ext cx="4834842" cy="356089"/>
          </a:xfrm>
          <a:prstGeom prst="roundRect">
            <a:avLst/>
          </a:prstGeom>
          <a:noFill/>
          <a:ln w="25400">
            <a:solidFill>
              <a:srgbClr val="CD11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29CAA262-6F1A-B464-1C86-CAF4E9418596}"/>
              </a:ext>
            </a:extLst>
          </p:cNvPr>
          <p:cNvSpPr txBox="1">
            <a:spLocks/>
          </p:cNvSpPr>
          <p:nvPr/>
        </p:nvSpPr>
        <p:spPr>
          <a:xfrm>
            <a:off x="154139" y="962757"/>
            <a:ext cx="1863506" cy="1929973"/>
          </a:xfrm>
          <a:prstGeom prst="rect">
            <a:avLst/>
          </a:prstGeom>
        </p:spPr>
        <p:txBody>
          <a:bodyPr>
            <a:noAutofit/>
          </a:bodyPr>
          <a:lstStyle>
            <a:lvl1pPr algn="l" defTabSz="457200" rtl="0" eaLnBrk="0" fontAlgn="base" hangingPunct="0">
              <a:spcBef>
                <a:spcPct val="0"/>
              </a:spcBef>
              <a:spcAft>
                <a:spcPct val="0"/>
              </a:spcAft>
              <a:defRPr sz="3200" kern="1200">
                <a:solidFill>
                  <a:srgbClr val="CD113B"/>
                </a:solidFill>
                <a:latin typeface="Arial"/>
                <a:ea typeface="Geneva" pitchFamily="37" charset="-128"/>
                <a:cs typeface="Arial"/>
              </a:defRPr>
            </a:lvl1pPr>
            <a:lvl2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2pPr>
            <a:lvl3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3pPr>
            <a:lvl4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4pPr>
            <a:lvl5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5pPr>
            <a:lvl6pPr marL="457200" algn="l" defTabSz="457200" rtl="0" fontAlgn="base">
              <a:spcBef>
                <a:spcPct val="0"/>
              </a:spcBef>
              <a:spcAft>
                <a:spcPct val="0"/>
              </a:spcAft>
              <a:defRPr sz="3200">
                <a:solidFill>
                  <a:srgbClr val="800000"/>
                </a:solidFill>
                <a:latin typeface="Times New Roman" pitchFamily="37" charset="0"/>
                <a:ea typeface="Geneva" pitchFamily="37" charset="-128"/>
              </a:defRPr>
            </a:lvl6pPr>
            <a:lvl7pPr marL="914400" algn="l" defTabSz="457200" rtl="0" fontAlgn="base">
              <a:spcBef>
                <a:spcPct val="0"/>
              </a:spcBef>
              <a:spcAft>
                <a:spcPct val="0"/>
              </a:spcAft>
              <a:defRPr sz="3200">
                <a:solidFill>
                  <a:srgbClr val="800000"/>
                </a:solidFill>
                <a:latin typeface="Times New Roman" pitchFamily="37" charset="0"/>
                <a:ea typeface="Geneva" pitchFamily="37" charset="-128"/>
              </a:defRPr>
            </a:lvl7pPr>
            <a:lvl8pPr marL="1371600" algn="l" defTabSz="457200" rtl="0" fontAlgn="base">
              <a:spcBef>
                <a:spcPct val="0"/>
              </a:spcBef>
              <a:spcAft>
                <a:spcPct val="0"/>
              </a:spcAft>
              <a:defRPr sz="3200">
                <a:solidFill>
                  <a:srgbClr val="800000"/>
                </a:solidFill>
                <a:latin typeface="Times New Roman" pitchFamily="37" charset="0"/>
                <a:ea typeface="Geneva" pitchFamily="37" charset="-128"/>
              </a:defRPr>
            </a:lvl8pPr>
            <a:lvl9pPr marL="1828800" algn="l" defTabSz="457200" rtl="0" fontAlgn="base">
              <a:spcBef>
                <a:spcPct val="0"/>
              </a:spcBef>
              <a:spcAft>
                <a:spcPct val="0"/>
              </a:spcAft>
              <a:defRPr sz="3200">
                <a:solidFill>
                  <a:srgbClr val="800000"/>
                </a:solidFill>
                <a:latin typeface="Times New Roman" pitchFamily="37" charset="0"/>
                <a:ea typeface="Geneva" pitchFamily="37" charset="-128"/>
              </a:defRPr>
            </a:lvl9pPr>
          </a:lstStyle>
          <a:p>
            <a:r>
              <a:rPr lang="en-US" sz="2000" b="1" dirty="0"/>
              <a:t>Care Signature pathways for adults with Sickle Cell Disease </a:t>
            </a:r>
            <a:endParaRPr lang="en-US" sz="2000" b="1" dirty="0">
              <a:solidFill>
                <a:schemeClr val="accent1">
                  <a:lumMod val="50000"/>
                </a:schemeClr>
              </a:solidFill>
            </a:endParaRPr>
          </a:p>
        </p:txBody>
      </p:sp>
    </p:spTree>
    <p:extLst>
      <p:ext uri="{BB962C8B-B14F-4D97-AF65-F5344CB8AC3E}">
        <p14:creationId xmlns:p14="http://schemas.microsoft.com/office/powerpoint/2010/main" val="2824267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5A5BE6-8711-D797-C344-181301227616}"/>
              </a:ext>
            </a:extLst>
          </p:cNvPr>
          <p:cNvPicPr>
            <a:picLocks noChangeAspect="1"/>
          </p:cNvPicPr>
          <p:nvPr/>
        </p:nvPicPr>
        <p:blipFill>
          <a:blip r:embed="rId3"/>
          <a:stretch>
            <a:fillRect/>
          </a:stretch>
        </p:blipFill>
        <p:spPr>
          <a:xfrm>
            <a:off x="2154579" y="0"/>
            <a:ext cx="6972680" cy="5143499"/>
          </a:xfrm>
          <a:prstGeom prst="rect">
            <a:avLst/>
          </a:prstGeom>
        </p:spPr>
      </p:pic>
      <p:sp>
        <p:nvSpPr>
          <p:cNvPr id="5" name="Arrow: Left 4">
            <a:extLst>
              <a:ext uri="{FF2B5EF4-FFF2-40B4-BE49-F238E27FC236}">
                <a16:creationId xmlns:a16="http://schemas.microsoft.com/office/drawing/2014/main" id="{3DDC7627-220C-8DB9-D8D6-48B038A0D570}"/>
              </a:ext>
            </a:extLst>
          </p:cNvPr>
          <p:cNvSpPr/>
          <p:nvPr/>
        </p:nvSpPr>
        <p:spPr>
          <a:xfrm>
            <a:off x="5051834" y="2912449"/>
            <a:ext cx="460943" cy="131885"/>
          </a:xfrm>
          <a:prstGeom prst="leftArrow">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Arrow: Left 5">
            <a:extLst>
              <a:ext uri="{FF2B5EF4-FFF2-40B4-BE49-F238E27FC236}">
                <a16:creationId xmlns:a16="http://schemas.microsoft.com/office/drawing/2014/main" id="{8F5FAF98-1A65-56F3-36FA-81EAEFB98DCA}"/>
              </a:ext>
            </a:extLst>
          </p:cNvPr>
          <p:cNvSpPr/>
          <p:nvPr/>
        </p:nvSpPr>
        <p:spPr>
          <a:xfrm>
            <a:off x="6115241" y="3402622"/>
            <a:ext cx="406830" cy="127487"/>
          </a:xfrm>
          <a:prstGeom prst="leftArrow">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Arrow: Left 7">
            <a:extLst>
              <a:ext uri="{FF2B5EF4-FFF2-40B4-BE49-F238E27FC236}">
                <a16:creationId xmlns:a16="http://schemas.microsoft.com/office/drawing/2014/main" id="{5A08B2AC-4C00-4828-5B4D-0C57C0178CC6}"/>
              </a:ext>
            </a:extLst>
          </p:cNvPr>
          <p:cNvSpPr/>
          <p:nvPr/>
        </p:nvSpPr>
        <p:spPr>
          <a:xfrm>
            <a:off x="4140365" y="4533164"/>
            <a:ext cx="370089" cy="131885"/>
          </a:xfrm>
          <a:prstGeom prst="leftArrow">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Arrow: Left 8">
            <a:extLst>
              <a:ext uri="{FF2B5EF4-FFF2-40B4-BE49-F238E27FC236}">
                <a16:creationId xmlns:a16="http://schemas.microsoft.com/office/drawing/2014/main" id="{C064FE7B-95F7-DBD1-0984-4BA0150E6861}"/>
              </a:ext>
            </a:extLst>
          </p:cNvPr>
          <p:cNvSpPr/>
          <p:nvPr/>
        </p:nvSpPr>
        <p:spPr>
          <a:xfrm rot="18952319">
            <a:off x="8569217" y="3338750"/>
            <a:ext cx="442870" cy="127744"/>
          </a:xfrm>
          <a:prstGeom prst="leftArrow">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Arrow: Left 9">
            <a:extLst>
              <a:ext uri="{FF2B5EF4-FFF2-40B4-BE49-F238E27FC236}">
                <a16:creationId xmlns:a16="http://schemas.microsoft.com/office/drawing/2014/main" id="{95FA3D78-58A7-1468-172D-52FE6489A9FA}"/>
              </a:ext>
            </a:extLst>
          </p:cNvPr>
          <p:cNvSpPr/>
          <p:nvPr/>
        </p:nvSpPr>
        <p:spPr>
          <a:xfrm rot="18952319">
            <a:off x="8431470" y="1128587"/>
            <a:ext cx="442870" cy="127744"/>
          </a:xfrm>
          <a:prstGeom prst="leftArrow">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C2411E8C-81CD-9CFD-45E8-6ABB323C0EB1}"/>
              </a:ext>
            </a:extLst>
          </p:cNvPr>
          <p:cNvSpPr txBox="1">
            <a:spLocks/>
          </p:cNvSpPr>
          <p:nvPr/>
        </p:nvSpPr>
        <p:spPr>
          <a:xfrm>
            <a:off x="154139" y="962757"/>
            <a:ext cx="1863506" cy="1929973"/>
          </a:xfrm>
          <a:prstGeom prst="rect">
            <a:avLst/>
          </a:prstGeom>
        </p:spPr>
        <p:txBody>
          <a:bodyPr>
            <a:noAutofit/>
          </a:bodyPr>
          <a:lstStyle>
            <a:lvl1pPr algn="l" defTabSz="457200" rtl="0" eaLnBrk="0" fontAlgn="base" hangingPunct="0">
              <a:spcBef>
                <a:spcPct val="0"/>
              </a:spcBef>
              <a:spcAft>
                <a:spcPct val="0"/>
              </a:spcAft>
              <a:defRPr sz="3200" kern="1200">
                <a:solidFill>
                  <a:srgbClr val="CD113B"/>
                </a:solidFill>
                <a:latin typeface="Arial"/>
                <a:ea typeface="Geneva" pitchFamily="37" charset="-128"/>
                <a:cs typeface="Arial"/>
              </a:defRPr>
            </a:lvl1pPr>
            <a:lvl2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2pPr>
            <a:lvl3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3pPr>
            <a:lvl4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4pPr>
            <a:lvl5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5pPr>
            <a:lvl6pPr marL="457200" algn="l" defTabSz="457200" rtl="0" fontAlgn="base">
              <a:spcBef>
                <a:spcPct val="0"/>
              </a:spcBef>
              <a:spcAft>
                <a:spcPct val="0"/>
              </a:spcAft>
              <a:defRPr sz="3200">
                <a:solidFill>
                  <a:srgbClr val="800000"/>
                </a:solidFill>
                <a:latin typeface="Times New Roman" pitchFamily="37" charset="0"/>
                <a:ea typeface="Geneva" pitchFamily="37" charset="-128"/>
              </a:defRPr>
            </a:lvl6pPr>
            <a:lvl7pPr marL="914400" algn="l" defTabSz="457200" rtl="0" fontAlgn="base">
              <a:spcBef>
                <a:spcPct val="0"/>
              </a:spcBef>
              <a:spcAft>
                <a:spcPct val="0"/>
              </a:spcAft>
              <a:defRPr sz="3200">
                <a:solidFill>
                  <a:srgbClr val="800000"/>
                </a:solidFill>
                <a:latin typeface="Times New Roman" pitchFamily="37" charset="0"/>
                <a:ea typeface="Geneva" pitchFamily="37" charset="-128"/>
              </a:defRPr>
            </a:lvl7pPr>
            <a:lvl8pPr marL="1371600" algn="l" defTabSz="457200" rtl="0" fontAlgn="base">
              <a:spcBef>
                <a:spcPct val="0"/>
              </a:spcBef>
              <a:spcAft>
                <a:spcPct val="0"/>
              </a:spcAft>
              <a:defRPr sz="3200">
                <a:solidFill>
                  <a:srgbClr val="800000"/>
                </a:solidFill>
                <a:latin typeface="Times New Roman" pitchFamily="37" charset="0"/>
                <a:ea typeface="Geneva" pitchFamily="37" charset="-128"/>
              </a:defRPr>
            </a:lvl8pPr>
            <a:lvl9pPr marL="1828800" algn="l" defTabSz="457200" rtl="0" fontAlgn="base">
              <a:spcBef>
                <a:spcPct val="0"/>
              </a:spcBef>
              <a:spcAft>
                <a:spcPct val="0"/>
              </a:spcAft>
              <a:defRPr sz="3200">
                <a:solidFill>
                  <a:srgbClr val="800000"/>
                </a:solidFill>
                <a:latin typeface="Times New Roman" pitchFamily="37" charset="0"/>
                <a:ea typeface="Geneva" pitchFamily="37" charset="-128"/>
              </a:defRPr>
            </a:lvl9pPr>
          </a:lstStyle>
          <a:p>
            <a:r>
              <a:rPr lang="en-US" sz="2000" b="1" dirty="0"/>
              <a:t>Care Signature pathways for adults with Sickle Cell Disease </a:t>
            </a:r>
            <a:endParaRPr lang="en-US" sz="2000" b="1" dirty="0">
              <a:solidFill>
                <a:schemeClr val="accent1">
                  <a:lumMod val="50000"/>
                </a:schemeClr>
              </a:solidFill>
            </a:endParaRPr>
          </a:p>
        </p:txBody>
      </p:sp>
    </p:spTree>
    <p:extLst>
      <p:ext uri="{BB962C8B-B14F-4D97-AF65-F5344CB8AC3E}">
        <p14:creationId xmlns:p14="http://schemas.microsoft.com/office/powerpoint/2010/main" val="3753914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86" y="1512157"/>
            <a:ext cx="8733028" cy="656977"/>
          </a:xfrm>
        </p:spPr>
        <p:txBody>
          <a:bodyPr>
            <a:noAutofit/>
          </a:bodyPr>
          <a:lstStyle/>
          <a:p>
            <a:pPr algn="ctr"/>
            <a:r>
              <a:rPr lang="en-US" sz="2800" b="1" dirty="0"/>
              <a:t>Financial Outcome Metrics</a:t>
            </a:r>
            <a:endParaRPr lang="en-US" sz="2800" b="1" dirty="0">
              <a:solidFill>
                <a:schemeClr val="accent1">
                  <a:lumMod val="50000"/>
                </a:schemeClr>
              </a:solidFill>
            </a:endParaRPr>
          </a:p>
        </p:txBody>
      </p:sp>
    </p:spTree>
    <p:extLst>
      <p:ext uri="{BB962C8B-B14F-4D97-AF65-F5344CB8AC3E}">
        <p14:creationId xmlns:p14="http://schemas.microsoft.com/office/powerpoint/2010/main" val="3181004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2729" y="79543"/>
            <a:ext cx="8229600" cy="485989"/>
          </a:xfrm>
        </p:spPr>
        <p:txBody>
          <a:bodyPr>
            <a:noAutofit/>
          </a:bodyPr>
          <a:lstStyle/>
          <a:p>
            <a:r>
              <a:rPr lang="en-US" sz="2400" b="1" dirty="0"/>
              <a:t>Outcome Measurement – Cost Per Year (in Millions)</a:t>
            </a:r>
            <a:endParaRPr lang="en-US" sz="2400" dirty="0"/>
          </a:p>
        </p:txBody>
      </p:sp>
      <p:pic>
        <p:nvPicPr>
          <p:cNvPr id="5" name="Picture 4">
            <a:extLst>
              <a:ext uri="{FF2B5EF4-FFF2-40B4-BE49-F238E27FC236}">
                <a16:creationId xmlns:a16="http://schemas.microsoft.com/office/drawing/2014/main" id="{1F2084DD-91C1-E556-8C15-6FB1075B0091}"/>
              </a:ext>
            </a:extLst>
          </p:cNvPr>
          <p:cNvPicPr>
            <a:picLocks noChangeAspect="1"/>
          </p:cNvPicPr>
          <p:nvPr/>
        </p:nvPicPr>
        <p:blipFill>
          <a:blip r:embed="rId3"/>
          <a:stretch>
            <a:fillRect/>
          </a:stretch>
        </p:blipFill>
        <p:spPr>
          <a:xfrm>
            <a:off x="429261" y="659862"/>
            <a:ext cx="7640541" cy="3991827"/>
          </a:xfrm>
          <a:prstGeom prst="rect">
            <a:avLst/>
          </a:prstGeom>
        </p:spPr>
      </p:pic>
    </p:spTree>
    <p:extLst>
      <p:ext uri="{BB962C8B-B14F-4D97-AF65-F5344CB8AC3E}">
        <p14:creationId xmlns:p14="http://schemas.microsoft.com/office/powerpoint/2010/main" val="1448969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5809" y="162111"/>
            <a:ext cx="8212382" cy="456686"/>
          </a:xfrm>
        </p:spPr>
        <p:txBody>
          <a:bodyPr>
            <a:noAutofit/>
          </a:bodyPr>
          <a:lstStyle/>
          <a:p>
            <a:r>
              <a:rPr lang="en-US" sz="2400" b="1" dirty="0"/>
              <a:t>Outcome Measurement – Cumulative Cost Reduction</a:t>
            </a:r>
            <a:endParaRPr lang="en-US" sz="2400" b="1" dirty="0">
              <a:solidFill>
                <a:srgbClr val="FF0000"/>
              </a:solidFill>
            </a:endParaRPr>
          </a:p>
        </p:txBody>
      </p:sp>
      <p:sp>
        <p:nvSpPr>
          <p:cNvPr id="3" name="Content Placeholder 2"/>
          <p:cNvSpPr>
            <a:spLocks noGrp="1"/>
          </p:cNvSpPr>
          <p:nvPr>
            <p:ph idx="1"/>
          </p:nvPr>
        </p:nvSpPr>
        <p:spPr>
          <a:xfrm>
            <a:off x="957427" y="859221"/>
            <a:ext cx="7133896" cy="3665482"/>
          </a:xfrm>
        </p:spPr>
        <p:txBody>
          <a:bodyPr>
            <a:normAutofit/>
          </a:bodyPr>
          <a:lstStyle/>
          <a:p>
            <a:pPr marL="0" indent="0">
              <a:buNone/>
            </a:pPr>
            <a:r>
              <a:rPr lang="en-US" b="1" i="1" dirty="0"/>
              <a:t>Cumulative Savings over 6 years, FY 2013-2018*:</a:t>
            </a:r>
          </a:p>
          <a:p>
            <a:pPr marL="0" indent="0">
              <a:buNone/>
            </a:pPr>
            <a:endParaRPr lang="en-US" sz="1200" dirty="0">
              <a:solidFill>
                <a:schemeClr val="tx2"/>
              </a:solidFill>
            </a:endParaRPr>
          </a:p>
          <a:p>
            <a:pPr>
              <a:buFont typeface="Arial" panose="020B0604020202020204" pitchFamily="34" charset="0"/>
              <a:buChar char="•"/>
            </a:pPr>
            <a:r>
              <a:rPr lang="en-US" b="1" dirty="0">
                <a:solidFill>
                  <a:srgbClr val="C00000"/>
                </a:solidFill>
              </a:rPr>
              <a:t>Inpatient</a:t>
            </a:r>
            <a:r>
              <a:rPr lang="en-US" dirty="0">
                <a:solidFill>
                  <a:srgbClr val="C00000"/>
                </a:solidFill>
              </a:rPr>
              <a:t> direct cost </a:t>
            </a:r>
            <a:r>
              <a:rPr lang="en-US" b="1" u="sng" dirty="0">
                <a:solidFill>
                  <a:srgbClr val="C00000"/>
                </a:solidFill>
              </a:rPr>
              <a:t>decrease</a:t>
            </a:r>
            <a:r>
              <a:rPr lang="en-US" b="1" dirty="0">
                <a:solidFill>
                  <a:srgbClr val="C00000"/>
                </a:solidFill>
              </a:rPr>
              <a:t>:  $14.8M</a:t>
            </a:r>
          </a:p>
          <a:p>
            <a:pPr marL="0" indent="0">
              <a:buNone/>
            </a:pPr>
            <a:endParaRPr lang="en-US" sz="600" dirty="0">
              <a:solidFill>
                <a:srgbClr val="C00000"/>
              </a:solidFill>
            </a:endParaRPr>
          </a:p>
          <a:p>
            <a:pPr>
              <a:buFont typeface="Arial" panose="020B0604020202020204" pitchFamily="34" charset="0"/>
              <a:buChar char="•"/>
            </a:pPr>
            <a:r>
              <a:rPr lang="en-US" b="1" dirty="0">
                <a:solidFill>
                  <a:srgbClr val="C00000"/>
                </a:solidFill>
              </a:rPr>
              <a:t>Outpatient</a:t>
            </a:r>
            <a:r>
              <a:rPr lang="en-US" dirty="0">
                <a:solidFill>
                  <a:srgbClr val="C00000"/>
                </a:solidFill>
              </a:rPr>
              <a:t> direct cost </a:t>
            </a:r>
            <a:r>
              <a:rPr lang="en-US" b="1" u="sng" dirty="0">
                <a:solidFill>
                  <a:srgbClr val="C00000"/>
                </a:solidFill>
              </a:rPr>
              <a:t>increase</a:t>
            </a:r>
            <a:r>
              <a:rPr lang="en-US" b="1" dirty="0">
                <a:solidFill>
                  <a:srgbClr val="C00000"/>
                </a:solidFill>
              </a:rPr>
              <a:t>:  $1.8M</a:t>
            </a:r>
          </a:p>
          <a:p>
            <a:pPr marL="0" indent="0">
              <a:buNone/>
            </a:pPr>
            <a:endParaRPr lang="en-US" sz="600" dirty="0">
              <a:solidFill>
                <a:schemeClr val="tx2"/>
              </a:solidFill>
            </a:endParaRPr>
          </a:p>
          <a:p>
            <a:pPr>
              <a:buFont typeface="Arial" panose="020B0604020202020204" pitchFamily="34" charset="0"/>
              <a:buChar char="•"/>
            </a:pPr>
            <a:r>
              <a:rPr lang="en-US" dirty="0"/>
              <a:t>Total </a:t>
            </a:r>
            <a:r>
              <a:rPr lang="en-US" b="1" dirty="0"/>
              <a:t>Inpatient and Outpatient:</a:t>
            </a:r>
          </a:p>
          <a:p>
            <a:pPr marL="0" indent="0" algn="ctr">
              <a:buNone/>
            </a:pPr>
            <a:r>
              <a:rPr lang="en-US" sz="3200" b="1" dirty="0">
                <a:solidFill>
                  <a:srgbClr val="C00000"/>
                </a:solidFill>
              </a:rPr>
              <a:t>$</a:t>
            </a:r>
            <a:r>
              <a:rPr lang="en-US" sz="3200" b="1" u="sng" dirty="0">
                <a:solidFill>
                  <a:srgbClr val="C00000"/>
                </a:solidFill>
              </a:rPr>
              <a:t>13.0M</a:t>
            </a:r>
            <a:r>
              <a:rPr lang="en-US" sz="3200" b="1" dirty="0">
                <a:solidFill>
                  <a:srgbClr val="C00000"/>
                </a:solidFill>
              </a:rPr>
              <a:t> </a:t>
            </a:r>
            <a:r>
              <a:rPr lang="en-US" sz="3200" dirty="0">
                <a:solidFill>
                  <a:srgbClr val="C00000"/>
                </a:solidFill>
              </a:rPr>
              <a:t>in cumulative savings</a:t>
            </a:r>
          </a:p>
          <a:p>
            <a:pPr>
              <a:buFont typeface="Arial" panose="020B0604020202020204" pitchFamily="34" charset="0"/>
              <a:buChar char="•"/>
            </a:pPr>
            <a:endParaRPr lang="en-US" sz="600" dirty="0">
              <a:solidFill>
                <a:schemeClr val="accent1">
                  <a:lumMod val="50000"/>
                </a:schemeClr>
              </a:solidFill>
            </a:endParaRPr>
          </a:p>
          <a:p>
            <a:pPr marL="0" indent="0">
              <a:buNone/>
            </a:pPr>
            <a:endParaRPr lang="en-US" sz="1800" dirty="0">
              <a:solidFill>
                <a:schemeClr val="tx2"/>
              </a:solidFill>
            </a:endParaRPr>
          </a:p>
          <a:p>
            <a:endParaRPr lang="en-US" sz="1800" dirty="0"/>
          </a:p>
        </p:txBody>
      </p:sp>
      <p:sp>
        <p:nvSpPr>
          <p:cNvPr id="5" name="TextBox 4"/>
          <p:cNvSpPr txBox="1"/>
          <p:nvPr/>
        </p:nvSpPr>
        <p:spPr>
          <a:xfrm>
            <a:off x="308489" y="4155371"/>
            <a:ext cx="8118180" cy="369332"/>
          </a:xfrm>
          <a:prstGeom prst="rect">
            <a:avLst/>
          </a:prstGeom>
          <a:noFill/>
        </p:spPr>
        <p:txBody>
          <a:bodyPr wrap="square" rtlCol="0">
            <a:spAutoFit/>
          </a:bodyPr>
          <a:lstStyle/>
          <a:p>
            <a:r>
              <a:rPr lang="en-US" dirty="0"/>
              <a:t>*Sum of costs for each year, 2013 to 2018, minus cost of baseline year, 2012.</a:t>
            </a:r>
          </a:p>
        </p:txBody>
      </p:sp>
    </p:spTree>
    <p:extLst>
      <p:ext uri="{BB962C8B-B14F-4D97-AF65-F5344CB8AC3E}">
        <p14:creationId xmlns:p14="http://schemas.microsoft.com/office/powerpoint/2010/main" val="602700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3911" y="135584"/>
            <a:ext cx="7365092" cy="484092"/>
          </a:xfrm>
        </p:spPr>
        <p:txBody>
          <a:bodyPr>
            <a:normAutofit/>
          </a:bodyPr>
          <a:lstStyle/>
          <a:p>
            <a:r>
              <a:rPr lang="en-US" sz="2200" b="1" dirty="0"/>
              <a:t>Population View: Cost per Patient</a:t>
            </a:r>
          </a:p>
        </p:txBody>
      </p:sp>
      <p:pic>
        <p:nvPicPr>
          <p:cNvPr id="3" name="Picture 2"/>
          <p:cNvPicPr>
            <a:picLocks noChangeAspect="1"/>
          </p:cNvPicPr>
          <p:nvPr/>
        </p:nvPicPr>
        <p:blipFill>
          <a:blip r:embed="rId3"/>
          <a:stretch>
            <a:fillRect/>
          </a:stretch>
        </p:blipFill>
        <p:spPr>
          <a:xfrm>
            <a:off x="1166648" y="946289"/>
            <a:ext cx="6774970" cy="3680889"/>
          </a:xfrm>
          <a:prstGeom prst="rect">
            <a:avLst/>
          </a:prstGeom>
        </p:spPr>
      </p:pic>
    </p:spTree>
    <p:extLst>
      <p:ext uri="{BB962C8B-B14F-4D97-AF65-F5344CB8AC3E}">
        <p14:creationId xmlns:p14="http://schemas.microsoft.com/office/powerpoint/2010/main" val="846956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Content</a:t>
            </a:r>
            <a:endParaRPr lang="en-US" b="1" dirty="0">
              <a:solidFill>
                <a:srgbClr val="FF0000"/>
              </a:solidFill>
            </a:endParaRPr>
          </a:p>
        </p:txBody>
      </p:sp>
      <p:sp>
        <p:nvSpPr>
          <p:cNvPr id="3" name="Content Placeholder 2"/>
          <p:cNvSpPr>
            <a:spLocks noGrp="1"/>
          </p:cNvSpPr>
          <p:nvPr>
            <p:ph idx="1"/>
          </p:nvPr>
        </p:nvSpPr>
        <p:spPr>
          <a:xfrm>
            <a:off x="457199" y="1143069"/>
            <a:ext cx="8363527" cy="2697411"/>
          </a:xfrm>
        </p:spPr>
        <p:txBody>
          <a:bodyPr>
            <a:normAutofit/>
          </a:bodyPr>
          <a:lstStyle/>
          <a:p>
            <a:pPr>
              <a:buFont typeface="Arial" panose="020B0604020202020204" pitchFamily="34" charset="0"/>
              <a:buChar char="•"/>
            </a:pPr>
            <a:r>
              <a:rPr lang="en-US" sz="2800" dirty="0"/>
              <a:t>Approaches to improving financial outcomes</a:t>
            </a:r>
          </a:p>
          <a:p>
            <a:pPr>
              <a:buFont typeface="Arial" panose="020B0604020202020204" pitchFamily="34" charset="0"/>
              <a:buChar char="•"/>
            </a:pPr>
            <a:r>
              <a:rPr lang="en-US" sz="2800" dirty="0"/>
              <a:t>Examples of data display and tracking</a:t>
            </a:r>
          </a:p>
        </p:txBody>
      </p:sp>
    </p:spTree>
    <p:extLst>
      <p:ext uri="{BB962C8B-B14F-4D97-AF65-F5344CB8AC3E}">
        <p14:creationId xmlns:p14="http://schemas.microsoft.com/office/powerpoint/2010/main" val="4280350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1931322" y="1382324"/>
            <a:ext cx="5194561" cy="3438393"/>
          </a:xfrm>
          <a:prstGeom prst="rect">
            <a:avLst/>
          </a:prstGeom>
        </p:spPr>
      </p:pic>
      <p:sp>
        <p:nvSpPr>
          <p:cNvPr id="2" name="Title 1"/>
          <p:cNvSpPr>
            <a:spLocks noGrp="1"/>
          </p:cNvSpPr>
          <p:nvPr>
            <p:ph type="title"/>
          </p:nvPr>
        </p:nvSpPr>
        <p:spPr>
          <a:xfrm>
            <a:off x="280220" y="259916"/>
            <a:ext cx="8498020" cy="462581"/>
          </a:xfrm>
        </p:spPr>
        <p:txBody>
          <a:bodyPr/>
          <a:lstStyle/>
          <a:p>
            <a:r>
              <a:rPr lang="en-US" sz="2200" b="1" dirty="0"/>
              <a:t>Financial Outcomes - Revenue: Inpatient Contribution Margin </a:t>
            </a:r>
          </a:p>
        </p:txBody>
      </p:sp>
      <p:sp>
        <p:nvSpPr>
          <p:cNvPr id="4" name="TextBox 3"/>
          <p:cNvSpPr txBox="1"/>
          <p:nvPr/>
        </p:nvSpPr>
        <p:spPr>
          <a:xfrm>
            <a:off x="3215148" y="1131431"/>
            <a:ext cx="1482564" cy="369332"/>
          </a:xfrm>
          <a:prstGeom prst="rect">
            <a:avLst/>
          </a:prstGeom>
          <a:solidFill>
            <a:srgbClr val="FFFF99"/>
          </a:solidFill>
        </p:spPr>
        <p:txBody>
          <a:bodyPr wrap="square" rtlCol="0">
            <a:spAutoFit/>
          </a:bodyPr>
          <a:lstStyle/>
          <a:p>
            <a:pPr algn="ctr"/>
            <a:r>
              <a:rPr lang="en-US" b="1" i="1" u="sng" dirty="0"/>
              <a:t>Before</a:t>
            </a:r>
            <a:endParaRPr lang="en-US" b="1" dirty="0"/>
          </a:p>
        </p:txBody>
      </p:sp>
      <p:sp>
        <p:nvSpPr>
          <p:cNvPr id="6" name="TextBox 5"/>
          <p:cNvSpPr txBox="1"/>
          <p:nvPr/>
        </p:nvSpPr>
        <p:spPr>
          <a:xfrm>
            <a:off x="5701307" y="1131431"/>
            <a:ext cx="822803" cy="369332"/>
          </a:xfrm>
          <a:prstGeom prst="rect">
            <a:avLst/>
          </a:prstGeom>
          <a:solidFill>
            <a:srgbClr val="FFFF99"/>
          </a:solidFill>
        </p:spPr>
        <p:txBody>
          <a:bodyPr wrap="square" rtlCol="0">
            <a:spAutoFit/>
          </a:bodyPr>
          <a:lstStyle/>
          <a:p>
            <a:pPr algn="ctr"/>
            <a:r>
              <a:rPr lang="en-US" b="1" i="1" u="sng" dirty="0"/>
              <a:t>After</a:t>
            </a:r>
            <a:endParaRPr lang="en-US" b="1" dirty="0"/>
          </a:p>
        </p:txBody>
      </p:sp>
    </p:spTree>
    <p:extLst>
      <p:ext uri="{BB962C8B-B14F-4D97-AF65-F5344CB8AC3E}">
        <p14:creationId xmlns:p14="http://schemas.microsoft.com/office/powerpoint/2010/main" val="2899061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919" y="1512506"/>
            <a:ext cx="6534912" cy="1059593"/>
          </a:xfrm>
        </p:spPr>
        <p:txBody>
          <a:bodyPr>
            <a:noAutofit/>
          </a:bodyPr>
          <a:lstStyle/>
          <a:p>
            <a:pPr algn="ctr"/>
            <a:r>
              <a:rPr lang="en-US" sz="2800" b="1" dirty="0"/>
              <a:t>Clinical &amp; Financial Outcomes</a:t>
            </a:r>
            <a:endParaRPr lang="en-US" sz="2800" b="1" dirty="0">
              <a:solidFill>
                <a:schemeClr val="accent1">
                  <a:lumMod val="50000"/>
                </a:schemeClr>
              </a:solidFill>
            </a:endParaRPr>
          </a:p>
        </p:txBody>
      </p:sp>
    </p:spTree>
    <p:extLst>
      <p:ext uri="{BB962C8B-B14F-4D97-AF65-F5344CB8AC3E}">
        <p14:creationId xmlns:p14="http://schemas.microsoft.com/office/powerpoint/2010/main" val="543439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A7AE2-8F49-83AC-D0B6-2764B9B594E5}"/>
              </a:ext>
            </a:extLst>
          </p:cNvPr>
          <p:cNvSpPr>
            <a:spLocks noGrp="1"/>
          </p:cNvSpPr>
          <p:nvPr>
            <p:ph type="title"/>
          </p:nvPr>
        </p:nvSpPr>
        <p:spPr>
          <a:xfrm>
            <a:off x="805853" y="226124"/>
            <a:ext cx="7459257" cy="601977"/>
          </a:xfrm>
        </p:spPr>
        <p:txBody>
          <a:bodyPr>
            <a:noAutofit/>
          </a:bodyPr>
          <a:lstStyle/>
          <a:p>
            <a:r>
              <a:rPr lang="en-US" sz="2400" b="1" dirty="0">
                <a:solidFill>
                  <a:srgbClr val="C00000"/>
                </a:solidFill>
              </a:rPr>
              <a:t>FY 2022 YNH Hospital Adults with SCD</a:t>
            </a:r>
            <a:br>
              <a:rPr lang="en-US" sz="2400" b="1" dirty="0">
                <a:solidFill>
                  <a:srgbClr val="C00000"/>
                </a:solidFill>
              </a:rPr>
            </a:br>
            <a:r>
              <a:rPr lang="en-US" sz="2400" b="1" dirty="0">
                <a:solidFill>
                  <a:srgbClr val="C00000"/>
                </a:solidFill>
              </a:rPr>
              <a:t>30-Day All-Cause Readmission Rates</a:t>
            </a:r>
            <a:endParaRPr lang="en-US" sz="2400" dirty="0">
              <a:solidFill>
                <a:srgbClr val="C00000"/>
              </a:solidFill>
            </a:endParaRPr>
          </a:p>
        </p:txBody>
      </p:sp>
      <p:graphicFrame>
        <p:nvGraphicFramePr>
          <p:cNvPr id="6" name="Content Placeholder 5">
            <a:extLst>
              <a:ext uri="{FF2B5EF4-FFF2-40B4-BE49-F238E27FC236}">
                <a16:creationId xmlns:a16="http://schemas.microsoft.com/office/drawing/2014/main" id="{7E4F44F9-E08B-F45C-0317-6F3B6057C4D9}"/>
              </a:ext>
            </a:extLst>
          </p:cNvPr>
          <p:cNvGraphicFramePr>
            <a:graphicFrameLocks noGrp="1"/>
          </p:cNvGraphicFramePr>
          <p:nvPr>
            <p:ph idx="1"/>
            <p:extLst>
              <p:ext uri="{D42A27DB-BD31-4B8C-83A1-F6EECF244321}">
                <p14:modId xmlns:p14="http://schemas.microsoft.com/office/powerpoint/2010/main" val="3807214575"/>
              </p:ext>
            </p:extLst>
          </p:nvPr>
        </p:nvGraphicFramePr>
        <p:xfrm>
          <a:off x="594804" y="1047566"/>
          <a:ext cx="8158579" cy="35688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5519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Content Placeholder 5">
            <a:extLst>
              <a:ext uri="{FF2B5EF4-FFF2-40B4-BE49-F238E27FC236}">
                <a16:creationId xmlns:a16="http://schemas.microsoft.com/office/drawing/2014/main" id="{7534F6B4-A434-1F0D-6E46-EADDFBDB71EC}"/>
              </a:ext>
            </a:extLst>
          </p:cNvPr>
          <p:cNvGraphicFramePr>
            <a:graphicFrameLocks noGrp="1"/>
          </p:cNvGraphicFramePr>
          <p:nvPr>
            <p:ph idx="1"/>
            <p:extLst>
              <p:ext uri="{D42A27DB-BD31-4B8C-83A1-F6EECF244321}">
                <p14:modId xmlns:p14="http://schemas.microsoft.com/office/powerpoint/2010/main" val="2021978768"/>
              </p:ext>
            </p:extLst>
          </p:nvPr>
        </p:nvGraphicFramePr>
        <p:xfrm>
          <a:off x="3666478" y="1413805"/>
          <a:ext cx="5273336" cy="351249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E7A7AE2-8F49-83AC-D0B6-2764B9B594E5}"/>
              </a:ext>
            </a:extLst>
          </p:cNvPr>
          <p:cNvSpPr>
            <a:spLocks noGrp="1"/>
          </p:cNvSpPr>
          <p:nvPr>
            <p:ph type="title"/>
          </p:nvPr>
        </p:nvSpPr>
        <p:spPr>
          <a:xfrm>
            <a:off x="56053" y="87734"/>
            <a:ext cx="8710625" cy="598645"/>
          </a:xfrm>
        </p:spPr>
        <p:txBody>
          <a:bodyPr>
            <a:noAutofit/>
          </a:bodyPr>
          <a:lstStyle/>
          <a:p>
            <a:r>
              <a:rPr lang="en-US" sz="2200" b="1" dirty="0">
                <a:solidFill>
                  <a:srgbClr val="C00000"/>
                </a:solidFill>
              </a:rPr>
              <a:t>FY 2022 YNHH Adults with SCD - Individuals with Readmissions</a:t>
            </a:r>
            <a:endParaRPr lang="en-US" sz="2200" dirty="0">
              <a:solidFill>
                <a:srgbClr val="C00000"/>
              </a:solidFill>
            </a:endParaRPr>
          </a:p>
        </p:txBody>
      </p:sp>
      <p:sp>
        <p:nvSpPr>
          <p:cNvPr id="12" name="Rectangle 11">
            <a:extLst>
              <a:ext uri="{FF2B5EF4-FFF2-40B4-BE49-F238E27FC236}">
                <a16:creationId xmlns:a16="http://schemas.microsoft.com/office/drawing/2014/main" id="{937E9F86-DB1E-C6AA-B5D4-C954F55D2752}"/>
              </a:ext>
            </a:extLst>
          </p:cNvPr>
          <p:cNvSpPr/>
          <p:nvPr/>
        </p:nvSpPr>
        <p:spPr>
          <a:xfrm>
            <a:off x="4411365" y="1506419"/>
            <a:ext cx="1509065" cy="314369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aphicFrame>
        <p:nvGraphicFramePr>
          <p:cNvPr id="19" name="Chart 18">
            <a:extLst>
              <a:ext uri="{FF2B5EF4-FFF2-40B4-BE49-F238E27FC236}">
                <a16:creationId xmlns:a16="http://schemas.microsoft.com/office/drawing/2014/main" id="{F71F541E-6804-B0A4-1CD3-D6306413DA0D}"/>
              </a:ext>
            </a:extLst>
          </p:cNvPr>
          <p:cNvGraphicFramePr/>
          <p:nvPr>
            <p:extLst>
              <p:ext uri="{D42A27DB-BD31-4B8C-83A1-F6EECF244321}">
                <p14:modId xmlns:p14="http://schemas.microsoft.com/office/powerpoint/2010/main" val="2517744719"/>
              </p:ext>
            </p:extLst>
          </p:nvPr>
        </p:nvGraphicFramePr>
        <p:xfrm>
          <a:off x="133165" y="1802167"/>
          <a:ext cx="3354358" cy="2598469"/>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B7FDFBB0-275F-9B41-A2FA-603851D613C4}"/>
              </a:ext>
            </a:extLst>
          </p:cNvPr>
          <p:cNvSpPr txBox="1"/>
          <p:nvPr/>
        </p:nvSpPr>
        <p:spPr>
          <a:xfrm>
            <a:off x="1515880" y="2474872"/>
            <a:ext cx="1451602" cy="973959"/>
          </a:xfrm>
          <a:prstGeom prst="rect">
            <a:avLst/>
          </a:prstGeom>
          <a:noFill/>
        </p:spPr>
        <p:txBody>
          <a:bodyPr wrap="square" rtlCol="0">
            <a:spAutoFit/>
          </a:bodyPr>
          <a:lstStyle/>
          <a:p>
            <a:pPr algn="ctr"/>
            <a:r>
              <a:rPr lang="en-US" sz="1100" b="1" dirty="0">
                <a:solidFill>
                  <a:schemeClr val="bg1"/>
                </a:solidFill>
              </a:rPr>
              <a:t>28%</a:t>
            </a:r>
          </a:p>
          <a:p>
            <a:pPr algn="ctr"/>
            <a:r>
              <a:rPr lang="en-US" sz="1100" b="1" dirty="0">
                <a:solidFill>
                  <a:schemeClr val="bg1"/>
                </a:solidFill>
              </a:rPr>
              <a:t>(N=18)</a:t>
            </a:r>
          </a:p>
          <a:p>
            <a:pPr algn="ctr"/>
            <a:r>
              <a:rPr lang="en-US" sz="1100" b="1" dirty="0">
                <a:solidFill>
                  <a:schemeClr val="bg1"/>
                </a:solidFill>
              </a:rPr>
              <a:t>of individuals</a:t>
            </a:r>
          </a:p>
          <a:p>
            <a:pPr algn="ctr"/>
            <a:r>
              <a:rPr lang="en-US" sz="1100" b="1" dirty="0">
                <a:solidFill>
                  <a:schemeClr val="bg1"/>
                </a:solidFill>
              </a:rPr>
              <a:t>had</a:t>
            </a:r>
          </a:p>
          <a:p>
            <a:pPr algn="ctr"/>
            <a:r>
              <a:rPr lang="en-US" sz="1100" b="1" dirty="0">
                <a:solidFill>
                  <a:schemeClr val="bg1"/>
                </a:solidFill>
              </a:rPr>
              <a:t>Readmissions</a:t>
            </a:r>
          </a:p>
        </p:txBody>
      </p:sp>
      <p:sp>
        <p:nvSpPr>
          <p:cNvPr id="15" name="TextBox 14">
            <a:extLst>
              <a:ext uri="{FF2B5EF4-FFF2-40B4-BE49-F238E27FC236}">
                <a16:creationId xmlns:a16="http://schemas.microsoft.com/office/drawing/2014/main" id="{5A800CB6-E9B3-0CD7-60F6-248975912FB9}"/>
              </a:ext>
            </a:extLst>
          </p:cNvPr>
          <p:cNvSpPr txBox="1"/>
          <p:nvPr/>
        </p:nvSpPr>
        <p:spPr>
          <a:xfrm>
            <a:off x="413731" y="2668628"/>
            <a:ext cx="1308990" cy="926059"/>
          </a:xfrm>
          <a:prstGeom prst="rect">
            <a:avLst/>
          </a:prstGeom>
          <a:noFill/>
        </p:spPr>
        <p:txBody>
          <a:bodyPr wrap="square" rtlCol="0">
            <a:spAutoFit/>
          </a:bodyPr>
          <a:lstStyle/>
          <a:p>
            <a:pPr algn="ctr"/>
            <a:r>
              <a:rPr lang="en-US" sz="1300" b="1" dirty="0">
                <a:solidFill>
                  <a:schemeClr val="bg1"/>
                </a:solidFill>
              </a:rPr>
              <a:t>72% (N=42) of individuals had no readmissions</a:t>
            </a:r>
          </a:p>
        </p:txBody>
      </p:sp>
      <p:sp>
        <p:nvSpPr>
          <p:cNvPr id="20" name="Arrow: Right 19">
            <a:extLst>
              <a:ext uri="{FF2B5EF4-FFF2-40B4-BE49-F238E27FC236}">
                <a16:creationId xmlns:a16="http://schemas.microsoft.com/office/drawing/2014/main" id="{649F8367-4028-AC8F-B3FB-347257A145AD}"/>
              </a:ext>
            </a:extLst>
          </p:cNvPr>
          <p:cNvSpPr/>
          <p:nvPr/>
        </p:nvSpPr>
        <p:spPr>
          <a:xfrm>
            <a:off x="2872411" y="2971132"/>
            <a:ext cx="575629" cy="352826"/>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1" name="TextBox 20">
            <a:extLst>
              <a:ext uri="{FF2B5EF4-FFF2-40B4-BE49-F238E27FC236}">
                <a16:creationId xmlns:a16="http://schemas.microsoft.com/office/drawing/2014/main" id="{91CB94AB-06D9-50FB-FD3E-573720F641EE}"/>
              </a:ext>
            </a:extLst>
          </p:cNvPr>
          <p:cNvSpPr txBox="1"/>
          <p:nvPr/>
        </p:nvSpPr>
        <p:spPr>
          <a:xfrm>
            <a:off x="3872596" y="883711"/>
            <a:ext cx="4827521" cy="507831"/>
          </a:xfrm>
          <a:prstGeom prst="rect">
            <a:avLst/>
          </a:prstGeom>
          <a:noFill/>
        </p:spPr>
        <p:txBody>
          <a:bodyPr wrap="square" rtlCol="0">
            <a:spAutoFit/>
          </a:bodyPr>
          <a:lstStyle/>
          <a:p>
            <a:pPr algn="ctr"/>
            <a:r>
              <a:rPr lang="en-US" sz="1350" b="1" dirty="0"/>
              <a:t>Number of readmissions per individual, for the 18 individuals with readmissions.</a:t>
            </a:r>
          </a:p>
        </p:txBody>
      </p:sp>
    </p:spTree>
    <p:extLst>
      <p:ext uri="{BB962C8B-B14F-4D97-AF65-F5344CB8AC3E}">
        <p14:creationId xmlns:p14="http://schemas.microsoft.com/office/powerpoint/2010/main" val="3122146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971BA-D6CB-2DD7-51A7-AC326D1E2E5A}"/>
              </a:ext>
            </a:extLst>
          </p:cNvPr>
          <p:cNvSpPr>
            <a:spLocks noGrp="1"/>
          </p:cNvSpPr>
          <p:nvPr>
            <p:ph type="title"/>
          </p:nvPr>
        </p:nvSpPr>
        <p:spPr>
          <a:xfrm>
            <a:off x="207515" y="20779"/>
            <a:ext cx="6172200" cy="484748"/>
          </a:xfrm>
        </p:spPr>
        <p:txBody>
          <a:bodyPr>
            <a:normAutofit/>
          </a:bodyPr>
          <a:lstStyle/>
          <a:p>
            <a:r>
              <a:rPr lang="en-US" sz="2250" b="1" dirty="0">
                <a:solidFill>
                  <a:srgbClr val="C00000"/>
                </a:solidFill>
              </a:rPr>
              <a:t>FY22 Visits and Costs per Patient</a:t>
            </a:r>
          </a:p>
        </p:txBody>
      </p:sp>
      <p:graphicFrame>
        <p:nvGraphicFramePr>
          <p:cNvPr id="4" name="Table 4">
            <a:extLst>
              <a:ext uri="{FF2B5EF4-FFF2-40B4-BE49-F238E27FC236}">
                <a16:creationId xmlns:a16="http://schemas.microsoft.com/office/drawing/2014/main" id="{C2988EC3-7865-D30F-EE14-DB3DC2E3A3E9}"/>
              </a:ext>
            </a:extLst>
          </p:cNvPr>
          <p:cNvGraphicFramePr>
            <a:graphicFrameLocks noGrp="1"/>
          </p:cNvGraphicFramePr>
          <p:nvPr>
            <p:ph idx="1"/>
            <p:extLst>
              <p:ext uri="{D42A27DB-BD31-4B8C-83A1-F6EECF244321}">
                <p14:modId xmlns:p14="http://schemas.microsoft.com/office/powerpoint/2010/main" val="3712693471"/>
              </p:ext>
            </p:extLst>
          </p:nvPr>
        </p:nvGraphicFramePr>
        <p:xfrm>
          <a:off x="923283" y="1232628"/>
          <a:ext cx="6578137" cy="1440180"/>
        </p:xfrm>
        <a:graphic>
          <a:graphicData uri="http://schemas.openxmlformats.org/drawingml/2006/table">
            <a:tbl>
              <a:tblPr firstRow="1" bandRow="1">
                <a:tableStyleId>{5C22544A-7EE6-4342-B048-85BDC9FD1C3A}</a:tableStyleId>
              </a:tblPr>
              <a:tblGrid>
                <a:gridCol w="1406840">
                  <a:extLst>
                    <a:ext uri="{9D8B030D-6E8A-4147-A177-3AD203B41FA5}">
                      <a16:colId xmlns:a16="http://schemas.microsoft.com/office/drawing/2014/main" val="3101101964"/>
                    </a:ext>
                  </a:extLst>
                </a:gridCol>
                <a:gridCol w="1117763">
                  <a:extLst>
                    <a:ext uri="{9D8B030D-6E8A-4147-A177-3AD203B41FA5}">
                      <a16:colId xmlns:a16="http://schemas.microsoft.com/office/drawing/2014/main" val="703708387"/>
                    </a:ext>
                  </a:extLst>
                </a:gridCol>
                <a:gridCol w="632115">
                  <a:extLst>
                    <a:ext uri="{9D8B030D-6E8A-4147-A177-3AD203B41FA5}">
                      <a16:colId xmlns:a16="http://schemas.microsoft.com/office/drawing/2014/main" val="967551740"/>
                    </a:ext>
                  </a:extLst>
                </a:gridCol>
                <a:gridCol w="1587995">
                  <a:extLst>
                    <a:ext uri="{9D8B030D-6E8A-4147-A177-3AD203B41FA5}">
                      <a16:colId xmlns:a16="http://schemas.microsoft.com/office/drawing/2014/main" val="4086745335"/>
                    </a:ext>
                  </a:extLst>
                </a:gridCol>
                <a:gridCol w="1833424">
                  <a:extLst>
                    <a:ext uri="{9D8B030D-6E8A-4147-A177-3AD203B41FA5}">
                      <a16:colId xmlns:a16="http://schemas.microsoft.com/office/drawing/2014/main" val="669286198"/>
                    </a:ext>
                  </a:extLst>
                </a:gridCol>
              </a:tblGrid>
              <a:tr h="297180">
                <a:tc>
                  <a:txBody>
                    <a:bodyPr/>
                    <a:lstStyle/>
                    <a:p>
                      <a:r>
                        <a:rPr lang="en-US" sz="1500" dirty="0"/>
                        <a:t>Visit Type</a:t>
                      </a:r>
                    </a:p>
                  </a:txBody>
                  <a:tcPr marL="68580" marR="68580" marT="34290" marB="34290"/>
                </a:tc>
                <a:tc>
                  <a:txBody>
                    <a:bodyPr/>
                    <a:lstStyle/>
                    <a:p>
                      <a:pPr algn="r"/>
                      <a:r>
                        <a:rPr lang="en-US" sz="1500" dirty="0"/>
                        <a:t>Total Visits</a:t>
                      </a:r>
                    </a:p>
                  </a:txBody>
                  <a:tcPr marL="68580" marR="68580" marT="34290" marB="34290"/>
                </a:tc>
                <a:tc>
                  <a:txBody>
                    <a:bodyPr/>
                    <a:lstStyle/>
                    <a:p>
                      <a:pPr algn="r"/>
                      <a:r>
                        <a:rPr lang="en-US" sz="1500" dirty="0"/>
                        <a:t>ALOS</a:t>
                      </a:r>
                    </a:p>
                  </a:txBody>
                  <a:tcPr marL="68580" marR="68580" marT="34290" marB="34290"/>
                </a:tc>
                <a:tc>
                  <a:txBody>
                    <a:bodyPr/>
                    <a:lstStyle/>
                    <a:p>
                      <a:pPr algn="r"/>
                      <a:r>
                        <a:rPr lang="en-US" sz="1500" dirty="0"/>
                        <a:t>Total Direct Cost</a:t>
                      </a:r>
                    </a:p>
                  </a:txBody>
                  <a:tcPr marL="68580" marR="68580" marT="34290" marB="34290"/>
                </a:tc>
                <a:tc>
                  <a:txBody>
                    <a:bodyPr/>
                    <a:lstStyle/>
                    <a:p>
                      <a:pPr algn="r"/>
                      <a:r>
                        <a:rPr lang="en-US" sz="1500" dirty="0"/>
                        <a:t>Avg Direct Cost</a:t>
                      </a:r>
                    </a:p>
                  </a:txBody>
                  <a:tcPr marL="68580" marR="68580" marT="34290" marB="34290"/>
                </a:tc>
                <a:extLst>
                  <a:ext uri="{0D108BD9-81ED-4DB2-BD59-A6C34878D82A}">
                    <a16:rowId xmlns:a16="http://schemas.microsoft.com/office/drawing/2014/main" val="1751435140"/>
                  </a:ext>
                </a:extLst>
              </a:tr>
              <a:tr h="278130">
                <a:tc>
                  <a:txBody>
                    <a:bodyPr/>
                    <a:lstStyle/>
                    <a:p>
                      <a:r>
                        <a:rPr lang="en-US" sz="1400" b="1" dirty="0">
                          <a:solidFill>
                            <a:schemeClr val="tx1"/>
                          </a:solidFill>
                        </a:rPr>
                        <a:t>Inpatient</a:t>
                      </a:r>
                    </a:p>
                  </a:txBody>
                  <a:tcPr marL="68580" marR="68580" marT="34290" marB="34290"/>
                </a:tc>
                <a:tc>
                  <a:txBody>
                    <a:bodyPr/>
                    <a:lstStyle/>
                    <a:p>
                      <a:pPr algn="r"/>
                      <a:r>
                        <a:rPr lang="en-US" sz="1400" b="1" dirty="0">
                          <a:solidFill>
                            <a:schemeClr val="tx1"/>
                          </a:solidFill>
                        </a:rPr>
                        <a:t>18</a:t>
                      </a:r>
                    </a:p>
                  </a:txBody>
                  <a:tcPr marL="68580" marR="68580" marT="34290" marB="34290"/>
                </a:tc>
                <a:tc>
                  <a:txBody>
                    <a:bodyPr/>
                    <a:lstStyle/>
                    <a:p>
                      <a:pPr algn="r"/>
                      <a:r>
                        <a:rPr lang="en-US" sz="1400" b="1" dirty="0">
                          <a:solidFill>
                            <a:schemeClr val="tx1"/>
                          </a:solidFill>
                        </a:rPr>
                        <a:t>7.3</a:t>
                      </a:r>
                    </a:p>
                  </a:txBody>
                  <a:tcPr marL="68580" marR="68580" marT="34290" marB="34290"/>
                </a:tc>
                <a:tc>
                  <a:txBody>
                    <a:bodyPr/>
                    <a:lstStyle/>
                    <a:p>
                      <a:pPr algn="r"/>
                      <a:r>
                        <a:rPr lang="en-US" sz="1400" b="1" dirty="0">
                          <a:solidFill>
                            <a:schemeClr val="tx1"/>
                          </a:solidFill>
                        </a:rPr>
                        <a:t>$158,563</a:t>
                      </a:r>
                    </a:p>
                  </a:txBody>
                  <a:tcPr marL="68580" marR="68580" marT="34290" marB="34290"/>
                </a:tc>
                <a:tc>
                  <a:txBody>
                    <a:bodyPr/>
                    <a:lstStyle/>
                    <a:p>
                      <a:pPr algn="r"/>
                      <a:r>
                        <a:rPr lang="en-US" sz="1400" b="1" dirty="0">
                          <a:solidFill>
                            <a:schemeClr val="tx1"/>
                          </a:solidFill>
                        </a:rPr>
                        <a:t>$8,809</a:t>
                      </a:r>
                    </a:p>
                  </a:txBody>
                  <a:tcPr marL="68580" marR="68580" marT="34290" marB="34290"/>
                </a:tc>
                <a:extLst>
                  <a:ext uri="{0D108BD9-81ED-4DB2-BD59-A6C34878D82A}">
                    <a16:rowId xmlns:a16="http://schemas.microsoft.com/office/drawing/2014/main" val="3602715174"/>
                  </a:ext>
                </a:extLst>
              </a:tr>
              <a:tr h="278130">
                <a:tc>
                  <a:txBody>
                    <a:bodyPr/>
                    <a:lstStyle/>
                    <a:p>
                      <a:r>
                        <a:rPr lang="en-US" sz="1400" b="1" dirty="0">
                          <a:solidFill>
                            <a:schemeClr val="tx1"/>
                          </a:solidFill>
                        </a:rPr>
                        <a:t>Outpatient</a:t>
                      </a:r>
                    </a:p>
                  </a:txBody>
                  <a:tcPr marL="68580" marR="68580" marT="34290" marB="34290"/>
                </a:tc>
                <a:tc>
                  <a:txBody>
                    <a:bodyPr/>
                    <a:lstStyle/>
                    <a:p>
                      <a:pPr algn="r"/>
                      <a:r>
                        <a:rPr lang="en-US" sz="1400" b="1" dirty="0">
                          <a:solidFill>
                            <a:schemeClr val="tx1"/>
                          </a:solidFill>
                        </a:rPr>
                        <a:t>10</a:t>
                      </a:r>
                    </a:p>
                  </a:txBody>
                  <a:tcPr marL="68580" marR="68580" marT="34290" marB="34290"/>
                </a:tc>
                <a:tc>
                  <a:txBody>
                    <a:bodyPr/>
                    <a:lstStyle/>
                    <a:p>
                      <a:pPr algn="r"/>
                      <a:endParaRPr lang="en-US" sz="1400" b="1" dirty="0">
                        <a:solidFill>
                          <a:schemeClr val="tx1"/>
                        </a:solidFill>
                      </a:endParaRPr>
                    </a:p>
                  </a:txBody>
                  <a:tcPr marL="68580" marR="68580" marT="34290" marB="34290"/>
                </a:tc>
                <a:tc>
                  <a:txBody>
                    <a:bodyPr/>
                    <a:lstStyle/>
                    <a:p>
                      <a:pPr algn="r"/>
                      <a:r>
                        <a:rPr lang="en-US" sz="1400" b="1" dirty="0">
                          <a:solidFill>
                            <a:schemeClr val="tx1"/>
                          </a:solidFill>
                        </a:rPr>
                        <a:t>$13,198</a:t>
                      </a:r>
                    </a:p>
                  </a:txBody>
                  <a:tcPr marL="68580" marR="68580" marT="34290" marB="34290"/>
                </a:tc>
                <a:tc>
                  <a:txBody>
                    <a:bodyPr/>
                    <a:lstStyle/>
                    <a:p>
                      <a:pPr algn="r"/>
                      <a:r>
                        <a:rPr lang="en-US" sz="1400" b="1" dirty="0">
                          <a:solidFill>
                            <a:schemeClr val="tx1"/>
                          </a:solidFill>
                        </a:rPr>
                        <a:t>$1,320</a:t>
                      </a:r>
                    </a:p>
                  </a:txBody>
                  <a:tcPr marL="68580" marR="68580" marT="34290" marB="34290"/>
                </a:tc>
                <a:extLst>
                  <a:ext uri="{0D108BD9-81ED-4DB2-BD59-A6C34878D82A}">
                    <a16:rowId xmlns:a16="http://schemas.microsoft.com/office/drawing/2014/main" val="4121999359"/>
                  </a:ext>
                </a:extLst>
              </a:tr>
              <a:tr h="278130">
                <a:tc>
                  <a:txBody>
                    <a:bodyPr/>
                    <a:lstStyle/>
                    <a:p>
                      <a:r>
                        <a:rPr lang="en-US" sz="1400" b="1" dirty="0">
                          <a:solidFill>
                            <a:schemeClr val="tx1"/>
                          </a:solidFill>
                        </a:rPr>
                        <a:t>ED/Observation</a:t>
                      </a:r>
                    </a:p>
                  </a:txBody>
                  <a:tcPr marL="68580" marR="68580" marT="34290" marB="34290"/>
                </a:tc>
                <a:tc>
                  <a:txBody>
                    <a:bodyPr/>
                    <a:lstStyle/>
                    <a:p>
                      <a:pPr algn="r"/>
                      <a:r>
                        <a:rPr lang="en-US" sz="1400" b="1" dirty="0">
                          <a:solidFill>
                            <a:schemeClr val="tx1"/>
                          </a:solidFill>
                        </a:rPr>
                        <a:t>1</a:t>
                      </a:r>
                    </a:p>
                  </a:txBody>
                  <a:tcPr marL="68580" marR="68580" marT="34290" marB="34290"/>
                </a:tc>
                <a:tc>
                  <a:txBody>
                    <a:bodyPr/>
                    <a:lstStyle/>
                    <a:p>
                      <a:pPr algn="r"/>
                      <a:endParaRPr lang="en-US" sz="1400" b="1" dirty="0">
                        <a:solidFill>
                          <a:schemeClr val="tx1"/>
                        </a:solidFill>
                      </a:endParaRPr>
                    </a:p>
                  </a:txBody>
                  <a:tcPr marL="68580" marR="68580" marT="34290" marB="34290"/>
                </a:tc>
                <a:tc>
                  <a:txBody>
                    <a:bodyPr/>
                    <a:lstStyle/>
                    <a:p>
                      <a:pPr algn="r"/>
                      <a:r>
                        <a:rPr lang="en-US" sz="1400" b="1" dirty="0">
                          <a:solidFill>
                            <a:schemeClr val="tx1"/>
                          </a:solidFill>
                        </a:rPr>
                        <a:t>$842</a:t>
                      </a:r>
                    </a:p>
                  </a:txBody>
                  <a:tcPr marL="68580" marR="68580" marT="34290" marB="34290"/>
                </a:tc>
                <a:tc>
                  <a:txBody>
                    <a:bodyPr/>
                    <a:lstStyle/>
                    <a:p>
                      <a:pPr algn="r"/>
                      <a:r>
                        <a:rPr lang="en-US" sz="1400" b="1" dirty="0">
                          <a:solidFill>
                            <a:schemeClr val="tx1"/>
                          </a:solidFill>
                        </a:rPr>
                        <a:t>$842</a:t>
                      </a:r>
                    </a:p>
                  </a:txBody>
                  <a:tcPr marL="68580" marR="68580" marT="34290" marB="34290"/>
                </a:tc>
                <a:extLst>
                  <a:ext uri="{0D108BD9-81ED-4DB2-BD59-A6C34878D82A}">
                    <a16:rowId xmlns:a16="http://schemas.microsoft.com/office/drawing/2014/main" val="3505671832"/>
                  </a:ext>
                </a:extLst>
              </a:tr>
              <a:tr h="297180">
                <a:tc>
                  <a:txBody>
                    <a:bodyPr/>
                    <a:lstStyle/>
                    <a:p>
                      <a:r>
                        <a:rPr lang="en-US" sz="1500" b="1" dirty="0">
                          <a:solidFill>
                            <a:schemeClr val="bg1"/>
                          </a:solidFill>
                        </a:rPr>
                        <a:t>Total</a:t>
                      </a:r>
                    </a:p>
                  </a:txBody>
                  <a:tcPr marL="68580" marR="68580" marT="34290" marB="34290">
                    <a:solidFill>
                      <a:schemeClr val="accent1"/>
                    </a:solidFill>
                  </a:tcPr>
                </a:tc>
                <a:tc>
                  <a:txBody>
                    <a:bodyPr/>
                    <a:lstStyle/>
                    <a:p>
                      <a:pPr algn="r"/>
                      <a:r>
                        <a:rPr lang="en-US" sz="1500" b="1" dirty="0">
                          <a:solidFill>
                            <a:schemeClr val="bg1"/>
                          </a:solidFill>
                        </a:rPr>
                        <a:t>29</a:t>
                      </a:r>
                    </a:p>
                  </a:txBody>
                  <a:tcPr marL="68580" marR="68580" marT="34290" marB="34290">
                    <a:solidFill>
                      <a:schemeClr val="accent1"/>
                    </a:solidFill>
                  </a:tcPr>
                </a:tc>
                <a:tc>
                  <a:txBody>
                    <a:bodyPr/>
                    <a:lstStyle/>
                    <a:p>
                      <a:pPr algn="r"/>
                      <a:endParaRPr lang="en-US" sz="1500" b="1" dirty="0">
                        <a:solidFill>
                          <a:schemeClr val="bg1"/>
                        </a:solidFill>
                      </a:endParaRPr>
                    </a:p>
                  </a:txBody>
                  <a:tcPr marL="68580" marR="68580" marT="34290" marB="34290">
                    <a:solidFill>
                      <a:schemeClr val="accent1"/>
                    </a:solidFill>
                  </a:tcPr>
                </a:tc>
                <a:tc>
                  <a:txBody>
                    <a:bodyPr/>
                    <a:lstStyle/>
                    <a:p>
                      <a:pPr algn="r"/>
                      <a:r>
                        <a:rPr lang="en-US" sz="1500" b="1" dirty="0">
                          <a:solidFill>
                            <a:schemeClr val="bg1"/>
                          </a:solidFill>
                        </a:rPr>
                        <a:t>$172,603</a:t>
                      </a:r>
                    </a:p>
                  </a:txBody>
                  <a:tcPr marL="68580" marR="68580" marT="34290" marB="34290">
                    <a:solidFill>
                      <a:schemeClr val="accent1"/>
                    </a:solidFill>
                  </a:tcPr>
                </a:tc>
                <a:tc>
                  <a:txBody>
                    <a:bodyPr/>
                    <a:lstStyle/>
                    <a:p>
                      <a:pPr algn="r"/>
                      <a:r>
                        <a:rPr lang="en-US" sz="1500" b="1" dirty="0">
                          <a:solidFill>
                            <a:schemeClr val="bg1"/>
                          </a:solidFill>
                        </a:rPr>
                        <a:t>$5,952</a:t>
                      </a:r>
                    </a:p>
                  </a:txBody>
                  <a:tcPr marL="68580" marR="68580" marT="34290" marB="34290">
                    <a:solidFill>
                      <a:schemeClr val="accent1"/>
                    </a:solidFill>
                  </a:tcPr>
                </a:tc>
                <a:extLst>
                  <a:ext uri="{0D108BD9-81ED-4DB2-BD59-A6C34878D82A}">
                    <a16:rowId xmlns:a16="http://schemas.microsoft.com/office/drawing/2014/main" val="2124775070"/>
                  </a:ext>
                </a:extLst>
              </a:tr>
            </a:tbl>
          </a:graphicData>
        </a:graphic>
      </p:graphicFrame>
      <p:sp>
        <p:nvSpPr>
          <p:cNvPr id="5" name="TextBox 4">
            <a:extLst>
              <a:ext uri="{FF2B5EF4-FFF2-40B4-BE49-F238E27FC236}">
                <a16:creationId xmlns:a16="http://schemas.microsoft.com/office/drawing/2014/main" id="{DD00355F-B15D-6A83-D5E4-27692A61B8AD}"/>
              </a:ext>
            </a:extLst>
          </p:cNvPr>
          <p:cNvSpPr txBox="1"/>
          <p:nvPr/>
        </p:nvSpPr>
        <p:spPr>
          <a:xfrm>
            <a:off x="905605" y="621667"/>
            <a:ext cx="6578137" cy="615553"/>
          </a:xfrm>
          <a:prstGeom prst="rect">
            <a:avLst/>
          </a:prstGeom>
          <a:noFill/>
        </p:spPr>
        <p:txBody>
          <a:bodyPr wrap="square" rtlCol="0">
            <a:spAutoFit/>
          </a:bodyPr>
          <a:lstStyle/>
          <a:p>
            <a:r>
              <a:rPr lang="en-US" sz="1700" b="1" dirty="0"/>
              <a:t>Pt #1 from previous slide: Fifteen 30-day readmits and 18 total inpatient visits, over $172,000 in Total Direct costs:  </a:t>
            </a:r>
          </a:p>
        </p:txBody>
      </p:sp>
      <p:sp>
        <p:nvSpPr>
          <p:cNvPr id="6" name="TextBox 5">
            <a:extLst>
              <a:ext uri="{FF2B5EF4-FFF2-40B4-BE49-F238E27FC236}">
                <a16:creationId xmlns:a16="http://schemas.microsoft.com/office/drawing/2014/main" id="{DFD2C5AA-1301-1531-F26E-E90C069BE1FA}"/>
              </a:ext>
            </a:extLst>
          </p:cNvPr>
          <p:cNvSpPr txBox="1"/>
          <p:nvPr/>
        </p:nvSpPr>
        <p:spPr>
          <a:xfrm>
            <a:off x="923284" y="2922942"/>
            <a:ext cx="6578132" cy="615553"/>
          </a:xfrm>
          <a:prstGeom prst="rect">
            <a:avLst/>
          </a:prstGeom>
          <a:noFill/>
        </p:spPr>
        <p:txBody>
          <a:bodyPr wrap="square" rtlCol="0">
            <a:spAutoFit/>
          </a:bodyPr>
          <a:lstStyle/>
          <a:p>
            <a:r>
              <a:rPr lang="en-US" sz="1700" b="1" dirty="0"/>
              <a:t>A different patient, who also had 29 total visits, but N=28 of these were outpatient, $100,000 less in Total Direct costs:</a:t>
            </a:r>
          </a:p>
        </p:txBody>
      </p:sp>
      <p:graphicFrame>
        <p:nvGraphicFramePr>
          <p:cNvPr id="7" name="Table 4">
            <a:extLst>
              <a:ext uri="{FF2B5EF4-FFF2-40B4-BE49-F238E27FC236}">
                <a16:creationId xmlns:a16="http://schemas.microsoft.com/office/drawing/2014/main" id="{C8BDD138-238D-FD49-EE7B-F51340A62CC3}"/>
              </a:ext>
            </a:extLst>
          </p:cNvPr>
          <p:cNvGraphicFramePr>
            <a:graphicFrameLocks/>
          </p:cNvGraphicFramePr>
          <p:nvPr>
            <p:extLst>
              <p:ext uri="{D42A27DB-BD31-4B8C-83A1-F6EECF244321}">
                <p14:modId xmlns:p14="http://schemas.microsoft.com/office/powerpoint/2010/main" val="4287584481"/>
              </p:ext>
            </p:extLst>
          </p:nvPr>
        </p:nvGraphicFramePr>
        <p:xfrm>
          <a:off x="923284" y="3538495"/>
          <a:ext cx="6578135" cy="1440180"/>
        </p:xfrm>
        <a:graphic>
          <a:graphicData uri="http://schemas.openxmlformats.org/drawingml/2006/table">
            <a:tbl>
              <a:tblPr firstRow="1" bandRow="1">
                <a:tableStyleId>{5C22544A-7EE6-4342-B048-85BDC9FD1C3A}</a:tableStyleId>
              </a:tblPr>
              <a:tblGrid>
                <a:gridCol w="1468509">
                  <a:extLst>
                    <a:ext uri="{9D8B030D-6E8A-4147-A177-3AD203B41FA5}">
                      <a16:colId xmlns:a16="http://schemas.microsoft.com/office/drawing/2014/main" val="3101101964"/>
                    </a:ext>
                  </a:extLst>
                </a:gridCol>
                <a:gridCol w="1094637">
                  <a:extLst>
                    <a:ext uri="{9D8B030D-6E8A-4147-A177-3AD203B41FA5}">
                      <a16:colId xmlns:a16="http://schemas.microsoft.com/office/drawing/2014/main" val="703708387"/>
                    </a:ext>
                  </a:extLst>
                </a:gridCol>
                <a:gridCol w="670658">
                  <a:extLst>
                    <a:ext uri="{9D8B030D-6E8A-4147-A177-3AD203B41FA5}">
                      <a16:colId xmlns:a16="http://schemas.microsoft.com/office/drawing/2014/main" val="967551740"/>
                    </a:ext>
                  </a:extLst>
                </a:gridCol>
                <a:gridCol w="1595703">
                  <a:extLst>
                    <a:ext uri="{9D8B030D-6E8A-4147-A177-3AD203B41FA5}">
                      <a16:colId xmlns:a16="http://schemas.microsoft.com/office/drawing/2014/main" val="4086745335"/>
                    </a:ext>
                  </a:extLst>
                </a:gridCol>
                <a:gridCol w="1748628">
                  <a:extLst>
                    <a:ext uri="{9D8B030D-6E8A-4147-A177-3AD203B41FA5}">
                      <a16:colId xmlns:a16="http://schemas.microsoft.com/office/drawing/2014/main" val="669286198"/>
                    </a:ext>
                  </a:extLst>
                </a:gridCol>
              </a:tblGrid>
              <a:tr h="297180">
                <a:tc>
                  <a:txBody>
                    <a:bodyPr/>
                    <a:lstStyle/>
                    <a:p>
                      <a:r>
                        <a:rPr lang="en-US" sz="1500" dirty="0"/>
                        <a:t>Visit Type</a:t>
                      </a:r>
                    </a:p>
                  </a:txBody>
                  <a:tcPr marL="68580" marR="68580" marT="34290" marB="34290"/>
                </a:tc>
                <a:tc>
                  <a:txBody>
                    <a:bodyPr/>
                    <a:lstStyle/>
                    <a:p>
                      <a:pPr algn="r"/>
                      <a:r>
                        <a:rPr lang="en-US" sz="1500" dirty="0"/>
                        <a:t>Total Visits</a:t>
                      </a:r>
                    </a:p>
                  </a:txBody>
                  <a:tcPr marL="68580" marR="68580" marT="34290" marB="34290"/>
                </a:tc>
                <a:tc>
                  <a:txBody>
                    <a:bodyPr/>
                    <a:lstStyle/>
                    <a:p>
                      <a:pPr algn="r"/>
                      <a:r>
                        <a:rPr lang="en-US" sz="1500" dirty="0"/>
                        <a:t>ALOS</a:t>
                      </a:r>
                    </a:p>
                  </a:txBody>
                  <a:tcPr marL="68580" marR="68580" marT="34290" marB="34290"/>
                </a:tc>
                <a:tc>
                  <a:txBody>
                    <a:bodyPr/>
                    <a:lstStyle/>
                    <a:p>
                      <a:pPr algn="r"/>
                      <a:r>
                        <a:rPr lang="en-US" sz="1500" dirty="0"/>
                        <a:t>Total Direct Cost</a:t>
                      </a:r>
                    </a:p>
                  </a:txBody>
                  <a:tcPr marL="68580" marR="68580" marT="34290" marB="34290"/>
                </a:tc>
                <a:tc>
                  <a:txBody>
                    <a:bodyPr/>
                    <a:lstStyle/>
                    <a:p>
                      <a:pPr algn="r"/>
                      <a:r>
                        <a:rPr lang="en-US" sz="1500" dirty="0"/>
                        <a:t>Avg Direct Cost</a:t>
                      </a:r>
                    </a:p>
                  </a:txBody>
                  <a:tcPr marL="68580" marR="68580" marT="34290" marB="34290"/>
                </a:tc>
                <a:extLst>
                  <a:ext uri="{0D108BD9-81ED-4DB2-BD59-A6C34878D82A}">
                    <a16:rowId xmlns:a16="http://schemas.microsoft.com/office/drawing/2014/main" val="1751435140"/>
                  </a:ext>
                </a:extLst>
              </a:tr>
              <a:tr h="278130">
                <a:tc>
                  <a:txBody>
                    <a:bodyPr/>
                    <a:lstStyle/>
                    <a:p>
                      <a:r>
                        <a:rPr lang="en-US" sz="1400" b="1" dirty="0">
                          <a:solidFill>
                            <a:schemeClr val="tx1"/>
                          </a:solidFill>
                        </a:rPr>
                        <a:t>Inpatient</a:t>
                      </a:r>
                    </a:p>
                  </a:txBody>
                  <a:tcPr marL="68580" marR="68580" marT="34290" marB="34290"/>
                </a:tc>
                <a:tc>
                  <a:txBody>
                    <a:bodyPr/>
                    <a:lstStyle/>
                    <a:p>
                      <a:pPr algn="r"/>
                      <a:r>
                        <a:rPr lang="en-US" sz="1400" b="1" dirty="0">
                          <a:solidFill>
                            <a:schemeClr val="tx1"/>
                          </a:solidFill>
                        </a:rPr>
                        <a:t>0</a:t>
                      </a:r>
                    </a:p>
                  </a:txBody>
                  <a:tcPr marL="68580" marR="68580" marT="34290" marB="34290"/>
                </a:tc>
                <a:tc>
                  <a:txBody>
                    <a:bodyPr/>
                    <a:lstStyle/>
                    <a:p>
                      <a:pPr algn="r"/>
                      <a:r>
                        <a:rPr lang="en-US" sz="1400" b="1" dirty="0">
                          <a:solidFill>
                            <a:schemeClr val="tx1"/>
                          </a:solidFill>
                        </a:rPr>
                        <a:t>0</a:t>
                      </a:r>
                    </a:p>
                  </a:txBody>
                  <a:tcPr marL="68580" marR="68580" marT="34290" marB="34290"/>
                </a:tc>
                <a:tc>
                  <a:txBody>
                    <a:bodyPr/>
                    <a:lstStyle/>
                    <a:p>
                      <a:pPr algn="r"/>
                      <a:r>
                        <a:rPr lang="en-US" sz="1400" b="1" dirty="0">
                          <a:solidFill>
                            <a:schemeClr val="tx1"/>
                          </a:solidFill>
                        </a:rPr>
                        <a:t>0</a:t>
                      </a:r>
                    </a:p>
                  </a:txBody>
                  <a:tcPr marL="68580" marR="68580" marT="34290" marB="34290"/>
                </a:tc>
                <a:tc>
                  <a:txBody>
                    <a:bodyPr/>
                    <a:lstStyle/>
                    <a:p>
                      <a:pPr algn="r"/>
                      <a:r>
                        <a:rPr lang="en-US" sz="1400" b="1" dirty="0">
                          <a:solidFill>
                            <a:schemeClr val="tx1"/>
                          </a:solidFill>
                        </a:rPr>
                        <a:t>0</a:t>
                      </a:r>
                    </a:p>
                  </a:txBody>
                  <a:tcPr marL="68580" marR="68580" marT="34290" marB="34290"/>
                </a:tc>
                <a:extLst>
                  <a:ext uri="{0D108BD9-81ED-4DB2-BD59-A6C34878D82A}">
                    <a16:rowId xmlns:a16="http://schemas.microsoft.com/office/drawing/2014/main" val="3602715174"/>
                  </a:ext>
                </a:extLst>
              </a:tr>
              <a:tr h="278130">
                <a:tc>
                  <a:txBody>
                    <a:bodyPr/>
                    <a:lstStyle/>
                    <a:p>
                      <a:r>
                        <a:rPr lang="en-US" sz="1400" b="1" dirty="0">
                          <a:solidFill>
                            <a:schemeClr val="tx1"/>
                          </a:solidFill>
                        </a:rPr>
                        <a:t>Outpatient</a:t>
                      </a:r>
                    </a:p>
                  </a:txBody>
                  <a:tcPr marL="68580" marR="68580" marT="34290" marB="34290"/>
                </a:tc>
                <a:tc>
                  <a:txBody>
                    <a:bodyPr/>
                    <a:lstStyle/>
                    <a:p>
                      <a:pPr algn="r"/>
                      <a:r>
                        <a:rPr lang="en-US" sz="1400" b="1" dirty="0">
                          <a:solidFill>
                            <a:schemeClr val="tx1"/>
                          </a:solidFill>
                        </a:rPr>
                        <a:t>28</a:t>
                      </a:r>
                    </a:p>
                  </a:txBody>
                  <a:tcPr marL="68580" marR="68580" marT="34290" marB="34290"/>
                </a:tc>
                <a:tc>
                  <a:txBody>
                    <a:bodyPr/>
                    <a:lstStyle/>
                    <a:p>
                      <a:pPr algn="r"/>
                      <a:endParaRPr lang="en-US" sz="1400" b="1" dirty="0">
                        <a:solidFill>
                          <a:schemeClr val="tx1"/>
                        </a:solidFill>
                      </a:endParaRPr>
                    </a:p>
                  </a:txBody>
                  <a:tcPr marL="68580" marR="68580" marT="34290" marB="34290"/>
                </a:tc>
                <a:tc>
                  <a:txBody>
                    <a:bodyPr/>
                    <a:lstStyle/>
                    <a:p>
                      <a:pPr algn="r"/>
                      <a:r>
                        <a:rPr lang="en-US" sz="1400" b="1" dirty="0">
                          <a:solidFill>
                            <a:schemeClr val="tx1"/>
                          </a:solidFill>
                        </a:rPr>
                        <a:t>$67,042</a:t>
                      </a:r>
                    </a:p>
                  </a:txBody>
                  <a:tcPr marL="68580" marR="68580" marT="34290" marB="34290"/>
                </a:tc>
                <a:tc>
                  <a:txBody>
                    <a:bodyPr/>
                    <a:lstStyle/>
                    <a:p>
                      <a:pPr algn="r"/>
                      <a:r>
                        <a:rPr lang="en-US" sz="1400" b="1" dirty="0">
                          <a:solidFill>
                            <a:schemeClr val="tx1"/>
                          </a:solidFill>
                        </a:rPr>
                        <a:t>$2,394</a:t>
                      </a:r>
                    </a:p>
                  </a:txBody>
                  <a:tcPr marL="68580" marR="68580" marT="34290" marB="34290"/>
                </a:tc>
                <a:extLst>
                  <a:ext uri="{0D108BD9-81ED-4DB2-BD59-A6C34878D82A}">
                    <a16:rowId xmlns:a16="http://schemas.microsoft.com/office/drawing/2014/main" val="4121999359"/>
                  </a:ext>
                </a:extLst>
              </a:tr>
              <a:tr h="278130">
                <a:tc>
                  <a:txBody>
                    <a:bodyPr/>
                    <a:lstStyle/>
                    <a:p>
                      <a:r>
                        <a:rPr lang="en-US" sz="1400" b="1" dirty="0">
                          <a:solidFill>
                            <a:schemeClr val="tx1"/>
                          </a:solidFill>
                        </a:rPr>
                        <a:t>ED/Observation</a:t>
                      </a:r>
                    </a:p>
                  </a:txBody>
                  <a:tcPr marL="68580" marR="68580" marT="34290" marB="34290"/>
                </a:tc>
                <a:tc>
                  <a:txBody>
                    <a:bodyPr/>
                    <a:lstStyle/>
                    <a:p>
                      <a:pPr algn="r"/>
                      <a:r>
                        <a:rPr lang="en-US" sz="1400" b="1" dirty="0">
                          <a:solidFill>
                            <a:schemeClr val="tx1"/>
                          </a:solidFill>
                        </a:rPr>
                        <a:t>1</a:t>
                      </a:r>
                    </a:p>
                  </a:txBody>
                  <a:tcPr marL="68580" marR="68580" marT="34290" marB="34290"/>
                </a:tc>
                <a:tc>
                  <a:txBody>
                    <a:bodyPr/>
                    <a:lstStyle/>
                    <a:p>
                      <a:pPr algn="r"/>
                      <a:endParaRPr lang="en-US" sz="1400" b="1" dirty="0">
                        <a:solidFill>
                          <a:schemeClr val="tx1"/>
                        </a:solidFill>
                      </a:endParaRPr>
                    </a:p>
                  </a:txBody>
                  <a:tcPr marL="68580" marR="68580" marT="34290" marB="34290"/>
                </a:tc>
                <a:tc>
                  <a:txBody>
                    <a:bodyPr/>
                    <a:lstStyle/>
                    <a:p>
                      <a:pPr algn="r"/>
                      <a:r>
                        <a:rPr lang="en-US" sz="1400" b="1" dirty="0">
                          <a:solidFill>
                            <a:schemeClr val="tx1"/>
                          </a:solidFill>
                        </a:rPr>
                        <a:t>$4,115</a:t>
                      </a:r>
                    </a:p>
                  </a:txBody>
                  <a:tcPr marL="68580" marR="68580" marT="34290" marB="34290"/>
                </a:tc>
                <a:tc>
                  <a:txBody>
                    <a:bodyPr/>
                    <a:lstStyle/>
                    <a:p>
                      <a:pPr algn="r"/>
                      <a:r>
                        <a:rPr lang="en-US" sz="1400" b="1" dirty="0">
                          <a:solidFill>
                            <a:schemeClr val="tx1"/>
                          </a:solidFill>
                        </a:rPr>
                        <a:t>$4,115</a:t>
                      </a:r>
                    </a:p>
                  </a:txBody>
                  <a:tcPr marL="68580" marR="68580" marT="34290" marB="34290"/>
                </a:tc>
                <a:extLst>
                  <a:ext uri="{0D108BD9-81ED-4DB2-BD59-A6C34878D82A}">
                    <a16:rowId xmlns:a16="http://schemas.microsoft.com/office/drawing/2014/main" val="3505671832"/>
                  </a:ext>
                </a:extLst>
              </a:tr>
              <a:tr h="297180">
                <a:tc>
                  <a:txBody>
                    <a:bodyPr/>
                    <a:lstStyle/>
                    <a:p>
                      <a:r>
                        <a:rPr lang="en-US" sz="1500" b="1" dirty="0">
                          <a:solidFill>
                            <a:schemeClr val="bg1"/>
                          </a:solidFill>
                        </a:rPr>
                        <a:t>Total</a:t>
                      </a:r>
                    </a:p>
                  </a:txBody>
                  <a:tcPr marL="68580" marR="68580" marT="34290" marB="34290">
                    <a:solidFill>
                      <a:schemeClr val="accent1"/>
                    </a:solidFill>
                  </a:tcPr>
                </a:tc>
                <a:tc>
                  <a:txBody>
                    <a:bodyPr/>
                    <a:lstStyle/>
                    <a:p>
                      <a:pPr algn="r"/>
                      <a:r>
                        <a:rPr lang="en-US" sz="1500" b="1" dirty="0">
                          <a:solidFill>
                            <a:schemeClr val="bg1"/>
                          </a:solidFill>
                        </a:rPr>
                        <a:t>29</a:t>
                      </a:r>
                    </a:p>
                  </a:txBody>
                  <a:tcPr marL="68580" marR="68580" marT="34290" marB="34290">
                    <a:solidFill>
                      <a:schemeClr val="accent1"/>
                    </a:solidFill>
                  </a:tcPr>
                </a:tc>
                <a:tc>
                  <a:txBody>
                    <a:bodyPr/>
                    <a:lstStyle/>
                    <a:p>
                      <a:pPr algn="r"/>
                      <a:endParaRPr lang="en-US" sz="1500" b="1" dirty="0">
                        <a:solidFill>
                          <a:schemeClr val="bg1"/>
                        </a:solidFill>
                      </a:endParaRPr>
                    </a:p>
                  </a:txBody>
                  <a:tcPr marL="68580" marR="68580" marT="34290" marB="34290">
                    <a:solidFill>
                      <a:schemeClr val="accent1"/>
                    </a:solidFill>
                  </a:tcPr>
                </a:tc>
                <a:tc>
                  <a:txBody>
                    <a:bodyPr/>
                    <a:lstStyle/>
                    <a:p>
                      <a:pPr algn="r"/>
                      <a:r>
                        <a:rPr lang="en-US" sz="1500" b="1" dirty="0">
                          <a:solidFill>
                            <a:schemeClr val="bg1"/>
                          </a:solidFill>
                        </a:rPr>
                        <a:t>$71,158</a:t>
                      </a:r>
                    </a:p>
                  </a:txBody>
                  <a:tcPr marL="68580" marR="68580" marT="34290" marB="34290">
                    <a:solidFill>
                      <a:schemeClr val="accent1"/>
                    </a:solidFill>
                  </a:tcPr>
                </a:tc>
                <a:tc>
                  <a:txBody>
                    <a:bodyPr/>
                    <a:lstStyle/>
                    <a:p>
                      <a:pPr algn="r"/>
                      <a:r>
                        <a:rPr lang="en-US" sz="1500" b="1" dirty="0">
                          <a:solidFill>
                            <a:schemeClr val="bg1"/>
                          </a:solidFill>
                        </a:rPr>
                        <a:t>$2,454</a:t>
                      </a:r>
                    </a:p>
                  </a:txBody>
                  <a:tcPr marL="68580" marR="68580" marT="34290" marB="34290">
                    <a:solidFill>
                      <a:schemeClr val="accent1"/>
                    </a:solidFill>
                  </a:tcPr>
                </a:tc>
                <a:extLst>
                  <a:ext uri="{0D108BD9-81ED-4DB2-BD59-A6C34878D82A}">
                    <a16:rowId xmlns:a16="http://schemas.microsoft.com/office/drawing/2014/main" val="2124775070"/>
                  </a:ext>
                </a:extLst>
              </a:tr>
            </a:tbl>
          </a:graphicData>
        </a:graphic>
      </p:graphicFrame>
      <p:sp>
        <p:nvSpPr>
          <p:cNvPr id="8" name="Rectangle 7">
            <a:extLst>
              <a:ext uri="{FF2B5EF4-FFF2-40B4-BE49-F238E27FC236}">
                <a16:creationId xmlns:a16="http://schemas.microsoft.com/office/drawing/2014/main" id="{144376E6-E98D-4284-01DF-745D83D672C3}"/>
              </a:ext>
            </a:extLst>
          </p:cNvPr>
          <p:cNvSpPr/>
          <p:nvPr/>
        </p:nvSpPr>
        <p:spPr>
          <a:xfrm>
            <a:off x="4089304" y="1237220"/>
            <a:ext cx="3394438" cy="1413242"/>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C9BBEE1C-1CE0-8DD6-A3A8-DE8D3297E345}"/>
              </a:ext>
            </a:extLst>
          </p:cNvPr>
          <p:cNvSpPr/>
          <p:nvPr/>
        </p:nvSpPr>
        <p:spPr>
          <a:xfrm>
            <a:off x="4163631" y="3538495"/>
            <a:ext cx="3320110" cy="1428750"/>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 name="Rectangle 2">
            <a:extLst>
              <a:ext uri="{FF2B5EF4-FFF2-40B4-BE49-F238E27FC236}">
                <a16:creationId xmlns:a16="http://schemas.microsoft.com/office/drawing/2014/main" id="{946B4E0C-805F-9EFD-D23F-D58CEE31388A}"/>
              </a:ext>
            </a:extLst>
          </p:cNvPr>
          <p:cNvSpPr/>
          <p:nvPr/>
        </p:nvSpPr>
        <p:spPr>
          <a:xfrm>
            <a:off x="4098143" y="2374864"/>
            <a:ext cx="1574688" cy="297944"/>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84F0E9E2-59F6-708F-53C3-B5BD61821CB1}"/>
              </a:ext>
            </a:extLst>
          </p:cNvPr>
          <p:cNvSpPr/>
          <p:nvPr/>
        </p:nvSpPr>
        <p:spPr>
          <a:xfrm>
            <a:off x="4163631" y="4691044"/>
            <a:ext cx="1574688" cy="297944"/>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920381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919" y="1512506"/>
            <a:ext cx="6534912" cy="1059593"/>
          </a:xfrm>
        </p:spPr>
        <p:txBody>
          <a:bodyPr>
            <a:noAutofit/>
          </a:bodyPr>
          <a:lstStyle/>
          <a:p>
            <a:pPr algn="ctr"/>
            <a:r>
              <a:rPr lang="en-US" sz="2800" b="1" dirty="0"/>
              <a:t>Potential Revenue Opportunities:</a:t>
            </a:r>
            <a:br>
              <a:rPr lang="en-US" sz="2800" b="1" dirty="0"/>
            </a:br>
            <a:r>
              <a:rPr lang="en-US" sz="2800" b="1" dirty="0"/>
              <a:t>Backfill and Downstream Utilization</a:t>
            </a:r>
            <a:endParaRPr lang="en-US" sz="2800" b="1" dirty="0">
              <a:solidFill>
                <a:schemeClr val="accent1">
                  <a:lumMod val="50000"/>
                </a:schemeClr>
              </a:solidFill>
            </a:endParaRPr>
          </a:p>
        </p:txBody>
      </p:sp>
    </p:spTree>
    <p:extLst>
      <p:ext uri="{BB962C8B-B14F-4D97-AF65-F5344CB8AC3E}">
        <p14:creationId xmlns:p14="http://schemas.microsoft.com/office/powerpoint/2010/main" val="329513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C7282FB-D9E8-4756-9FB2-2FBB1CADA3E0}"/>
              </a:ext>
            </a:extLst>
          </p:cNvPr>
          <p:cNvPicPr>
            <a:picLocks noChangeAspect="1"/>
          </p:cNvPicPr>
          <p:nvPr/>
        </p:nvPicPr>
        <p:blipFill>
          <a:blip r:embed="rId3"/>
          <a:stretch>
            <a:fillRect/>
          </a:stretch>
        </p:blipFill>
        <p:spPr>
          <a:xfrm>
            <a:off x="1373851" y="607140"/>
            <a:ext cx="6301048" cy="4112099"/>
          </a:xfrm>
          <a:prstGeom prst="rect">
            <a:avLst/>
          </a:prstGeom>
        </p:spPr>
      </p:pic>
      <p:sp>
        <p:nvSpPr>
          <p:cNvPr id="17" name="TextBox 16">
            <a:extLst>
              <a:ext uri="{FF2B5EF4-FFF2-40B4-BE49-F238E27FC236}">
                <a16:creationId xmlns:a16="http://schemas.microsoft.com/office/drawing/2014/main" id="{B9D5C378-039E-471B-9F9B-99E8D3C829EB}"/>
              </a:ext>
            </a:extLst>
          </p:cNvPr>
          <p:cNvSpPr txBox="1"/>
          <p:nvPr/>
        </p:nvSpPr>
        <p:spPr>
          <a:xfrm>
            <a:off x="467764" y="33563"/>
            <a:ext cx="8127596" cy="461665"/>
          </a:xfrm>
          <a:prstGeom prst="rect">
            <a:avLst/>
          </a:prstGeom>
          <a:noFill/>
        </p:spPr>
        <p:txBody>
          <a:bodyPr wrap="square" rtlCol="0">
            <a:spAutoFit/>
          </a:bodyPr>
          <a:lstStyle/>
          <a:p>
            <a:r>
              <a:rPr lang="en-US" sz="2400" b="1" dirty="0">
                <a:solidFill>
                  <a:srgbClr val="CD113B"/>
                </a:solidFill>
              </a:rPr>
              <a:t>Revenue Opportunity from Freeing Up Inpatient Beds</a:t>
            </a:r>
          </a:p>
        </p:txBody>
      </p:sp>
    </p:spTree>
    <p:extLst>
      <p:ext uri="{BB962C8B-B14F-4D97-AF65-F5344CB8AC3E}">
        <p14:creationId xmlns:p14="http://schemas.microsoft.com/office/powerpoint/2010/main" val="4166430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535154"/>
          </a:xfrm>
        </p:spPr>
        <p:txBody>
          <a:bodyPr>
            <a:noAutofit/>
          </a:bodyPr>
          <a:lstStyle/>
          <a:p>
            <a:r>
              <a:rPr lang="en-US" b="1" dirty="0"/>
              <a:t>Example of “Backfill” Calculation</a:t>
            </a:r>
            <a:endParaRPr lang="en-US" b="1" dirty="0">
              <a:solidFill>
                <a:srgbClr val="FF0000"/>
              </a:solidFill>
            </a:endParaRPr>
          </a:p>
        </p:txBody>
      </p:sp>
      <p:sp>
        <p:nvSpPr>
          <p:cNvPr id="3" name="Content Placeholder 2"/>
          <p:cNvSpPr>
            <a:spLocks noGrp="1"/>
          </p:cNvSpPr>
          <p:nvPr>
            <p:ph idx="1"/>
          </p:nvPr>
        </p:nvSpPr>
        <p:spPr>
          <a:xfrm>
            <a:off x="457199" y="626534"/>
            <a:ext cx="8500533" cy="4147689"/>
          </a:xfrm>
        </p:spPr>
        <p:txBody>
          <a:bodyPr>
            <a:noAutofit/>
          </a:bodyPr>
          <a:lstStyle/>
          <a:p>
            <a:pPr marL="457200" lvl="0" indent="-457200">
              <a:spcBef>
                <a:spcPts val="0"/>
              </a:spcBef>
              <a:buFont typeface="+mj-lt"/>
              <a:buAutoNum type="arabicPeriod"/>
            </a:pPr>
            <a:r>
              <a:rPr lang="en-US" dirty="0"/>
              <a:t>Start with </a:t>
            </a:r>
            <a:r>
              <a:rPr lang="en-US" b="1" dirty="0"/>
              <a:t>N=100 Sickle Cell Disease (SCD)</a:t>
            </a:r>
            <a:r>
              <a:rPr lang="en-US" dirty="0"/>
              <a:t> inpatient discharges </a:t>
            </a:r>
          </a:p>
          <a:p>
            <a:pPr marL="457200" lvl="0" indent="-457200">
              <a:spcBef>
                <a:spcPts val="0"/>
              </a:spcBef>
              <a:buFont typeface="+mj-lt"/>
              <a:buAutoNum type="arabicPeriod"/>
            </a:pPr>
            <a:r>
              <a:rPr lang="en-US" dirty="0"/>
              <a:t>An Average Length of Stay (ALOS) reduction produces a </a:t>
            </a:r>
            <a:r>
              <a:rPr lang="en-US" b="1" dirty="0"/>
              <a:t>0.75 day reduction</a:t>
            </a:r>
            <a:r>
              <a:rPr lang="en-US" dirty="0"/>
              <a:t> per discharge.  </a:t>
            </a:r>
          </a:p>
          <a:p>
            <a:pPr marL="457200" lvl="0" indent="-457200">
              <a:spcBef>
                <a:spcPts val="0"/>
              </a:spcBef>
              <a:buFont typeface="+mj-lt"/>
              <a:buAutoNum type="arabicPeriod"/>
            </a:pPr>
            <a:r>
              <a:rPr lang="en-US" dirty="0"/>
              <a:t>0.75 days per discharge x 100 discharges = </a:t>
            </a:r>
            <a:r>
              <a:rPr lang="en-US" b="1" dirty="0"/>
              <a:t>75 “freed up” days   </a:t>
            </a:r>
          </a:p>
          <a:p>
            <a:pPr marL="457200" lvl="0" indent="-457200">
              <a:spcBef>
                <a:spcPts val="0"/>
              </a:spcBef>
              <a:buFont typeface="+mj-lt"/>
              <a:buAutoNum type="arabicPeriod"/>
            </a:pPr>
            <a:r>
              <a:rPr lang="en-US" dirty="0"/>
              <a:t>Estimate based on patients who are hospitalized on similar inpatient units to those of the patients with SCD</a:t>
            </a:r>
          </a:p>
          <a:p>
            <a:pPr lvl="1" indent="-342900">
              <a:spcBef>
                <a:spcPts val="0"/>
              </a:spcBef>
            </a:pPr>
            <a:r>
              <a:rPr lang="en-US" sz="2000" dirty="0"/>
              <a:t>For example, if patients with SCD typically reside on general medicine units (ALOS = 5.0 days) </a:t>
            </a:r>
          </a:p>
          <a:p>
            <a:pPr marL="457200" indent="-457200">
              <a:spcBef>
                <a:spcPts val="0"/>
              </a:spcBef>
              <a:buFont typeface="+mj-lt"/>
              <a:buAutoNum type="arabicPeriod"/>
            </a:pPr>
            <a:r>
              <a:rPr lang="en-US" b="1" dirty="0"/>
              <a:t>15 newly available inpatient hospitalizations </a:t>
            </a:r>
            <a:r>
              <a:rPr lang="en-US" dirty="0"/>
              <a:t>for general medicine discharges  </a:t>
            </a:r>
          </a:p>
          <a:p>
            <a:pPr marL="457200" lvl="0" indent="-457200">
              <a:spcBef>
                <a:spcPts val="0"/>
              </a:spcBef>
              <a:buFont typeface="+mj-lt"/>
              <a:buAutoNum type="arabicPeriod"/>
            </a:pPr>
            <a:r>
              <a:rPr lang="en-US" dirty="0"/>
              <a:t>Assume the average margin for a general medicine discharge </a:t>
            </a:r>
            <a:r>
              <a:rPr lang="en-US" b="1" dirty="0"/>
              <a:t>= $2,000</a:t>
            </a:r>
            <a:endParaRPr lang="en-US" dirty="0"/>
          </a:p>
          <a:p>
            <a:pPr marL="457200" lvl="0" indent="-457200">
              <a:spcBef>
                <a:spcPts val="0"/>
              </a:spcBef>
              <a:buFont typeface="+mj-lt"/>
              <a:buAutoNum type="arabicPeriod"/>
            </a:pPr>
            <a:r>
              <a:rPr lang="en-US" dirty="0"/>
              <a:t>$2,000 x 15 newly available inpatient hospitalizations </a:t>
            </a:r>
            <a:r>
              <a:rPr lang="en-US" b="1" dirty="0"/>
              <a:t>= $30,000 incremental margin  </a:t>
            </a:r>
          </a:p>
          <a:p>
            <a:pPr marL="0" indent="0">
              <a:spcBef>
                <a:spcPts val="0"/>
              </a:spcBef>
              <a:buNone/>
            </a:pPr>
            <a:endParaRPr lang="en-US" dirty="0">
              <a:solidFill>
                <a:schemeClr val="tx2"/>
              </a:solidFill>
            </a:endParaRPr>
          </a:p>
          <a:p>
            <a:pPr>
              <a:spcBef>
                <a:spcPts val="0"/>
              </a:spcBef>
            </a:pPr>
            <a:endParaRPr lang="en-US" dirty="0"/>
          </a:p>
        </p:txBody>
      </p:sp>
    </p:spTree>
    <p:extLst>
      <p:ext uri="{BB962C8B-B14F-4D97-AF65-F5344CB8AC3E}">
        <p14:creationId xmlns:p14="http://schemas.microsoft.com/office/powerpoint/2010/main" val="657470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81574"/>
            <a:ext cx="8229600" cy="535154"/>
          </a:xfrm>
        </p:spPr>
        <p:txBody>
          <a:bodyPr>
            <a:noAutofit/>
          </a:bodyPr>
          <a:lstStyle/>
          <a:p>
            <a:r>
              <a:rPr lang="en-US" b="1" dirty="0"/>
              <a:t>“Backfill” Calculation - Caveats</a:t>
            </a:r>
            <a:endParaRPr lang="en-US" b="1" dirty="0">
              <a:solidFill>
                <a:srgbClr val="FF0000"/>
              </a:solidFill>
            </a:endParaRPr>
          </a:p>
        </p:txBody>
      </p:sp>
      <p:sp>
        <p:nvSpPr>
          <p:cNvPr id="3" name="Content Placeholder 2"/>
          <p:cNvSpPr>
            <a:spLocks noGrp="1"/>
          </p:cNvSpPr>
          <p:nvPr>
            <p:ph idx="1"/>
          </p:nvPr>
        </p:nvSpPr>
        <p:spPr>
          <a:xfrm>
            <a:off x="457200" y="880533"/>
            <a:ext cx="8229600" cy="3860800"/>
          </a:xfrm>
        </p:spPr>
        <p:txBody>
          <a:bodyPr>
            <a:normAutofit/>
          </a:bodyPr>
          <a:lstStyle/>
          <a:p>
            <a:r>
              <a:rPr lang="en-US" sz="2400" dirty="0"/>
              <a:t>Assumes your institution is running at capacity</a:t>
            </a:r>
          </a:p>
          <a:p>
            <a:r>
              <a:rPr lang="en-US" sz="2400" dirty="0"/>
              <a:t>If not, and there is excess capacity for admissions, that negates the advantage of freeing up additional beds for the purpose of incremental margin</a:t>
            </a:r>
          </a:p>
          <a:p>
            <a:endParaRPr lang="en-US" sz="1350" dirty="0"/>
          </a:p>
        </p:txBody>
      </p:sp>
    </p:spTree>
    <p:extLst>
      <p:ext uri="{BB962C8B-B14F-4D97-AF65-F5344CB8AC3E}">
        <p14:creationId xmlns:p14="http://schemas.microsoft.com/office/powerpoint/2010/main" val="464853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81574"/>
            <a:ext cx="8229600" cy="535154"/>
          </a:xfrm>
        </p:spPr>
        <p:txBody>
          <a:bodyPr>
            <a:noAutofit/>
          </a:bodyPr>
          <a:lstStyle/>
          <a:p>
            <a:r>
              <a:rPr lang="en-US" b="1" dirty="0"/>
              <a:t>“Downstream” Visits</a:t>
            </a:r>
            <a:endParaRPr lang="en-US" b="1" dirty="0">
              <a:solidFill>
                <a:srgbClr val="FF0000"/>
              </a:solidFill>
            </a:endParaRPr>
          </a:p>
        </p:txBody>
      </p:sp>
      <p:sp>
        <p:nvSpPr>
          <p:cNvPr id="3" name="Content Placeholder 2"/>
          <p:cNvSpPr>
            <a:spLocks noGrp="1"/>
          </p:cNvSpPr>
          <p:nvPr>
            <p:ph idx="1"/>
          </p:nvPr>
        </p:nvSpPr>
        <p:spPr>
          <a:xfrm>
            <a:off x="457200" y="880533"/>
            <a:ext cx="8229600" cy="3860800"/>
          </a:xfrm>
        </p:spPr>
        <p:txBody>
          <a:bodyPr>
            <a:normAutofit/>
          </a:bodyPr>
          <a:lstStyle/>
          <a:p>
            <a:endParaRPr lang="en-US" sz="2100" dirty="0"/>
          </a:p>
          <a:p>
            <a:endParaRPr lang="en-US" sz="1350" dirty="0"/>
          </a:p>
        </p:txBody>
      </p:sp>
      <p:sp>
        <p:nvSpPr>
          <p:cNvPr id="4" name="Rectangle 3"/>
          <p:cNvSpPr/>
          <p:nvPr/>
        </p:nvSpPr>
        <p:spPr>
          <a:xfrm>
            <a:off x="516467" y="958493"/>
            <a:ext cx="8039704" cy="3508653"/>
          </a:xfrm>
          <a:prstGeom prst="rect">
            <a:avLst/>
          </a:prstGeom>
        </p:spPr>
        <p:txBody>
          <a:bodyPr wrap="square">
            <a:spAutoFit/>
          </a:bodyPr>
          <a:lstStyle/>
          <a:p>
            <a:pPr marL="285750" indent="-285750">
              <a:buFont typeface="Arial" panose="020B0604020202020204" pitchFamily="34" charset="0"/>
              <a:buChar char="•"/>
            </a:pPr>
            <a:r>
              <a:rPr lang="en-US" sz="2400" dirty="0">
                <a:latin typeface="+mn-lt"/>
              </a:rPr>
              <a:t>Additional inpatient/outpatient visits resulting from follow-up to earlier visits</a:t>
            </a:r>
          </a:p>
          <a:p>
            <a:pPr marL="742950" lvl="1" indent="-285750">
              <a:buFont typeface="Arial" panose="020B0604020202020204" pitchFamily="34" charset="0"/>
              <a:buChar char="•"/>
            </a:pPr>
            <a:r>
              <a:rPr lang="en-US" sz="2200" dirty="0">
                <a:latin typeface="+mn-lt"/>
              </a:rPr>
              <a:t>Includes preventative evaluations such eye exams</a:t>
            </a:r>
          </a:p>
          <a:p>
            <a:pPr marL="742950" lvl="1" indent="-285750">
              <a:buFont typeface="Arial" panose="020B0604020202020204" pitchFamily="34" charset="0"/>
              <a:buChar char="•"/>
            </a:pPr>
            <a:endParaRPr lang="en-US" sz="800" dirty="0">
              <a:latin typeface="+mn-lt"/>
            </a:endParaRPr>
          </a:p>
          <a:p>
            <a:pPr marL="285750" indent="-285750">
              <a:buFont typeface="Arial" panose="020B0604020202020204" pitchFamily="34" charset="0"/>
              <a:buChar char="•"/>
            </a:pPr>
            <a:r>
              <a:rPr lang="en-US" sz="2400" b="1" dirty="0">
                <a:latin typeface="+mn-lt"/>
              </a:rPr>
              <a:t>Payor</a:t>
            </a:r>
            <a:r>
              <a:rPr lang="en-US" sz="2400" dirty="0">
                <a:latin typeface="+mn-lt"/>
              </a:rPr>
              <a:t> drives financial outcome </a:t>
            </a:r>
          </a:p>
          <a:p>
            <a:pPr marL="742950" lvl="1" indent="-285750">
              <a:buFont typeface="Arial" panose="020B0604020202020204" pitchFamily="34" charset="0"/>
              <a:buChar char="•"/>
            </a:pPr>
            <a:r>
              <a:rPr lang="en-US" sz="2400" u="sng" dirty="0">
                <a:latin typeface="+mn-lt"/>
              </a:rPr>
              <a:t>Governmental</a:t>
            </a:r>
            <a:r>
              <a:rPr lang="en-US" sz="2400" dirty="0">
                <a:latin typeface="+mn-lt"/>
              </a:rPr>
              <a:t> (MCaid/MCare): </a:t>
            </a:r>
          </a:p>
          <a:p>
            <a:pPr marL="1200150" lvl="2" indent="-285750">
              <a:buFont typeface="Arial" panose="020B0604020202020204" pitchFamily="34" charset="0"/>
              <a:buChar char="•"/>
            </a:pPr>
            <a:r>
              <a:rPr lang="en-US" sz="2200" dirty="0">
                <a:latin typeface="+mn-lt"/>
              </a:rPr>
              <a:t>May avert financially unfavorable acute care visits</a:t>
            </a:r>
          </a:p>
          <a:p>
            <a:pPr marL="742950" lvl="1" indent="-285750">
              <a:buFont typeface="Arial" panose="020B0604020202020204" pitchFamily="34" charset="0"/>
              <a:buChar char="•"/>
            </a:pPr>
            <a:r>
              <a:rPr lang="en-US" sz="2400" u="sng" dirty="0">
                <a:latin typeface="+mn-lt"/>
              </a:rPr>
              <a:t>Commercial</a:t>
            </a:r>
            <a:r>
              <a:rPr lang="en-US" sz="2400" dirty="0">
                <a:latin typeface="+mn-lt"/>
              </a:rPr>
              <a:t>: </a:t>
            </a:r>
          </a:p>
          <a:p>
            <a:pPr marL="1200150" lvl="2" indent="-285750">
              <a:buFont typeface="Arial" panose="020B0604020202020204" pitchFamily="34" charset="0"/>
              <a:buChar char="•"/>
            </a:pPr>
            <a:r>
              <a:rPr lang="en-US" sz="2200" dirty="0">
                <a:latin typeface="+mn-lt"/>
              </a:rPr>
              <a:t>May produce financially favorable visits for work-ups/ procedures  </a:t>
            </a:r>
          </a:p>
        </p:txBody>
      </p:sp>
    </p:spTree>
    <p:extLst>
      <p:ext uri="{BB962C8B-B14F-4D97-AF65-F5344CB8AC3E}">
        <p14:creationId xmlns:p14="http://schemas.microsoft.com/office/powerpoint/2010/main" val="1928799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103" y="256381"/>
            <a:ext cx="8733028" cy="656977"/>
          </a:xfrm>
        </p:spPr>
        <p:txBody>
          <a:bodyPr>
            <a:noAutofit/>
          </a:bodyPr>
          <a:lstStyle/>
          <a:p>
            <a:r>
              <a:rPr lang="en-US" sz="2800" b="1" dirty="0"/>
              <a:t>Overall Strategies to Improve Financial Outcomes</a:t>
            </a:r>
            <a:endParaRPr lang="en-US" sz="2800" b="1" dirty="0">
              <a:solidFill>
                <a:schemeClr val="accent1">
                  <a:lumMod val="50000"/>
                </a:schemeClr>
              </a:solidFill>
            </a:endParaRPr>
          </a:p>
        </p:txBody>
      </p:sp>
      <p:sp>
        <p:nvSpPr>
          <p:cNvPr id="3" name="Content Placeholder 2"/>
          <p:cNvSpPr>
            <a:spLocks noGrp="1"/>
          </p:cNvSpPr>
          <p:nvPr>
            <p:ph idx="1"/>
          </p:nvPr>
        </p:nvSpPr>
        <p:spPr>
          <a:xfrm>
            <a:off x="264103" y="937978"/>
            <a:ext cx="8520544" cy="3267544"/>
          </a:xfrm>
        </p:spPr>
        <p:txBody>
          <a:bodyPr>
            <a:normAutofit/>
          </a:bodyPr>
          <a:lstStyle/>
          <a:p>
            <a:pPr>
              <a:buFont typeface="Arial" panose="020B0604020202020204" pitchFamily="34" charset="0"/>
              <a:buChar char="•"/>
            </a:pPr>
            <a:r>
              <a:rPr lang="en-US" sz="2400" b="1" dirty="0"/>
              <a:t>Best: New revenue</a:t>
            </a:r>
          </a:p>
          <a:p>
            <a:pPr lvl="1">
              <a:buFont typeface="Arial" panose="020B0604020202020204" pitchFamily="34" charset="0"/>
              <a:buChar char="•"/>
            </a:pPr>
            <a:r>
              <a:rPr lang="en-US" sz="2200" dirty="0"/>
              <a:t>May be difficult to achieve for SCD population</a:t>
            </a:r>
          </a:p>
          <a:p>
            <a:pPr lvl="1">
              <a:buFont typeface="Arial" panose="020B0604020202020204" pitchFamily="34" charset="0"/>
              <a:buChar char="•"/>
            </a:pPr>
            <a:r>
              <a:rPr lang="en-US" sz="2200" dirty="0"/>
              <a:t>Explore potential 340B-eligible outpatient meds/infusions </a:t>
            </a:r>
          </a:p>
          <a:p>
            <a:pPr>
              <a:buFont typeface="Arial" panose="020B0604020202020204" pitchFamily="34" charset="0"/>
              <a:buChar char="•"/>
            </a:pPr>
            <a:r>
              <a:rPr lang="en-US" sz="2400" b="1" dirty="0"/>
              <a:t>Next best: </a:t>
            </a:r>
            <a:r>
              <a:rPr lang="en-US" sz="2400" dirty="0"/>
              <a:t>Reduction in financial loss </a:t>
            </a:r>
          </a:p>
          <a:p>
            <a:r>
              <a:rPr lang="en-US" sz="2400" b="1" dirty="0"/>
              <a:t>Associated corollaries: </a:t>
            </a:r>
            <a:r>
              <a:rPr lang="en-US" sz="2400" dirty="0"/>
              <a:t>Backfill and downstream utilization</a:t>
            </a:r>
          </a:p>
        </p:txBody>
      </p:sp>
    </p:spTree>
    <p:extLst>
      <p:ext uri="{BB962C8B-B14F-4D97-AF65-F5344CB8AC3E}">
        <p14:creationId xmlns:p14="http://schemas.microsoft.com/office/powerpoint/2010/main" val="2354966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Takeaways</a:t>
            </a:r>
            <a:endParaRPr lang="en-US" b="1" dirty="0">
              <a:solidFill>
                <a:srgbClr val="FF0000"/>
              </a:solidFill>
            </a:endParaRPr>
          </a:p>
        </p:txBody>
      </p:sp>
      <p:sp>
        <p:nvSpPr>
          <p:cNvPr id="3" name="Content Placeholder 2"/>
          <p:cNvSpPr>
            <a:spLocks noGrp="1"/>
          </p:cNvSpPr>
          <p:nvPr>
            <p:ph idx="1"/>
          </p:nvPr>
        </p:nvSpPr>
        <p:spPr>
          <a:xfrm>
            <a:off x="457200" y="1143069"/>
            <a:ext cx="8229600" cy="2697411"/>
          </a:xfrm>
        </p:spPr>
        <p:txBody>
          <a:bodyPr>
            <a:normAutofit/>
          </a:bodyPr>
          <a:lstStyle/>
          <a:p>
            <a:pPr>
              <a:buFont typeface="Arial" panose="020B0604020202020204" pitchFamily="34" charset="0"/>
              <a:buChar char="•"/>
            </a:pPr>
            <a:r>
              <a:rPr lang="en-US" sz="2400" dirty="0"/>
              <a:t>Cultivate relationships with financial/data analysts  </a:t>
            </a:r>
          </a:p>
          <a:p>
            <a:pPr>
              <a:buFont typeface="Arial" panose="020B0604020202020204" pitchFamily="34" charset="0"/>
              <a:buChar char="•"/>
            </a:pPr>
            <a:r>
              <a:rPr lang="en-US" sz="2400" dirty="0"/>
              <a:t>Track program volume and financial outcomes on an ongoing basis</a:t>
            </a:r>
          </a:p>
        </p:txBody>
      </p:sp>
    </p:spTree>
    <p:extLst>
      <p:ext uri="{BB962C8B-B14F-4D97-AF65-F5344CB8AC3E}">
        <p14:creationId xmlns:p14="http://schemas.microsoft.com/office/powerpoint/2010/main" val="2013751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86" y="1512157"/>
            <a:ext cx="8733028" cy="656977"/>
          </a:xfrm>
        </p:spPr>
        <p:txBody>
          <a:bodyPr>
            <a:noAutofit/>
          </a:bodyPr>
          <a:lstStyle/>
          <a:p>
            <a:pPr algn="ctr"/>
            <a:r>
              <a:rPr lang="en-US" sz="2800" b="1" dirty="0"/>
              <a:t>Inpatient/Outpatient Visit Volumes &amp; LOS</a:t>
            </a:r>
            <a:endParaRPr lang="en-US" sz="2800" b="1" dirty="0">
              <a:solidFill>
                <a:schemeClr val="accent1">
                  <a:lumMod val="50000"/>
                </a:schemeClr>
              </a:solidFill>
            </a:endParaRPr>
          </a:p>
        </p:txBody>
      </p:sp>
    </p:spTree>
    <p:extLst>
      <p:ext uri="{BB962C8B-B14F-4D97-AF65-F5344CB8AC3E}">
        <p14:creationId xmlns:p14="http://schemas.microsoft.com/office/powerpoint/2010/main" val="617106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15142"/>
          </a:xfrm>
        </p:spPr>
        <p:txBody>
          <a:bodyPr>
            <a:noAutofit/>
          </a:bodyPr>
          <a:lstStyle/>
          <a:p>
            <a:r>
              <a:rPr lang="en-US" sz="2000" b="1" dirty="0"/>
              <a:t>Outcome Measurement: Adult SCD Program Visit Volumes</a:t>
            </a:r>
            <a:br>
              <a:rPr lang="en-US" sz="2000" dirty="0"/>
            </a:br>
            <a:r>
              <a:rPr lang="en-US" sz="1800" dirty="0"/>
              <a:t>Adjusted for number of unique individuals</a:t>
            </a:r>
            <a:br>
              <a:rPr lang="en-US" sz="2000" dirty="0">
                <a:solidFill>
                  <a:schemeClr val="accent1">
                    <a:lumMod val="50000"/>
                  </a:schemeClr>
                </a:solidFill>
              </a:rPr>
            </a:br>
            <a:endParaRPr lang="en-US" sz="2000" dirty="0">
              <a:solidFill>
                <a:schemeClr val="accent1">
                  <a:lumMod val="50000"/>
                </a:schemeClr>
              </a:solidFill>
            </a:endParaRPr>
          </a:p>
        </p:txBody>
      </p:sp>
      <p:pic>
        <p:nvPicPr>
          <p:cNvPr id="3" name="Picture 2">
            <a:extLst>
              <a:ext uri="{FF2B5EF4-FFF2-40B4-BE49-F238E27FC236}">
                <a16:creationId xmlns:a16="http://schemas.microsoft.com/office/drawing/2014/main" id="{6F6DB4CC-16EF-5605-0B21-6E1EE45D4A14}"/>
              </a:ext>
            </a:extLst>
          </p:cNvPr>
          <p:cNvPicPr>
            <a:picLocks noChangeAspect="1"/>
          </p:cNvPicPr>
          <p:nvPr/>
        </p:nvPicPr>
        <p:blipFill>
          <a:blip r:embed="rId3"/>
          <a:stretch>
            <a:fillRect/>
          </a:stretch>
        </p:blipFill>
        <p:spPr>
          <a:xfrm>
            <a:off x="174567" y="848981"/>
            <a:ext cx="8794866" cy="3795422"/>
          </a:xfrm>
          <a:prstGeom prst="rect">
            <a:avLst/>
          </a:prstGeom>
        </p:spPr>
      </p:pic>
    </p:spTree>
    <p:extLst>
      <p:ext uri="{BB962C8B-B14F-4D97-AF65-F5344CB8AC3E}">
        <p14:creationId xmlns:p14="http://schemas.microsoft.com/office/powerpoint/2010/main" val="1696448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2729" y="179295"/>
            <a:ext cx="8229600" cy="485989"/>
          </a:xfrm>
        </p:spPr>
        <p:txBody>
          <a:bodyPr>
            <a:noAutofit/>
          </a:bodyPr>
          <a:lstStyle/>
          <a:p>
            <a:r>
              <a:rPr lang="en-US" sz="2400" b="1" dirty="0"/>
              <a:t>Outcome Measurement: Inpatient ALOS Reduction</a:t>
            </a:r>
            <a:endParaRPr lang="en-US" sz="2400" dirty="0"/>
          </a:p>
        </p:txBody>
      </p:sp>
      <p:pic>
        <p:nvPicPr>
          <p:cNvPr id="4" name="Picture 3">
            <a:extLst>
              <a:ext uri="{FF2B5EF4-FFF2-40B4-BE49-F238E27FC236}">
                <a16:creationId xmlns:a16="http://schemas.microsoft.com/office/drawing/2014/main" id="{914C148E-37EC-7F5E-B33E-9FD03C535693}"/>
              </a:ext>
            </a:extLst>
          </p:cNvPr>
          <p:cNvPicPr>
            <a:picLocks noChangeAspect="1"/>
          </p:cNvPicPr>
          <p:nvPr/>
        </p:nvPicPr>
        <p:blipFill>
          <a:blip r:embed="rId3"/>
          <a:stretch>
            <a:fillRect/>
          </a:stretch>
        </p:blipFill>
        <p:spPr>
          <a:xfrm>
            <a:off x="322729" y="665284"/>
            <a:ext cx="8261816" cy="3997653"/>
          </a:xfrm>
          <a:prstGeom prst="rect">
            <a:avLst/>
          </a:prstGeom>
        </p:spPr>
      </p:pic>
    </p:spTree>
    <p:extLst>
      <p:ext uri="{BB962C8B-B14F-4D97-AF65-F5344CB8AC3E}">
        <p14:creationId xmlns:p14="http://schemas.microsoft.com/office/powerpoint/2010/main" val="2094864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227902" y="2227905"/>
            <a:ext cx="5143500" cy="687690"/>
          </a:xfrm>
          <a:solidFill>
            <a:schemeClr val="bg1"/>
          </a:solidFill>
          <a:ln>
            <a:noFill/>
          </a:ln>
        </p:spPr>
        <p:txBody>
          <a:bodyPr anchor="ctr">
            <a:noAutofit/>
          </a:bodyPr>
          <a:lstStyle/>
          <a:p>
            <a:pPr algn="ctr"/>
            <a:r>
              <a:rPr lang="en-US" sz="2400" b="1" dirty="0"/>
              <a:t>Online Dashboard</a:t>
            </a:r>
          </a:p>
        </p:txBody>
      </p:sp>
      <p:pic>
        <p:nvPicPr>
          <p:cNvPr id="5" name="Picture 4">
            <a:extLst>
              <a:ext uri="{FF2B5EF4-FFF2-40B4-BE49-F238E27FC236}">
                <a16:creationId xmlns:a16="http://schemas.microsoft.com/office/drawing/2014/main" id="{41317946-C521-4A8B-93F4-B75A57CDB4B7}"/>
              </a:ext>
            </a:extLst>
          </p:cNvPr>
          <p:cNvPicPr>
            <a:picLocks noChangeAspect="1"/>
          </p:cNvPicPr>
          <p:nvPr/>
        </p:nvPicPr>
        <p:blipFill>
          <a:blip r:embed="rId3"/>
          <a:stretch>
            <a:fillRect/>
          </a:stretch>
        </p:blipFill>
        <p:spPr>
          <a:xfrm>
            <a:off x="687689" y="2"/>
            <a:ext cx="6834745" cy="5143500"/>
          </a:xfrm>
          <a:prstGeom prst="rect">
            <a:avLst/>
          </a:prstGeom>
          <a:ln>
            <a:noFill/>
          </a:ln>
        </p:spPr>
      </p:pic>
      <p:sp>
        <p:nvSpPr>
          <p:cNvPr id="6" name="Rectangle 5">
            <a:extLst>
              <a:ext uri="{FF2B5EF4-FFF2-40B4-BE49-F238E27FC236}">
                <a16:creationId xmlns:a16="http://schemas.microsoft.com/office/drawing/2014/main" id="{8CC60A20-DC1F-4919-B96D-6C25C2AA278F}"/>
              </a:ext>
            </a:extLst>
          </p:cNvPr>
          <p:cNvSpPr/>
          <p:nvPr/>
        </p:nvSpPr>
        <p:spPr>
          <a:xfrm>
            <a:off x="619677" y="143583"/>
            <a:ext cx="5685330" cy="2364486"/>
          </a:xfrm>
          <a:prstGeom prst="rect">
            <a:avLst/>
          </a:prstGeom>
          <a:noFill/>
          <a:ln w="25400">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1D5C921-D6A5-4DA1-919E-94C2AF5229F4}"/>
              </a:ext>
            </a:extLst>
          </p:cNvPr>
          <p:cNvSpPr/>
          <p:nvPr/>
        </p:nvSpPr>
        <p:spPr>
          <a:xfrm>
            <a:off x="619677" y="2508069"/>
            <a:ext cx="5685331" cy="2635433"/>
          </a:xfrm>
          <a:prstGeom prst="rect">
            <a:avLst/>
          </a:prstGeom>
          <a:noFill/>
          <a:ln w="25400">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EC03EAE-7C82-4037-BC50-6593993A5575}"/>
              </a:ext>
            </a:extLst>
          </p:cNvPr>
          <p:cNvSpPr/>
          <p:nvPr/>
        </p:nvSpPr>
        <p:spPr>
          <a:xfrm>
            <a:off x="6319083" y="808075"/>
            <a:ext cx="1059911" cy="3870251"/>
          </a:xfrm>
          <a:prstGeom prst="rect">
            <a:avLst/>
          </a:prstGeom>
          <a:noFill/>
          <a:ln w="25400">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8BC85FA-14A8-403B-BDF0-B48D6C03B53C}"/>
              </a:ext>
            </a:extLst>
          </p:cNvPr>
          <p:cNvSpPr/>
          <p:nvPr/>
        </p:nvSpPr>
        <p:spPr>
          <a:xfrm>
            <a:off x="619677" y="-12804"/>
            <a:ext cx="725481" cy="156387"/>
          </a:xfrm>
          <a:prstGeom prst="rect">
            <a:avLst/>
          </a:prstGeom>
          <a:noFill/>
          <a:ln w="25400">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3203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82367" y="189395"/>
            <a:ext cx="8229600" cy="535154"/>
          </a:xfrm>
        </p:spPr>
        <p:txBody>
          <a:bodyPr>
            <a:noAutofit/>
          </a:bodyPr>
          <a:lstStyle/>
          <a:p>
            <a:r>
              <a:rPr lang="en-US" sz="2400" b="1" dirty="0"/>
              <a:t>Outcome Measurement: Patient Level Visit Volumes</a:t>
            </a:r>
          </a:p>
        </p:txBody>
      </p:sp>
      <p:pic>
        <p:nvPicPr>
          <p:cNvPr id="16" name="Picture 15"/>
          <p:cNvPicPr>
            <a:picLocks noChangeAspect="1"/>
          </p:cNvPicPr>
          <p:nvPr/>
        </p:nvPicPr>
        <p:blipFill>
          <a:blip r:embed="rId3"/>
          <a:stretch>
            <a:fillRect/>
          </a:stretch>
        </p:blipFill>
        <p:spPr>
          <a:xfrm>
            <a:off x="2003136" y="3494841"/>
            <a:ext cx="4788773" cy="237680"/>
          </a:xfrm>
          <a:prstGeom prst="rect">
            <a:avLst/>
          </a:prstGeom>
        </p:spPr>
      </p:pic>
      <p:pic>
        <p:nvPicPr>
          <p:cNvPr id="4" name="Picture 3"/>
          <p:cNvPicPr>
            <a:picLocks noChangeAspect="1"/>
          </p:cNvPicPr>
          <p:nvPr/>
        </p:nvPicPr>
        <p:blipFill>
          <a:blip r:embed="rId4"/>
          <a:stretch>
            <a:fillRect/>
          </a:stretch>
        </p:blipFill>
        <p:spPr>
          <a:xfrm>
            <a:off x="1050862" y="781217"/>
            <a:ext cx="6659388" cy="3581065"/>
          </a:xfrm>
          <a:prstGeom prst="rect">
            <a:avLst/>
          </a:prstGeom>
        </p:spPr>
      </p:pic>
      <p:pic>
        <p:nvPicPr>
          <p:cNvPr id="5" name="Picture 4"/>
          <p:cNvPicPr>
            <a:picLocks noChangeAspect="1"/>
          </p:cNvPicPr>
          <p:nvPr/>
        </p:nvPicPr>
        <p:blipFill>
          <a:blip r:embed="rId5"/>
          <a:stretch>
            <a:fillRect/>
          </a:stretch>
        </p:blipFill>
        <p:spPr>
          <a:xfrm>
            <a:off x="7710250" y="781217"/>
            <a:ext cx="995354" cy="767411"/>
          </a:xfrm>
          <a:prstGeom prst="rect">
            <a:avLst/>
          </a:prstGeom>
        </p:spPr>
      </p:pic>
      <p:sp>
        <p:nvSpPr>
          <p:cNvPr id="3" name="TextBox 2"/>
          <p:cNvSpPr txBox="1"/>
          <p:nvPr/>
        </p:nvSpPr>
        <p:spPr>
          <a:xfrm>
            <a:off x="640022" y="781217"/>
            <a:ext cx="1106244" cy="261610"/>
          </a:xfrm>
          <a:prstGeom prst="rect">
            <a:avLst/>
          </a:prstGeom>
          <a:noFill/>
        </p:spPr>
        <p:txBody>
          <a:bodyPr wrap="square" rtlCol="0">
            <a:spAutoFit/>
          </a:bodyPr>
          <a:lstStyle/>
          <a:p>
            <a:pPr algn="ctr"/>
            <a:r>
              <a:rPr lang="en-US" sz="1050" u="sng" dirty="0"/>
              <a:t>Pt ID</a:t>
            </a:r>
          </a:p>
        </p:txBody>
      </p:sp>
    </p:spTree>
    <p:extLst>
      <p:ext uri="{BB962C8B-B14F-4D97-AF65-F5344CB8AC3E}">
        <p14:creationId xmlns:p14="http://schemas.microsoft.com/office/powerpoint/2010/main" val="967857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75638"/>
            <a:ext cx="8229600" cy="952226"/>
          </a:xfrm>
        </p:spPr>
        <p:txBody>
          <a:bodyPr/>
          <a:lstStyle/>
          <a:p>
            <a:r>
              <a:rPr lang="en-US" sz="2800" b="1" dirty="0"/>
              <a:t>Measuring Outcomes: “Patient Story”</a:t>
            </a:r>
            <a:br>
              <a:rPr lang="en-US" dirty="0"/>
            </a:br>
            <a:r>
              <a:rPr lang="en-US" sz="2000" dirty="0"/>
              <a:t>Longitudinal Analysis of One Patient’s Visit Patterns</a:t>
            </a:r>
            <a:endParaRPr lang="en-US" dirty="0">
              <a:solidFill>
                <a:schemeClr val="accent1">
                  <a:lumMod val="50000"/>
                </a:schemeClr>
              </a:solidFill>
            </a:endParaRPr>
          </a:p>
        </p:txBody>
      </p:sp>
      <p:pic>
        <p:nvPicPr>
          <p:cNvPr id="6" name="Picture 5">
            <a:extLst>
              <a:ext uri="{FF2B5EF4-FFF2-40B4-BE49-F238E27FC236}">
                <a16:creationId xmlns:a16="http://schemas.microsoft.com/office/drawing/2014/main" id="{5B9AC29E-D4A5-4B8A-B305-EEC67AF9DB45}"/>
              </a:ext>
            </a:extLst>
          </p:cNvPr>
          <p:cNvPicPr>
            <a:picLocks noChangeAspect="1"/>
          </p:cNvPicPr>
          <p:nvPr/>
        </p:nvPicPr>
        <p:blipFill>
          <a:blip r:embed="rId3"/>
          <a:stretch>
            <a:fillRect/>
          </a:stretch>
        </p:blipFill>
        <p:spPr>
          <a:xfrm>
            <a:off x="1219200" y="906566"/>
            <a:ext cx="6705600" cy="3782260"/>
          </a:xfrm>
          <a:prstGeom prst="rect">
            <a:avLst/>
          </a:prstGeom>
        </p:spPr>
      </p:pic>
      <p:sp>
        <p:nvSpPr>
          <p:cNvPr id="2" name="TextBox 1"/>
          <p:cNvSpPr txBox="1"/>
          <p:nvPr/>
        </p:nvSpPr>
        <p:spPr>
          <a:xfrm>
            <a:off x="74645" y="4488024"/>
            <a:ext cx="3225563" cy="246221"/>
          </a:xfrm>
          <a:prstGeom prst="rect">
            <a:avLst/>
          </a:prstGeom>
          <a:noFill/>
        </p:spPr>
        <p:txBody>
          <a:bodyPr wrap="none" rtlCol="0">
            <a:spAutoFit/>
          </a:bodyPr>
          <a:lstStyle/>
          <a:p>
            <a:r>
              <a:rPr lang="en-US" sz="1000" dirty="0"/>
              <a:t>CLABSI, central line-associated bloodstream infection</a:t>
            </a:r>
          </a:p>
        </p:txBody>
      </p:sp>
    </p:spTree>
    <p:extLst>
      <p:ext uri="{BB962C8B-B14F-4D97-AF65-F5344CB8AC3E}">
        <p14:creationId xmlns:p14="http://schemas.microsoft.com/office/powerpoint/2010/main" val="1437396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SH template" id="{33720964-3EA9-43BE-B322-F4B136DB24DE}" vid="{94AB083A-9251-4909-ADD0-7F0EF745D1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_ynhhs_ynhh.pptx" id="{000A30A4-809A-4642-B8F8-4F4D68C16492}" vid="{4349CBF9-666A-45A6-BCA9-31818019266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Year xmlns="f428f131-8437-48c9-9cdf-8fab9dca4571" xsi:nil="true"/>
    <Doc_x0020_Status xmlns="f428f131-8437-48c9-9cdf-8fab9dca4571" xsi:nil="true"/>
    <Doc_x0020_Type xmlns="f428f131-8437-48c9-9cdf-8fab9dca4571"/>
    <Awards xmlns="f428f131-8437-48c9-9cdf-8fab9dca4571" xsi:nil="true"/>
    <Year_x0020_Awarded xmlns="f428f131-8437-48c9-9cdf-8fab9dca4571" xsi:nil="true"/>
    <ASH_x0020_Dept xmlns="f428f131-8437-48c9-9cdf-8fab9dca457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2B948A12B80E84F872D9EC18BBECBF1" ma:contentTypeVersion="84" ma:contentTypeDescription="Create a new document." ma:contentTypeScope="" ma:versionID="c8cb74ef75c6d20eb6a4124cc2f02eb0">
  <xsd:schema xmlns:xsd="http://www.w3.org/2001/XMLSchema" xmlns:xs="http://www.w3.org/2001/XMLSchema" xmlns:p="http://schemas.microsoft.com/office/2006/metadata/properties" xmlns:ns2="f428f131-8437-48c9-9cdf-8fab9dca4571" xmlns:ns3="dffab4cf-5f92-475c-a706-d38d82977b74" targetNamespace="http://schemas.microsoft.com/office/2006/metadata/properties" ma:root="true" ma:fieldsID="8547cea07041ff84b2da9a3862b8b92a" ns2:_="" ns3:_="">
    <xsd:import namespace="f428f131-8437-48c9-9cdf-8fab9dca4571"/>
    <xsd:import namespace="dffab4cf-5f92-475c-a706-d38d82977b74"/>
    <xsd:element name="properties">
      <xsd:complexType>
        <xsd:sequence>
          <xsd:element name="documentManagement">
            <xsd:complexType>
              <xsd:all>
                <xsd:element ref="ns2:Awards" minOccurs="0"/>
                <xsd:element ref="ns2:Year_x0020_Awarded" minOccurs="0"/>
                <xsd:element ref="ns2:Doc_x0020_Status" minOccurs="0"/>
                <xsd:element ref="ns2:Doc_x0020_Type"/>
                <xsd:element ref="ns2:Year" minOccurs="0"/>
                <xsd:element ref="ns2:ASH_x0020_Dept" minOccurs="0"/>
                <xsd:element ref="ns3:MediaServiceMetadata" minOccurs="0"/>
                <xsd:element ref="ns3:MediaServiceFastMetadata" minOccurs="0"/>
                <xsd:element ref="ns2:SharedWithUsers" minOccurs="0"/>
                <xsd:element ref="ns2:SharedWithDetails"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Awards" ma:index="2" nillable="true" ma:displayName="Award" ma:format="Dropdown" ma:indexed="true" ma:internalName="Awards" ma:readOnly="false">
      <xsd:simpleType>
        <xsd:restriction base="dms:Choice">
          <xsd:enumeration value="Abstract Achievement Award"/>
          <xsd:enumeration value="Advocacy Awards"/>
          <xsd:enumeration value="Alternative Training Pathway Grant"/>
          <xsd:enumeration value="ASH Ambassador"/>
          <xsd:enumeration value="ASH-AMFDP"/>
          <xsd:enumeration value="Bridge Grant Award"/>
          <xsd:enumeration value="Clinical Research Training Institute"/>
          <xsd:enumeration value="CRTI in Latin America"/>
          <xsd:enumeration value="Clinical Research Trainee Day- APAC"/>
          <xsd:enumeration value="EHA-ASH Research Exchange Award"/>
          <xsd:enumeration value="General"/>
          <xsd:enumeration value="Honorific Awards"/>
          <xsd:enumeration value="HONORS Award"/>
          <xsd:enumeration value="International Hematology Award"/>
          <xsd:enumeration value="Leadership in Promoting Diversity"/>
          <xsd:enumeration value="Mentor Award"/>
          <xsd:enumeration value="MGSAAA"/>
          <xsd:enumeration value="Minority Medical Student Award Program"/>
          <xsd:enumeration value="MMSAP Flex"/>
          <xsd:enumeration value="MMSAP Yearlong"/>
          <xsd:enumeration value="Minority Resident Hematology Award Program"/>
          <xsd:enumeration value="Misc Awards"/>
          <xsd:enumeration value="Physician-Scientist Award"/>
          <xsd:enumeration value="Research Training Award for Fellows"/>
          <xsd:enumeration value="Scholar Awards"/>
          <xsd:enumeration value="Trainee Research Award"/>
          <xsd:enumeration value="Translational Research Training in Hematology"/>
          <xsd:enumeration value="Visitor Training Program"/>
        </xsd:restriction>
      </xsd:simpleType>
    </xsd:element>
    <xsd:element name="Year_x0020_Awarded" ma:index="3" nillable="true" ma:displayName="Year Awarded" ma:format="Dropdown" ma:indexed="true" ma:internalName="Year_x0020_Awarded" ma:readOnly="false">
      <xsd:simpleType>
        <xsd:restriction base="dms:Choice">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enumeration value="1994"/>
          <xsd:enumeration value="1993"/>
          <xsd:enumeration value="1992"/>
          <xsd:enumeration value="1991"/>
          <xsd:enumeration value="1990"/>
        </xsd:restriction>
      </xsd:simpleType>
    </xsd:element>
    <xsd:element name="Doc_x0020_Status" ma:index="4" nillable="true" ma:displayName="Doc Status" ma:default="Final" ma:format="Dropdown" ma:indexed="true" ma:internalName="Doc_x0020_Status" ma:readOnly="false">
      <xsd:simpleType>
        <xsd:restriction base="dms:Choice">
          <xsd:enumeration value="Draft"/>
          <xsd:enumeration value="Final"/>
        </xsd:restriction>
      </xsd:simpleType>
    </xsd:element>
    <xsd:element name="Doc_x0020_Type" ma:index="5" ma:displayName="Doc Type" ma:format="Dropdown" ma:indexed="true" ma:internalName="Doc_x0020_Type" ma:readOnly="false">
      <xsd:simpleType>
        <xsd:union memberTypes="dms:Text">
          <xsd:simpleType>
            <xsd:restriction base="dms:Choice">
              <xsd:enumeration value="Advertisement"/>
              <xsd:enumeration value="Agenda"/>
              <xsd:enumeration value="Contract"/>
              <xsd:enumeration value="E-mail"/>
              <xsd:enumeration value="Evaluation Material"/>
              <xsd:enumeration value="Form"/>
              <xsd:enumeration value="Letter"/>
              <xsd:enumeration value="Map"/>
              <xsd:enumeration value="Meeting Notebook"/>
              <xsd:enumeration value="Memo"/>
              <xsd:enumeration value="Minutes"/>
              <xsd:enumeration value="Miscellaneous"/>
              <xsd:enumeration value="Official (Legal Docs)"/>
              <xsd:enumeration value="Policy"/>
              <xsd:enumeration value="Presentation"/>
              <xsd:enumeration value="Reference"/>
              <xsd:enumeration value="Report"/>
              <xsd:enumeration value="RFP"/>
              <xsd:enumeration value="Standard Operating Procedure (SOP)"/>
              <xsd:enumeration value="Survey"/>
              <xsd:enumeration value="Template"/>
              <xsd:enumeration value="Timeline"/>
            </xsd:restriction>
          </xsd:simpleType>
        </xsd:union>
      </xsd:simpleType>
    </xsd:element>
    <xsd:element name="Year" ma:index="6" nillable="true" ma:displayName="Year" ma:format="Dropdown" ma:indexed="true" ma:internalName="Year" ma:readOnly="false">
      <xsd:simpleType>
        <xsd:restriction base="dms:Choice">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enumeration value="1994"/>
          <xsd:enumeration value="1993"/>
          <xsd:enumeration value="1992"/>
          <xsd:enumeration value="1991"/>
          <xsd:enumeration value="1990"/>
        </xsd:restriction>
      </xsd:simpleType>
    </xsd:element>
    <xsd:element name="ASH_x0020_Dept" ma:index="7" nillable="true" ma:displayName="ASH Dept" ma:format="Dropdown" ma:internalName="ASH_x0020_Dept" ma:readOnly="false">
      <xsd:simpleType>
        <xsd:restriction base="dms:Choice">
          <xsd:enumeration value="Communications"/>
          <xsd:enumeration value="Development"/>
          <xsd:enumeration value="Education and Training"/>
          <xsd:enumeration value="Executive Office"/>
          <xsd:enumeration value="Finance and Administration"/>
          <xsd:enumeration value="Government Relations and Practice"/>
          <xsd:enumeration value="Meetings"/>
          <xsd:enumeration value="Office of the COO"/>
          <xsd:enumeration value="Other"/>
          <xsd:enumeration value="Publishing"/>
        </xsd:restrictio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fab4cf-5f92-475c-a706-d38d82977b74"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C530F2-9F99-4AAF-864C-1D493DDA5D25}">
  <ds:schemaRefs>
    <ds:schemaRef ds:uri="http://purl.org/dc/elements/1.1/"/>
    <ds:schemaRef ds:uri="f428f131-8437-48c9-9cdf-8fab9dca4571"/>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dffab4cf-5f92-475c-a706-d38d82977b74"/>
    <ds:schemaRef ds:uri="http://purl.org/dc/dcmitype/"/>
  </ds:schemaRefs>
</ds:datastoreItem>
</file>

<file path=customXml/itemProps2.xml><?xml version="1.0" encoding="utf-8"?>
<ds:datastoreItem xmlns:ds="http://schemas.openxmlformats.org/officeDocument/2006/customXml" ds:itemID="{F06E3E0C-6AB6-4679-AF4B-A2AB3BADA9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8f131-8437-48c9-9cdf-8fab9dca4571"/>
    <ds:schemaRef ds:uri="dffab4cf-5f92-475c-a706-d38d82977b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53A5FE-0CFB-4783-95F1-C2557943C20C}">
  <ds:schemaRefs>
    <ds:schemaRef ds:uri="http://schemas.microsoft.com/office/2006/metadata/longProperties"/>
  </ds:schemaRefs>
</ds:datastoreItem>
</file>

<file path=customXml/itemProps4.xml><?xml version="1.0" encoding="utf-8"?>
<ds:datastoreItem xmlns:ds="http://schemas.openxmlformats.org/officeDocument/2006/customXml" ds:itemID="{970B7EA5-3A0D-4427-B3A8-72663A9808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15149</TotalTime>
  <Words>2238</Words>
  <Application>Microsoft Office PowerPoint</Application>
  <PresentationFormat>On-screen Show (16:9)</PresentationFormat>
  <Paragraphs>248</Paragraphs>
  <Slides>30</Slides>
  <Notes>30</Notes>
  <HiddenSlides>8</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30</vt:i4>
      </vt:variant>
    </vt:vector>
  </HeadingPairs>
  <TitlesOfParts>
    <vt:vector size="37" baseType="lpstr">
      <vt:lpstr>Arial</vt:lpstr>
      <vt:lpstr>Calibri</vt:lpstr>
      <vt:lpstr>Roboto</vt:lpstr>
      <vt:lpstr>Times New Roman</vt:lpstr>
      <vt:lpstr>Office Theme</vt:lpstr>
      <vt:lpstr>Office Theme</vt:lpstr>
      <vt:lpstr>Office Theme</vt:lpstr>
      <vt:lpstr>Data Analysis and Reporting - Review</vt:lpstr>
      <vt:lpstr>Content</vt:lpstr>
      <vt:lpstr>Overall Strategies to Improve Financial Outcomes</vt:lpstr>
      <vt:lpstr>Inpatient/Outpatient Visit Volumes &amp; LOS</vt:lpstr>
      <vt:lpstr>Outcome Measurement: Adult SCD Program Visit Volumes Adjusted for number of unique individuals </vt:lpstr>
      <vt:lpstr>Outcome Measurement: Inpatient ALOS Reduction</vt:lpstr>
      <vt:lpstr>Online Dashboard</vt:lpstr>
      <vt:lpstr>Outcome Measurement: Patient Level Visit Volumes</vt:lpstr>
      <vt:lpstr>Measuring Outcomes: “Patient Story” Longitudinal Analysis of One Patient’s Visit Patterns</vt:lpstr>
      <vt:lpstr>PowerPoint Presentation</vt:lpstr>
      <vt:lpstr>EMR Support to Optimize Clinical Management: Care Signature pathways for adults with Sickle Cell Disease  </vt:lpstr>
      <vt:lpstr>Care Signature pathways for adults with Sickle Cell Disease </vt:lpstr>
      <vt:lpstr>PowerPoint Presentation</vt:lpstr>
      <vt:lpstr>PowerPoint Presentation</vt:lpstr>
      <vt:lpstr>PowerPoint Presentation</vt:lpstr>
      <vt:lpstr>Financial Outcome Metrics</vt:lpstr>
      <vt:lpstr>Outcome Measurement – Cost Per Year (in Millions)</vt:lpstr>
      <vt:lpstr>Outcome Measurement – Cumulative Cost Reduction</vt:lpstr>
      <vt:lpstr>Population View: Cost per Patient</vt:lpstr>
      <vt:lpstr>Financial Outcomes - Revenue: Inpatient Contribution Margin </vt:lpstr>
      <vt:lpstr>Clinical &amp; Financial Outcomes</vt:lpstr>
      <vt:lpstr>FY 2022 YNH Hospital Adults with SCD 30-Day All-Cause Readmission Rates</vt:lpstr>
      <vt:lpstr>FY 2022 YNHH Adults with SCD - Individuals with Readmissions</vt:lpstr>
      <vt:lpstr>FY22 Visits and Costs per Patient</vt:lpstr>
      <vt:lpstr>Potential Revenue Opportunities: Backfill and Downstream Utilization</vt:lpstr>
      <vt:lpstr>PowerPoint Presentation</vt:lpstr>
      <vt:lpstr>Example of “Backfill” Calculation</vt:lpstr>
      <vt:lpstr>“Backfill” Calculation - Caveats</vt:lpstr>
      <vt:lpstr>“Downstream” Visits</vt:lpstr>
      <vt:lpstr>Takeaways</vt:lpstr>
    </vt:vector>
  </TitlesOfParts>
  <Company>house of hayes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ASH PowerPoint Template 2018-MMSAP</dc:title>
  <dc:creator>Page Hayes</dc:creator>
  <cp:lastModifiedBy>Chahal, Jaspreet</cp:lastModifiedBy>
  <cp:revision>305</cp:revision>
  <cp:lastPrinted>2021-02-12T20:00:29Z</cp:lastPrinted>
  <dcterms:created xsi:type="dcterms:W3CDTF">2010-04-01T20:51:44Z</dcterms:created>
  <dcterms:modified xsi:type="dcterms:W3CDTF">2023-05-08T15:32:05Z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sines Svs Classification">
    <vt:lpwstr>General</vt:lpwstr>
  </property>
  <property fmtid="{D5CDD505-2E9C-101B-9397-08002B2CF9AE}" pid="3" name="ContentType">
    <vt:lpwstr>Document</vt:lpwstr>
  </property>
  <property fmtid="{D5CDD505-2E9C-101B-9397-08002B2CF9AE}" pid="4" name="Employee Classification">
    <vt:lpwstr>General</vt:lpwstr>
  </property>
  <property fmtid="{D5CDD505-2E9C-101B-9397-08002B2CF9AE}" pid="5" name="Category">
    <vt:lpwstr>None</vt:lpwstr>
  </property>
  <property fmtid="{D5CDD505-2E9C-101B-9397-08002B2CF9AE}" pid="6" name="Department">
    <vt:lpwstr>Communications</vt:lpwstr>
  </property>
  <property fmtid="{D5CDD505-2E9C-101B-9397-08002B2CF9AE}" pid="7" name="ContentTypeId">
    <vt:lpwstr>0x010100D2B948A12B80E84F872D9EC18BBECBF1</vt:lpwstr>
  </property>
</Properties>
</file>