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omments/modernComment_7E5_AF4BC7D3.xml" ContentType="application/vnd.ms-powerpoint.comment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6"/>
  </p:notesMasterIdLst>
  <p:sldIdLst>
    <p:sldId id="2008" r:id="rId6"/>
    <p:sldId id="2009" r:id="rId7"/>
    <p:sldId id="2040" r:id="rId8"/>
    <p:sldId id="264" r:id="rId9"/>
    <p:sldId id="2021" r:id="rId10"/>
    <p:sldId id="268" r:id="rId11"/>
    <p:sldId id="2041" r:id="rId12"/>
    <p:sldId id="269" r:id="rId13"/>
    <p:sldId id="283" r:id="rId14"/>
    <p:sldId id="260" r:id="rId15"/>
    <p:sldId id="270" r:id="rId16"/>
    <p:sldId id="286" r:id="rId17"/>
    <p:sldId id="1626" r:id="rId18"/>
    <p:sldId id="1627" r:id="rId19"/>
    <p:sldId id="1628" r:id="rId20"/>
    <p:sldId id="1651" r:id="rId21"/>
    <p:sldId id="1635" r:id="rId22"/>
    <p:sldId id="1636" r:id="rId23"/>
    <p:sldId id="2003" r:id="rId24"/>
    <p:sldId id="288" r:id="rId25"/>
    <p:sldId id="1646" r:id="rId26"/>
    <p:sldId id="289" r:id="rId27"/>
    <p:sldId id="293" r:id="rId28"/>
    <p:sldId id="2045" r:id="rId29"/>
    <p:sldId id="275" r:id="rId30"/>
    <p:sldId id="2034" r:id="rId31"/>
    <p:sldId id="2037" r:id="rId32"/>
    <p:sldId id="2014" r:id="rId33"/>
    <p:sldId id="294" r:id="rId34"/>
    <p:sldId id="2046" r:id="rId3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2160">
          <p15:clr>
            <a:srgbClr val="A4A3A4"/>
          </p15:clr>
        </p15:guide>
        <p15:guide id="2" pos="285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6788A2-07D5-FA07-4FAE-759AB021CF6E}" name="Harty, Patrick" initials="HP" userId="S::PHarty@smithbucklin.com::31490e0f-fafe-4c9d-af74-2722bc1b6d90" providerId="AD"/>
  <p188:author id="{39EC44BB-67E0-10F3-82E6-1FA421754E0A}" name="Buchanan, Daryl" initials="BD" userId="S::DBuchana@smithbucklin.com::52c9c5b3-9edb-4f1f-a173-8d7ff6b7ca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ti Engblom" initials="PE" lastIdx="1" clrIdx="0">
    <p:extLst>
      <p:ext uri="{19B8F6BF-5375-455C-9EA6-DF929625EA0E}">
        <p15:presenceInfo xmlns:p15="http://schemas.microsoft.com/office/powerpoint/2012/main" userId="S-1-5-21-1214440339-484763869-725345543-56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13B"/>
    <a:srgbClr val="FFCCCC"/>
    <a:srgbClr val="000000"/>
    <a:srgbClr val="A10E2F"/>
    <a:srgbClr val="FF9999"/>
    <a:srgbClr val="FF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1" autoAdjust="0"/>
    <p:restoredTop sz="85314" autoAdjust="0"/>
  </p:normalViewPr>
  <p:slideViewPr>
    <p:cSldViewPr snapToGrid="0" snapToObjects="1" showGuides="1">
      <p:cViewPr varScale="1">
        <p:scale>
          <a:sx n="123" d="100"/>
          <a:sy n="123" d="100"/>
        </p:scale>
        <p:origin x="774" y="108"/>
      </p:cViewPr>
      <p:guideLst>
        <p:guide orient="horz" pos="2160"/>
        <p:guide pos="2850"/>
        <p:guide orient="horz" pos="16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oleObject" Target="file:///\\rams.adp.vcu.edu\SOM\Shares\IM%20General%20Medicine\Sickle%20Cell%20Disease%20Program\Ben%20Folders\Projects\Current%20Projects\Roster%20QA\2022%20Roster\20220602-%20Patient%20Localities%20and%20Metros%202015-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y%20Chen\Desktop\ASH\Total%20patients%202011%20to%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y%20Chen\Desktop\ASH\Total%20patients%202011%20to%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y%20Chen\Desktop\ASH\Total%20patients%202011%20to%20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y%20Chen\Desktop\ASH\Total%20patients%202011%20to%20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y%20Chen\Desktop\ASH\Total%20patients%202011%20to%20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y%20Chen\Desktop\ASH\Total%20patients%202011%20to%20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Adult SCD Pt</a:t>
            </a:r>
            <a:r>
              <a:rPr lang="en-US" baseline="0"/>
              <a:t> Residence Location Shown as % of Total 2015-2021</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'Roll up'!$A$5</c:f>
              <c:strCache>
                <c:ptCount val="1"/>
                <c:pt idx="0">
                  <c:v>Richmond Metro</c:v>
                </c:pt>
              </c:strCache>
            </c:strRef>
          </c:tx>
          <c:spPr>
            <a:solidFill>
              <a:schemeClr val="accent1"/>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up'!$B$5:$H$5</c:f>
              <c:numCache>
                <c:formatCode>General</c:formatCode>
                <c:ptCount val="7"/>
                <c:pt idx="0">
                  <c:v>355</c:v>
                </c:pt>
                <c:pt idx="1">
                  <c:v>372</c:v>
                </c:pt>
                <c:pt idx="2">
                  <c:v>384</c:v>
                </c:pt>
                <c:pt idx="3">
                  <c:v>400</c:v>
                </c:pt>
                <c:pt idx="4">
                  <c:v>398</c:v>
                </c:pt>
                <c:pt idx="5">
                  <c:v>411</c:v>
                </c:pt>
                <c:pt idx="6">
                  <c:v>425</c:v>
                </c:pt>
              </c:numCache>
            </c:numRef>
          </c:val>
          <c:extLst>
            <c:ext xmlns:c16="http://schemas.microsoft.com/office/drawing/2014/chart" uri="{C3380CC4-5D6E-409C-BE32-E72D297353CC}">
              <c16:uniqueId val="{00000000-7578-4A46-9CDE-9EF6E4ABC13D}"/>
            </c:ext>
          </c:extLst>
        </c:ser>
        <c:ser>
          <c:idx val="1"/>
          <c:order val="1"/>
          <c:tx>
            <c:strRef>
              <c:f>'Roll up'!$A$6</c:f>
              <c:strCache>
                <c:ptCount val="1"/>
                <c:pt idx="0">
                  <c:v>Central Virginia</c:v>
                </c:pt>
              </c:strCache>
            </c:strRef>
          </c:tx>
          <c:spPr>
            <a:solidFill>
              <a:schemeClr val="accent5">
                <a:lumMod val="40000"/>
                <a:lumOff val="60000"/>
              </a:schemeClr>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up'!$B$6:$H$6</c:f>
              <c:numCache>
                <c:formatCode>General</c:formatCode>
                <c:ptCount val="7"/>
                <c:pt idx="0">
                  <c:v>8</c:v>
                </c:pt>
                <c:pt idx="1">
                  <c:v>10</c:v>
                </c:pt>
                <c:pt idx="2">
                  <c:v>8</c:v>
                </c:pt>
                <c:pt idx="3">
                  <c:v>9</c:v>
                </c:pt>
                <c:pt idx="4">
                  <c:v>13</c:v>
                </c:pt>
                <c:pt idx="5">
                  <c:v>8</c:v>
                </c:pt>
                <c:pt idx="6">
                  <c:v>12</c:v>
                </c:pt>
              </c:numCache>
            </c:numRef>
          </c:val>
          <c:extLst>
            <c:ext xmlns:c16="http://schemas.microsoft.com/office/drawing/2014/chart" uri="{C3380CC4-5D6E-409C-BE32-E72D297353CC}">
              <c16:uniqueId val="{00000001-7578-4A46-9CDE-9EF6E4ABC13D}"/>
            </c:ext>
          </c:extLst>
        </c:ser>
        <c:ser>
          <c:idx val="2"/>
          <c:order val="2"/>
          <c:tx>
            <c:strRef>
              <c:f>'Roll up'!$A$7</c:f>
              <c:strCache>
                <c:ptCount val="1"/>
                <c:pt idx="0">
                  <c:v>Hampton Roads Metro</c:v>
                </c:pt>
              </c:strCache>
            </c:strRef>
          </c:tx>
          <c:spPr>
            <a:solidFill>
              <a:srgbClr val="C00000"/>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up'!$B$7:$H$7</c:f>
              <c:numCache>
                <c:formatCode>General</c:formatCode>
                <c:ptCount val="7"/>
                <c:pt idx="0">
                  <c:v>25</c:v>
                </c:pt>
                <c:pt idx="1">
                  <c:v>29</c:v>
                </c:pt>
                <c:pt idx="2">
                  <c:v>36</c:v>
                </c:pt>
                <c:pt idx="3">
                  <c:v>46</c:v>
                </c:pt>
                <c:pt idx="4">
                  <c:v>63</c:v>
                </c:pt>
                <c:pt idx="5">
                  <c:v>70</c:v>
                </c:pt>
                <c:pt idx="6">
                  <c:v>87</c:v>
                </c:pt>
              </c:numCache>
            </c:numRef>
          </c:val>
          <c:extLst>
            <c:ext xmlns:c16="http://schemas.microsoft.com/office/drawing/2014/chart" uri="{C3380CC4-5D6E-409C-BE32-E72D297353CC}">
              <c16:uniqueId val="{00000002-7578-4A46-9CDE-9EF6E4ABC13D}"/>
            </c:ext>
          </c:extLst>
        </c:ser>
        <c:ser>
          <c:idx val="3"/>
          <c:order val="3"/>
          <c:tx>
            <c:strRef>
              <c:f>'Roll up'!$A$8</c:f>
              <c:strCache>
                <c:ptCount val="1"/>
                <c:pt idx="0">
                  <c:v>Northern Virginia</c:v>
                </c:pt>
              </c:strCache>
            </c:strRef>
          </c:tx>
          <c:spPr>
            <a:solidFill>
              <a:srgbClr val="00B050"/>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up'!$B$8:$H$8</c:f>
              <c:numCache>
                <c:formatCode>General</c:formatCode>
                <c:ptCount val="7"/>
                <c:pt idx="0">
                  <c:v>12</c:v>
                </c:pt>
                <c:pt idx="1">
                  <c:v>12</c:v>
                </c:pt>
                <c:pt idx="2">
                  <c:v>21</c:v>
                </c:pt>
                <c:pt idx="3">
                  <c:v>22</c:v>
                </c:pt>
                <c:pt idx="4">
                  <c:v>22</c:v>
                </c:pt>
                <c:pt idx="5">
                  <c:v>19</c:v>
                </c:pt>
                <c:pt idx="6">
                  <c:v>22</c:v>
                </c:pt>
              </c:numCache>
            </c:numRef>
          </c:val>
          <c:extLst>
            <c:ext xmlns:c16="http://schemas.microsoft.com/office/drawing/2014/chart" uri="{C3380CC4-5D6E-409C-BE32-E72D297353CC}">
              <c16:uniqueId val="{00000003-7578-4A46-9CDE-9EF6E4ABC13D}"/>
            </c:ext>
          </c:extLst>
        </c:ser>
        <c:ser>
          <c:idx val="4"/>
          <c:order val="4"/>
          <c:tx>
            <c:strRef>
              <c:f>'Roll up'!$A$9</c:f>
              <c:strCache>
                <c:ptCount val="1"/>
                <c:pt idx="0">
                  <c:v>Charlottesville Metro</c:v>
                </c:pt>
              </c:strCache>
            </c:strRef>
          </c:tx>
          <c:spPr>
            <a:solidFill>
              <a:srgbClr val="F96DE5"/>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up'!$B$9:$H$9</c:f>
              <c:numCache>
                <c:formatCode>General</c:formatCode>
                <c:ptCount val="7"/>
                <c:pt idx="0">
                  <c:v>3</c:v>
                </c:pt>
                <c:pt idx="1">
                  <c:v>4</c:v>
                </c:pt>
                <c:pt idx="2">
                  <c:v>3</c:v>
                </c:pt>
                <c:pt idx="3">
                  <c:v>3</c:v>
                </c:pt>
                <c:pt idx="4">
                  <c:v>3</c:v>
                </c:pt>
                <c:pt idx="5">
                  <c:v>2</c:v>
                </c:pt>
                <c:pt idx="6">
                  <c:v>0</c:v>
                </c:pt>
              </c:numCache>
            </c:numRef>
          </c:val>
          <c:extLst>
            <c:ext xmlns:c16="http://schemas.microsoft.com/office/drawing/2014/chart" uri="{C3380CC4-5D6E-409C-BE32-E72D297353CC}">
              <c16:uniqueId val="{00000004-7578-4A46-9CDE-9EF6E4ABC13D}"/>
            </c:ext>
          </c:extLst>
        </c:ser>
        <c:ser>
          <c:idx val="5"/>
          <c:order val="5"/>
          <c:tx>
            <c:strRef>
              <c:f>'Roll up'!$A$10</c:f>
              <c:strCache>
                <c:ptCount val="1"/>
                <c:pt idx="0">
                  <c:v>Eastern Shore</c:v>
                </c:pt>
              </c:strCache>
            </c:strRef>
          </c:tx>
          <c:spPr>
            <a:solidFill>
              <a:srgbClr val="FF0000"/>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up'!$B$10:$H$10</c:f>
              <c:numCache>
                <c:formatCode>General</c:formatCode>
                <c:ptCount val="7"/>
                <c:pt idx="0">
                  <c:v>1</c:v>
                </c:pt>
                <c:pt idx="1">
                  <c:v>0</c:v>
                </c:pt>
                <c:pt idx="2">
                  <c:v>0</c:v>
                </c:pt>
                <c:pt idx="3">
                  <c:v>0</c:v>
                </c:pt>
                <c:pt idx="4">
                  <c:v>1</c:v>
                </c:pt>
                <c:pt idx="5">
                  <c:v>0</c:v>
                </c:pt>
                <c:pt idx="6">
                  <c:v>1</c:v>
                </c:pt>
              </c:numCache>
            </c:numRef>
          </c:val>
          <c:extLst>
            <c:ext xmlns:c16="http://schemas.microsoft.com/office/drawing/2014/chart" uri="{C3380CC4-5D6E-409C-BE32-E72D297353CC}">
              <c16:uniqueId val="{00000005-7578-4A46-9CDE-9EF6E4ABC13D}"/>
            </c:ext>
          </c:extLst>
        </c:ser>
        <c:ser>
          <c:idx val="6"/>
          <c:order val="6"/>
          <c:tx>
            <c:strRef>
              <c:f>'Roll up'!$A$11</c:f>
              <c:strCache>
                <c:ptCount val="1"/>
                <c:pt idx="0">
                  <c:v>Harrisonburg Metro</c:v>
                </c:pt>
              </c:strCache>
            </c:strRef>
          </c:tx>
          <c:spPr>
            <a:solidFill>
              <a:schemeClr val="accent1">
                <a:lumMod val="60000"/>
              </a:schemeClr>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up'!$B$11:$H$11</c:f>
              <c:numCache>
                <c:formatCode>General</c:formatCode>
                <c:ptCount val="7"/>
                <c:pt idx="0">
                  <c:v>1</c:v>
                </c:pt>
                <c:pt idx="1">
                  <c:v>2</c:v>
                </c:pt>
                <c:pt idx="2">
                  <c:v>1</c:v>
                </c:pt>
                <c:pt idx="3">
                  <c:v>1</c:v>
                </c:pt>
                <c:pt idx="4">
                  <c:v>1</c:v>
                </c:pt>
                <c:pt idx="5">
                  <c:v>1</c:v>
                </c:pt>
                <c:pt idx="6">
                  <c:v>1</c:v>
                </c:pt>
              </c:numCache>
            </c:numRef>
          </c:val>
          <c:extLst>
            <c:ext xmlns:c16="http://schemas.microsoft.com/office/drawing/2014/chart" uri="{C3380CC4-5D6E-409C-BE32-E72D297353CC}">
              <c16:uniqueId val="{00000006-7578-4A46-9CDE-9EF6E4ABC13D}"/>
            </c:ext>
          </c:extLst>
        </c:ser>
        <c:ser>
          <c:idx val="7"/>
          <c:order val="7"/>
          <c:tx>
            <c:strRef>
              <c:f>'Roll up'!$A$12</c:f>
              <c:strCache>
                <c:ptCount val="1"/>
                <c:pt idx="0">
                  <c:v>Lynchburg Metro</c:v>
                </c:pt>
              </c:strCache>
            </c:strRef>
          </c:tx>
          <c:spPr>
            <a:solidFill>
              <a:schemeClr val="accent2">
                <a:lumMod val="60000"/>
              </a:schemeClr>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up'!$B$12:$H$12</c:f>
              <c:numCache>
                <c:formatCode>General</c:formatCode>
                <c:ptCount val="7"/>
                <c:pt idx="0">
                  <c:v>1</c:v>
                </c:pt>
                <c:pt idx="1">
                  <c:v>2</c:v>
                </c:pt>
                <c:pt idx="2">
                  <c:v>1</c:v>
                </c:pt>
                <c:pt idx="3">
                  <c:v>1</c:v>
                </c:pt>
                <c:pt idx="4">
                  <c:v>1</c:v>
                </c:pt>
                <c:pt idx="5">
                  <c:v>2</c:v>
                </c:pt>
                <c:pt idx="6">
                  <c:v>0</c:v>
                </c:pt>
              </c:numCache>
            </c:numRef>
          </c:val>
          <c:extLst>
            <c:ext xmlns:c16="http://schemas.microsoft.com/office/drawing/2014/chart" uri="{C3380CC4-5D6E-409C-BE32-E72D297353CC}">
              <c16:uniqueId val="{00000007-7578-4A46-9CDE-9EF6E4ABC13D}"/>
            </c:ext>
          </c:extLst>
        </c:ser>
        <c:ser>
          <c:idx val="8"/>
          <c:order val="8"/>
          <c:tx>
            <c:strRef>
              <c:f>'Roll up'!$A$13</c:f>
              <c:strCache>
                <c:ptCount val="1"/>
                <c:pt idx="0">
                  <c:v>Middle Peninsula</c:v>
                </c:pt>
              </c:strCache>
            </c:strRef>
          </c:tx>
          <c:spPr>
            <a:solidFill>
              <a:schemeClr val="accent3">
                <a:lumMod val="60000"/>
              </a:schemeClr>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up'!$B$13:$H$13</c:f>
              <c:numCache>
                <c:formatCode>General</c:formatCode>
                <c:ptCount val="7"/>
                <c:pt idx="0">
                  <c:v>7</c:v>
                </c:pt>
                <c:pt idx="1">
                  <c:v>6</c:v>
                </c:pt>
                <c:pt idx="2">
                  <c:v>9</c:v>
                </c:pt>
                <c:pt idx="3">
                  <c:v>9</c:v>
                </c:pt>
                <c:pt idx="4">
                  <c:v>8</c:v>
                </c:pt>
                <c:pt idx="5">
                  <c:v>9</c:v>
                </c:pt>
                <c:pt idx="6">
                  <c:v>8</c:v>
                </c:pt>
              </c:numCache>
            </c:numRef>
          </c:val>
          <c:extLst>
            <c:ext xmlns:c16="http://schemas.microsoft.com/office/drawing/2014/chart" uri="{C3380CC4-5D6E-409C-BE32-E72D297353CC}">
              <c16:uniqueId val="{00000008-7578-4A46-9CDE-9EF6E4ABC13D}"/>
            </c:ext>
          </c:extLst>
        </c:ser>
        <c:ser>
          <c:idx val="9"/>
          <c:order val="9"/>
          <c:tx>
            <c:strRef>
              <c:f>'Roll up'!$A$14</c:f>
              <c:strCache>
                <c:ptCount val="1"/>
                <c:pt idx="0">
                  <c:v>Northern Neck</c:v>
                </c:pt>
              </c:strCache>
            </c:strRef>
          </c:tx>
          <c:spPr>
            <a:solidFill>
              <a:schemeClr val="accent4">
                <a:lumMod val="60000"/>
              </a:schemeClr>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up'!$B$14:$H$14</c:f>
              <c:numCache>
                <c:formatCode>General</c:formatCode>
                <c:ptCount val="7"/>
                <c:pt idx="0">
                  <c:v>7</c:v>
                </c:pt>
                <c:pt idx="1">
                  <c:v>9</c:v>
                </c:pt>
                <c:pt idx="2">
                  <c:v>11</c:v>
                </c:pt>
                <c:pt idx="3">
                  <c:v>9</c:v>
                </c:pt>
                <c:pt idx="4">
                  <c:v>8</c:v>
                </c:pt>
                <c:pt idx="5">
                  <c:v>11</c:v>
                </c:pt>
                <c:pt idx="6">
                  <c:v>9</c:v>
                </c:pt>
              </c:numCache>
            </c:numRef>
          </c:val>
          <c:extLst>
            <c:ext xmlns:c16="http://schemas.microsoft.com/office/drawing/2014/chart" uri="{C3380CC4-5D6E-409C-BE32-E72D297353CC}">
              <c16:uniqueId val="{00000009-7578-4A46-9CDE-9EF6E4ABC13D}"/>
            </c:ext>
          </c:extLst>
        </c:ser>
        <c:ser>
          <c:idx val="10"/>
          <c:order val="10"/>
          <c:tx>
            <c:strRef>
              <c:f>'Roll up'!$A$15</c:f>
              <c:strCache>
                <c:ptCount val="1"/>
                <c:pt idx="0">
                  <c:v>Southside</c:v>
                </c:pt>
              </c:strCache>
            </c:strRef>
          </c:tx>
          <c:spPr>
            <a:solidFill>
              <a:srgbClr val="FFC000"/>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up'!$B$15:$H$15</c:f>
              <c:numCache>
                <c:formatCode>General</c:formatCode>
                <c:ptCount val="7"/>
                <c:pt idx="0">
                  <c:v>30</c:v>
                </c:pt>
                <c:pt idx="1">
                  <c:v>36</c:v>
                </c:pt>
                <c:pt idx="2">
                  <c:v>38</c:v>
                </c:pt>
                <c:pt idx="3">
                  <c:v>37</c:v>
                </c:pt>
                <c:pt idx="4">
                  <c:v>39</c:v>
                </c:pt>
                <c:pt idx="5">
                  <c:v>40</c:v>
                </c:pt>
                <c:pt idx="6">
                  <c:v>47</c:v>
                </c:pt>
              </c:numCache>
            </c:numRef>
          </c:val>
          <c:extLst>
            <c:ext xmlns:c16="http://schemas.microsoft.com/office/drawing/2014/chart" uri="{C3380CC4-5D6E-409C-BE32-E72D297353CC}">
              <c16:uniqueId val="{0000000A-7578-4A46-9CDE-9EF6E4ABC13D}"/>
            </c:ext>
          </c:extLst>
        </c:ser>
        <c:ser>
          <c:idx val="11"/>
          <c:order val="11"/>
          <c:tx>
            <c:strRef>
              <c:f>'Roll up'!$A$16</c:f>
              <c:strCache>
                <c:ptCount val="1"/>
                <c:pt idx="0">
                  <c:v>Staunton Metro</c:v>
                </c:pt>
              </c:strCache>
            </c:strRef>
          </c:tx>
          <c:spPr>
            <a:solidFill>
              <a:schemeClr val="accent6">
                <a:lumMod val="60000"/>
              </a:schemeClr>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up'!$B$16:$H$16</c:f>
              <c:numCache>
                <c:formatCode>General</c:formatCode>
                <c:ptCount val="7"/>
                <c:pt idx="0">
                  <c:v>1</c:v>
                </c:pt>
                <c:pt idx="1">
                  <c:v>0</c:v>
                </c:pt>
                <c:pt idx="2">
                  <c:v>0</c:v>
                </c:pt>
                <c:pt idx="3">
                  <c:v>0</c:v>
                </c:pt>
                <c:pt idx="4">
                  <c:v>1</c:v>
                </c:pt>
                <c:pt idx="5">
                  <c:v>0</c:v>
                </c:pt>
                <c:pt idx="6">
                  <c:v>0</c:v>
                </c:pt>
              </c:numCache>
            </c:numRef>
          </c:val>
          <c:extLst>
            <c:ext xmlns:c16="http://schemas.microsoft.com/office/drawing/2014/chart" uri="{C3380CC4-5D6E-409C-BE32-E72D297353CC}">
              <c16:uniqueId val="{0000000B-7578-4A46-9CDE-9EF6E4ABC13D}"/>
            </c:ext>
          </c:extLst>
        </c:ser>
        <c:ser>
          <c:idx val="12"/>
          <c:order val="12"/>
          <c:tx>
            <c:strRef>
              <c:f>'Roll up'!$A$17</c:f>
              <c:strCache>
                <c:ptCount val="1"/>
                <c:pt idx="0">
                  <c:v>Western Virginia</c:v>
                </c:pt>
              </c:strCache>
            </c:strRef>
          </c:tx>
          <c:spPr>
            <a:solidFill>
              <a:schemeClr val="accent1">
                <a:lumMod val="80000"/>
                <a:lumOff val="20000"/>
              </a:schemeClr>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up'!$B$17:$H$17</c:f>
              <c:numCache>
                <c:formatCode>General</c:formatCode>
                <c:ptCount val="7"/>
                <c:pt idx="0">
                  <c:v>2</c:v>
                </c:pt>
                <c:pt idx="1">
                  <c:v>3</c:v>
                </c:pt>
                <c:pt idx="2">
                  <c:v>2</c:v>
                </c:pt>
                <c:pt idx="3">
                  <c:v>3</c:v>
                </c:pt>
                <c:pt idx="4">
                  <c:v>3</c:v>
                </c:pt>
                <c:pt idx="5">
                  <c:v>4</c:v>
                </c:pt>
                <c:pt idx="6">
                  <c:v>7</c:v>
                </c:pt>
              </c:numCache>
            </c:numRef>
          </c:val>
          <c:extLst>
            <c:ext xmlns:c16="http://schemas.microsoft.com/office/drawing/2014/chart" uri="{C3380CC4-5D6E-409C-BE32-E72D297353CC}">
              <c16:uniqueId val="{0000000C-7578-4A46-9CDE-9EF6E4ABC13D}"/>
            </c:ext>
          </c:extLst>
        </c:ser>
        <c:ser>
          <c:idx val="13"/>
          <c:order val="13"/>
          <c:tx>
            <c:strRef>
              <c:f>'Roll up'!$A$18</c:f>
              <c:strCache>
                <c:ptCount val="1"/>
                <c:pt idx="0">
                  <c:v>Out of State</c:v>
                </c:pt>
              </c:strCache>
            </c:strRef>
          </c:tx>
          <c:spPr>
            <a:solidFill>
              <a:srgbClr val="7030A0"/>
            </a:solidFill>
            <a:ln>
              <a:noFill/>
            </a:ln>
            <a:effectLst/>
          </c:spPr>
          <c:invertIfNegative val="0"/>
          <c:cat>
            <c:numRef>
              <c:f>'Roll up'!$B$4:$H$4</c:f>
              <c:numCache>
                <c:formatCode>General</c:formatCode>
                <c:ptCount val="7"/>
                <c:pt idx="0">
                  <c:v>2015</c:v>
                </c:pt>
                <c:pt idx="1">
                  <c:v>2016</c:v>
                </c:pt>
                <c:pt idx="2">
                  <c:v>2017</c:v>
                </c:pt>
                <c:pt idx="3">
                  <c:v>2018</c:v>
                </c:pt>
                <c:pt idx="4">
                  <c:v>2019</c:v>
                </c:pt>
                <c:pt idx="5">
                  <c:v>2020</c:v>
                </c:pt>
                <c:pt idx="6">
                  <c:v>2021</c:v>
                </c:pt>
              </c:numCache>
            </c:numRef>
          </c:cat>
          <c:val>
            <c:numRef>
              <c:f>'Roll up'!$B$18:$H$18</c:f>
              <c:numCache>
                <c:formatCode>General</c:formatCode>
                <c:ptCount val="7"/>
                <c:pt idx="0">
                  <c:v>17</c:v>
                </c:pt>
                <c:pt idx="1">
                  <c:v>13</c:v>
                </c:pt>
                <c:pt idx="2">
                  <c:v>20</c:v>
                </c:pt>
                <c:pt idx="3">
                  <c:v>19</c:v>
                </c:pt>
                <c:pt idx="4">
                  <c:v>27</c:v>
                </c:pt>
                <c:pt idx="5">
                  <c:v>18</c:v>
                </c:pt>
                <c:pt idx="6">
                  <c:v>16</c:v>
                </c:pt>
              </c:numCache>
            </c:numRef>
          </c:val>
          <c:extLst>
            <c:ext xmlns:c16="http://schemas.microsoft.com/office/drawing/2014/chart" uri="{C3380CC4-5D6E-409C-BE32-E72D297353CC}">
              <c16:uniqueId val="{0000000D-7578-4A46-9CDE-9EF6E4ABC13D}"/>
            </c:ext>
          </c:extLst>
        </c:ser>
        <c:dLbls>
          <c:showLegendKey val="0"/>
          <c:showVal val="0"/>
          <c:showCatName val="0"/>
          <c:showSerName val="0"/>
          <c:showPercent val="0"/>
          <c:showBubbleSize val="0"/>
        </c:dLbls>
        <c:gapWidth val="150"/>
        <c:overlap val="100"/>
        <c:axId val="1750281631"/>
        <c:axId val="1295645855"/>
      </c:barChart>
      <c:catAx>
        <c:axId val="175028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5645855"/>
        <c:crosses val="autoZero"/>
        <c:auto val="1"/>
        <c:lblAlgn val="ctr"/>
        <c:lblOffset val="100"/>
        <c:noMultiLvlLbl val="0"/>
      </c:catAx>
      <c:valAx>
        <c:axId val="12956458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0281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Avg LOS</c:v>
                </c:pt>
              </c:strCache>
            </c:strRef>
          </c:tx>
          <c:spPr>
            <a:solidFill>
              <a:schemeClr val="accent1"/>
            </a:solidFill>
            <a:ln>
              <a:noFill/>
            </a:ln>
            <a:effectLst/>
          </c:spPr>
          <c:invertIfNegative val="0"/>
          <c:cat>
            <c:strRef>
              <c:f>Sheet1!$A$2:$A$12</c:f>
              <c:strCache>
                <c:ptCount val="11"/>
                <c:pt idx="0">
                  <c:v>Yr 2011</c:v>
                </c:pt>
                <c:pt idx="1">
                  <c:v>Yr 2012</c:v>
                </c:pt>
                <c:pt idx="2">
                  <c:v>Yr 2013</c:v>
                </c:pt>
                <c:pt idx="3">
                  <c:v>Yr 2014</c:v>
                </c:pt>
                <c:pt idx="4">
                  <c:v>Yr 2015</c:v>
                </c:pt>
                <c:pt idx="5">
                  <c:v>Yr 2016</c:v>
                </c:pt>
                <c:pt idx="6">
                  <c:v>Yr 2017</c:v>
                </c:pt>
                <c:pt idx="7">
                  <c:v>Yr 2018</c:v>
                </c:pt>
                <c:pt idx="8">
                  <c:v>Yr 2019</c:v>
                </c:pt>
                <c:pt idx="9">
                  <c:v>Yr 2020</c:v>
                </c:pt>
                <c:pt idx="10">
                  <c:v>Yr 2021</c:v>
                </c:pt>
              </c:strCache>
            </c:strRef>
          </c:cat>
          <c:val>
            <c:numRef>
              <c:f>Sheet1!$B$2:$B$12</c:f>
              <c:numCache>
                <c:formatCode>General</c:formatCode>
                <c:ptCount val="11"/>
                <c:pt idx="0">
                  <c:v>5.0866425992779787</c:v>
                </c:pt>
                <c:pt idx="1">
                  <c:v>6.2960526315789478</c:v>
                </c:pt>
                <c:pt idx="2">
                  <c:v>6.0586592178770946</c:v>
                </c:pt>
                <c:pt idx="3">
                  <c:v>5.9171974522292992</c:v>
                </c:pt>
                <c:pt idx="4">
                  <c:v>7.125454545454545</c:v>
                </c:pt>
                <c:pt idx="5">
                  <c:v>6.4333895446880272</c:v>
                </c:pt>
                <c:pt idx="6">
                  <c:v>5.9427828348504548</c:v>
                </c:pt>
                <c:pt idx="7">
                  <c:v>5.3165266106442575</c:v>
                </c:pt>
                <c:pt idx="8">
                  <c:v>4.4141914191419138</c:v>
                </c:pt>
                <c:pt idx="9">
                  <c:v>5.4396135265700485</c:v>
                </c:pt>
                <c:pt idx="10">
                  <c:v>5.9013333333333335</c:v>
                </c:pt>
              </c:numCache>
            </c:numRef>
          </c:val>
          <c:extLst>
            <c:ext xmlns:c16="http://schemas.microsoft.com/office/drawing/2014/chart" uri="{C3380CC4-5D6E-409C-BE32-E72D297353CC}">
              <c16:uniqueId val="{00000000-735A-8844-93B2-867A2978F730}"/>
            </c:ext>
          </c:extLst>
        </c:ser>
        <c:dLbls>
          <c:showLegendKey val="0"/>
          <c:showVal val="0"/>
          <c:showCatName val="0"/>
          <c:showSerName val="0"/>
          <c:showPercent val="0"/>
          <c:showBubbleSize val="0"/>
        </c:dLbls>
        <c:gapWidth val="219"/>
        <c:overlap val="-27"/>
        <c:axId val="1467704783"/>
        <c:axId val="1467713103"/>
      </c:barChart>
      <c:catAx>
        <c:axId val="146770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7713103"/>
        <c:crosses val="autoZero"/>
        <c:auto val="1"/>
        <c:lblAlgn val="ctr"/>
        <c:lblOffset val="100"/>
        <c:noMultiLvlLbl val="0"/>
      </c:catAx>
      <c:valAx>
        <c:axId val="1467713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7704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Inpt Discharge</c:v>
                </c:pt>
              </c:strCache>
            </c:strRef>
          </c:tx>
          <c:spPr>
            <a:solidFill>
              <a:schemeClr val="accent1"/>
            </a:solidFill>
            <a:ln>
              <a:noFill/>
            </a:ln>
            <a:effectLst/>
          </c:spPr>
          <c:invertIfNegative val="0"/>
          <c:cat>
            <c:strRef>
              <c:f>Sheet1!$A$2:$A$12</c:f>
              <c:strCache>
                <c:ptCount val="11"/>
                <c:pt idx="0">
                  <c:v>Yr 2011</c:v>
                </c:pt>
                <c:pt idx="1">
                  <c:v>Yr 2012</c:v>
                </c:pt>
                <c:pt idx="2">
                  <c:v>Yr 2013</c:v>
                </c:pt>
                <c:pt idx="3">
                  <c:v>Yr 2014</c:v>
                </c:pt>
                <c:pt idx="4">
                  <c:v>Yr 2015</c:v>
                </c:pt>
                <c:pt idx="5">
                  <c:v>Yr 2016</c:v>
                </c:pt>
                <c:pt idx="6">
                  <c:v>Yr 2017</c:v>
                </c:pt>
                <c:pt idx="7">
                  <c:v>Yr 2018</c:v>
                </c:pt>
                <c:pt idx="8">
                  <c:v>Yr 2019</c:v>
                </c:pt>
                <c:pt idx="9">
                  <c:v>Yr 2020</c:v>
                </c:pt>
                <c:pt idx="10">
                  <c:v>Yr 2021</c:v>
                </c:pt>
              </c:strCache>
            </c:strRef>
          </c:cat>
          <c:val>
            <c:numRef>
              <c:f>Sheet1!$C$2:$C$12</c:f>
              <c:numCache>
                <c:formatCode>General</c:formatCode>
                <c:ptCount val="11"/>
                <c:pt idx="0">
                  <c:v>277</c:v>
                </c:pt>
                <c:pt idx="1">
                  <c:v>304</c:v>
                </c:pt>
                <c:pt idx="2">
                  <c:v>358</c:v>
                </c:pt>
                <c:pt idx="3">
                  <c:v>471</c:v>
                </c:pt>
                <c:pt idx="4">
                  <c:v>550</c:v>
                </c:pt>
                <c:pt idx="5">
                  <c:v>593</c:v>
                </c:pt>
                <c:pt idx="6">
                  <c:v>769</c:v>
                </c:pt>
                <c:pt idx="7">
                  <c:v>714</c:v>
                </c:pt>
                <c:pt idx="8">
                  <c:v>606</c:v>
                </c:pt>
                <c:pt idx="9">
                  <c:v>414</c:v>
                </c:pt>
                <c:pt idx="10">
                  <c:v>375</c:v>
                </c:pt>
              </c:numCache>
            </c:numRef>
          </c:val>
          <c:extLst>
            <c:ext xmlns:c16="http://schemas.microsoft.com/office/drawing/2014/chart" uri="{C3380CC4-5D6E-409C-BE32-E72D297353CC}">
              <c16:uniqueId val="{00000000-532D-7747-91A7-28C9CE8C9416}"/>
            </c:ext>
          </c:extLst>
        </c:ser>
        <c:dLbls>
          <c:showLegendKey val="0"/>
          <c:showVal val="0"/>
          <c:showCatName val="0"/>
          <c:showSerName val="0"/>
          <c:showPercent val="0"/>
          <c:showBubbleSize val="0"/>
        </c:dLbls>
        <c:gapWidth val="219"/>
        <c:overlap val="-27"/>
        <c:axId val="1292119071"/>
        <c:axId val="1292120319"/>
      </c:barChart>
      <c:catAx>
        <c:axId val="129211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2120319"/>
        <c:crosses val="autoZero"/>
        <c:auto val="1"/>
        <c:lblAlgn val="ctr"/>
        <c:lblOffset val="100"/>
        <c:noMultiLvlLbl val="0"/>
      </c:catAx>
      <c:valAx>
        <c:axId val="1292120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2119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Inpatient Days and Patient Number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1"/>
          <c:tx>
            <c:strRef>
              <c:f>Sheet1!$L$1</c:f>
              <c:strCache>
                <c:ptCount val="1"/>
                <c:pt idx="0">
                  <c:v>Inpt Days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xVal>
          <c:yVal>
            <c:numRef>
              <c:f>Sheet1!$L$2:$L$12</c:f>
              <c:numCache>
                <c:formatCode>General</c:formatCode>
                <c:ptCount val="11"/>
                <c:pt idx="0">
                  <c:v>1409</c:v>
                </c:pt>
                <c:pt idx="1">
                  <c:v>1914</c:v>
                </c:pt>
                <c:pt idx="2">
                  <c:v>2169</c:v>
                </c:pt>
                <c:pt idx="3">
                  <c:v>2787</c:v>
                </c:pt>
                <c:pt idx="4">
                  <c:v>3919</c:v>
                </c:pt>
                <c:pt idx="5">
                  <c:v>3815</c:v>
                </c:pt>
                <c:pt idx="6">
                  <c:v>4570</c:v>
                </c:pt>
                <c:pt idx="7">
                  <c:v>3796</c:v>
                </c:pt>
                <c:pt idx="8">
                  <c:v>2675</c:v>
                </c:pt>
                <c:pt idx="9">
                  <c:v>2252</c:v>
                </c:pt>
                <c:pt idx="10">
                  <c:v>2213</c:v>
                </c:pt>
              </c:numCache>
            </c:numRef>
          </c:yVal>
          <c:smooth val="0"/>
          <c:extLst>
            <c:ext xmlns:c16="http://schemas.microsoft.com/office/drawing/2014/chart" uri="{C3380CC4-5D6E-409C-BE32-E72D297353CC}">
              <c16:uniqueId val="{00000000-C314-E64E-8939-3AC95BBE07A7}"/>
            </c:ext>
          </c:extLst>
        </c:ser>
        <c:dLbls>
          <c:showLegendKey val="0"/>
          <c:showVal val="0"/>
          <c:showCatName val="0"/>
          <c:showSerName val="0"/>
          <c:showPercent val="0"/>
          <c:showBubbleSize val="0"/>
        </c:dLbls>
        <c:axId val="606598927"/>
        <c:axId val="606600175"/>
      </c:scatterChart>
      <c:scatterChart>
        <c:scatterStyle val="lineMarker"/>
        <c:varyColors val="0"/>
        <c:ser>
          <c:idx val="0"/>
          <c:order val="0"/>
          <c:tx>
            <c:strRef>
              <c:f>Sheet1!$I$1</c:f>
              <c:strCache>
                <c:ptCount val="1"/>
                <c:pt idx="0">
                  <c:v>Number of Patient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xVal>
          <c:yVal>
            <c:numRef>
              <c:f>Sheet1!$I$2:$I$12</c:f>
              <c:numCache>
                <c:formatCode>General</c:formatCode>
                <c:ptCount val="11"/>
                <c:pt idx="0">
                  <c:v>299</c:v>
                </c:pt>
                <c:pt idx="1">
                  <c:v>322</c:v>
                </c:pt>
                <c:pt idx="2">
                  <c:v>362</c:v>
                </c:pt>
                <c:pt idx="3">
                  <c:v>415</c:v>
                </c:pt>
                <c:pt idx="4">
                  <c:v>471</c:v>
                </c:pt>
                <c:pt idx="5">
                  <c:v>499</c:v>
                </c:pt>
                <c:pt idx="6">
                  <c:v>537</c:v>
                </c:pt>
                <c:pt idx="7">
                  <c:v>565</c:v>
                </c:pt>
                <c:pt idx="8">
                  <c:v>592</c:v>
                </c:pt>
                <c:pt idx="9">
                  <c:v>598</c:v>
                </c:pt>
                <c:pt idx="10">
                  <c:v>641</c:v>
                </c:pt>
              </c:numCache>
            </c:numRef>
          </c:yVal>
          <c:smooth val="0"/>
          <c:extLst>
            <c:ext xmlns:c16="http://schemas.microsoft.com/office/drawing/2014/chart" uri="{C3380CC4-5D6E-409C-BE32-E72D297353CC}">
              <c16:uniqueId val="{00000001-C314-E64E-8939-3AC95BBE07A7}"/>
            </c:ext>
          </c:extLst>
        </c:ser>
        <c:dLbls>
          <c:showLegendKey val="0"/>
          <c:showVal val="0"/>
          <c:showCatName val="0"/>
          <c:showSerName val="0"/>
          <c:showPercent val="0"/>
          <c:showBubbleSize val="0"/>
        </c:dLbls>
        <c:axId val="512931599"/>
        <c:axId val="512932847"/>
      </c:scatterChart>
      <c:valAx>
        <c:axId val="6065989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600175"/>
        <c:crosses val="autoZero"/>
        <c:crossBetween val="midCat"/>
      </c:valAx>
      <c:valAx>
        <c:axId val="606600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Inpatient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598927"/>
        <c:crosses val="autoZero"/>
        <c:crossBetween val="midCat"/>
      </c:valAx>
      <c:valAx>
        <c:axId val="512932847"/>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Patient Number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931599"/>
        <c:crosses val="max"/>
        <c:crossBetween val="midCat"/>
      </c:valAx>
      <c:valAx>
        <c:axId val="512931599"/>
        <c:scaling>
          <c:orientation val="minMax"/>
        </c:scaling>
        <c:delete val="1"/>
        <c:axPos val="b"/>
        <c:numFmt formatCode="General" sourceLinked="1"/>
        <c:majorTickMark val="out"/>
        <c:minorTickMark val="none"/>
        <c:tickLblPos val="nextTo"/>
        <c:crossAx val="51293284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Sheet1!$J$1</c:f>
              <c:strCache>
                <c:ptCount val="1"/>
                <c:pt idx="0">
                  <c:v>Avg 30 day Inpt Return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Yr 2011</c:v>
                </c:pt>
                <c:pt idx="1">
                  <c:v>Yr 2012</c:v>
                </c:pt>
                <c:pt idx="2">
                  <c:v>Yr 2013</c:v>
                </c:pt>
                <c:pt idx="3">
                  <c:v>Yr 2014</c:v>
                </c:pt>
                <c:pt idx="4">
                  <c:v>Yr 2015</c:v>
                </c:pt>
                <c:pt idx="5">
                  <c:v>Yr 2016</c:v>
                </c:pt>
                <c:pt idx="6">
                  <c:v>Yr 2017</c:v>
                </c:pt>
                <c:pt idx="7">
                  <c:v>Yr 2018</c:v>
                </c:pt>
                <c:pt idx="8">
                  <c:v>Yr 2019</c:v>
                </c:pt>
                <c:pt idx="9">
                  <c:v>Yr 2020</c:v>
                </c:pt>
                <c:pt idx="10">
                  <c:v>Yr 2021</c:v>
                </c:pt>
              </c:strCache>
            </c:strRef>
          </c:cat>
          <c:val>
            <c:numRef>
              <c:f>Sheet1!$J$2:$J$12</c:f>
              <c:numCache>
                <c:formatCode>0%</c:formatCode>
                <c:ptCount val="11"/>
                <c:pt idx="0" formatCode="0.0%">
                  <c:v>0.249</c:v>
                </c:pt>
                <c:pt idx="1">
                  <c:v>0.28000000000000003</c:v>
                </c:pt>
                <c:pt idx="2">
                  <c:v>0.24</c:v>
                </c:pt>
                <c:pt idx="3" formatCode="0.0%">
                  <c:v>0.23400000000000001</c:v>
                </c:pt>
                <c:pt idx="4" formatCode="0.0%">
                  <c:v>0.32900000000000001</c:v>
                </c:pt>
                <c:pt idx="5" formatCode="0.0%">
                  <c:v>0.309</c:v>
                </c:pt>
                <c:pt idx="6" formatCode="0.0%">
                  <c:v>0.34300000000000003</c:v>
                </c:pt>
                <c:pt idx="7" formatCode="0.0%">
                  <c:v>0.314</c:v>
                </c:pt>
                <c:pt idx="8" formatCode="0.0%">
                  <c:v>0.21099999999999999</c:v>
                </c:pt>
                <c:pt idx="9" formatCode="0.0%">
                  <c:v>0.14499999999999999</c:v>
                </c:pt>
                <c:pt idx="10" formatCode="0.0%">
                  <c:v>0.12</c:v>
                </c:pt>
              </c:numCache>
            </c:numRef>
          </c:val>
          <c:extLst>
            <c:ext xmlns:c16="http://schemas.microsoft.com/office/drawing/2014/chart" uri="{C3380CC4-5D6E-409C-BE32-E72D297353CC}">
              <c16:uniqueId val="{00000000-3E9D-A14A-BA9D-5BC0FBC56C09}"/>
            </c:ext>
          </c:extLst>
        </c:ser>
        <c:dLbls>
          <c:dLblPos val="inEnd"/>
          <c:showLegendKey val="0"/>
          <c:showVal val="1"/>
          <c:showCatName val="0"/>
          <c:showSerName val="0"/>
          <c:showPercent val="0"/>
          <c:showBubbleSize val="0"/>
        </c:dLbls>
        <c:gapWidth val="219"/>
        <c:overlap val="-27"/>
        <c:axId val="1299038847"/>
        <c:axId val="769761423"/>
      </c:barChart>
      <c:catAx>
        <c:axId val="129903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761423"/>
        <c:crosses val="autoZero"/>
        <c:auto val="1"/>
        <c:lblAlgn val="ctr"/>
        <c:lblOffset val="100"/>
        <c:noMultiLvlLbl val="0"/>
      </c:catAx>
      <c:valAx>
        <c:axId val="7697614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9038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Patient</a:t>
            </a:r>
            <a:r>
              <a:rPr lang="en-US" baseline="0"/>
              <a:t> Appointments By Year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Cancelled</c:v>
                </c:pt>
              </c:strCache>
            </c:strRef>
          </c:tx>
          <c:spPr>
            <a:solidFill>
              <a:schemeClr val="accent1"/>
            </a:solidFill>
            <a:ln>
              <a:noFill/>
            </a:ln>
            <a:effectLst/>
          </c:spPr>
          <c:invertIfNegative val="0"/>
          <c:cat>
            <c:strRef>
              <c:f>Sheet1!$B$1:$E$1</c:f>
              <c:strCache>
                <c:ptCount val="4"/>
                <c:pt idx="0">
                  <c:v>Year2018</c:v>
                </c:pt>
                <c:pt idx="1">
                  <c:v>Year2019</c:v>
                </c:pt>
                <c:pt idx="2">
                  <c:v>Year2020</c:v>
                </c:pt>
                <c:pt idx="3">
                  <c:v>Year2021</c:v>
                </c:pt>
              </c:strCache>
            </c:strRef>
          </c:cat>
          <c:val>
            <c:numRef>
              <c:f>Sheet1!$B$2:$E$2</c:f>
              <c:numCache>
                <c:formatCode>General</c:formatCode>
                <c:ptCount val="4"/>
                <c:pt idx="0">
                  <c:v>434</c:v>
                </c:pt>
                <c:pt idx="1">
                  <c:v>811</c:v>
                </c:pt>
                <c:pt idx="2">
                  <c:v>1574</c:v>
                </c:pt>
                <c:pt idx="3">
                  <c:v>1394</c:v>
                </c:pt>
              </c:numCache>
            </c:numRef>
          </c:val>
          <c:extLst>
            <c:ext xmlns:c16="http://schemas.microsoft.com/office/drawing/2014/chart" uri="{C3380CC4-5D6E-409C-BE32-E72D297353CC}">
              <c16:uniqueId val="{00000000-8B52-A042-9595-3C220F5D4211}"/>
            </c:ext>
          </c:extLst>
        </c:ser>
        <c:ser>
          <c:idx val="1"/>
          <c:order val="1"/>
          <c:tx>
            <c:strRef>
              <c:f>Sheet1!$A$3</c:f>
              <c:strCache>
                <c:ptCount val="1"/>
                <c:pt idx="0">
                  <c:v>Bumped</c:v>
                </c:pt>
              </c:strCache>
            </c:strRef>
          </c:tx>
          <c:spPr>
            <a:solidFill>
              <a:schemeClr val="accent2"/>
            </a:solidFill>
            <a:ln>
              <a:noFill/>
            </a:ln>
            <a:effectLst/>
          </c:spPr>
          <c:invertIfNegative val="0"/>
          <c:cat>
            <c:strRef>
              <c:f>Sheet1!$B$1:$E$1</c:f>
              <c:strCache>
                <c:ptCount val="4"/>
                <c:pt idx="0">
                  <c:v>Year2018</c:v>
                </c:pt>
                <c:pt idx="1">
                  <c:v>Year2019</c:v>
                </c:pt>
                <c:pt idx="2">
                  <c:v>Year2020</c:v>
                </c:pt>
                <c:pt idx="3">
                  <c:v>Year2021</c:v>
                </c:pt>
              </c:strCache>
            </c:strRef>
          </c:cat>
          <c:val>
            <c:numRef>
              <c:f>Sheet1!$B$3:$E$3</c:f>
              <c:numCache>
                <c:formatCode>General</c:formatCode>
                <c:ptCount val="4"/>
                <c:pt idx="0">
                  <c:v>205</c:v>
                </c:pt>
                <c:pt idx="1">
                  <c:v>233</c:v>
                </c:pt>
                <c:pt idx="2">
                  <c:v>241</c:v>
                </c:pt>
                <c:pt idx="3">
                  <c:v>273</c:v>
                </c:pt>
              </c:numCache>
            </c:numRef>
          </c:val>
          <c:extLst>
            <c:ext xmlns:c16="http://schemas.microsoft.com/office/drawing/2014/chart" uri="{C3380CC4-5D6E-409C-BE32-E72D297353CC}">
              <c16:uniqueId val="{00000001-8B52-A042-9595-3C220F5D4211}"/>
            </c:ext>
          </c:extLst>
        </c:ser>
        <c:ser>
          <c:idx val="2"/>
          <c:order val="2"/>
          <c:tx>
            <c:strRef>
              <c:f>Sheet1!$A$4</c:f>
              <c:strCache>
                <c:ptCount val="1"/>
                <c:pt idx="0">
                  <c:v>Arrived</c:v>
                </c:pt>
              </c:strCache>
            </c:strRef>
          </c:tx>
          <c:spPr>
            <a:solidFill>
              <a:schemeClr val="accent3"/>
            </a:solidFill>
            <a:ln>
              <a:noFill/>
            </a:ln>
            <a:effectLst/>
          </c:spPr>
          <c:invertIfNegative val="0"/>
          <c:cat>
            <c:strRef>
              <c:f>Sheet1!$B$1:$E$1</c:f>
              <c:strCache>
                <c:ptCount val="4"/>
                <c:pt idx="0">
                  <c:v>Year2018</c:v>
                </c:pt>
                <c:pt idx="1">
                  <c:v>Year2019</c:v>
                </c:pt>
                <c:pt idx="2">
                  <c:v>Year2020</c:v>
                </c:pt>
                <c:pt idx="3">
                  <c:v>Year2021</c:v>
                </c:pt>
              </c:strCache>
            </c:strRef>
          </c:cat>
          <c:val>
            <c:numRef>
              <c:f>Sheet1!$B$4:$E$4</c:f>
              <c:numCache>
                <c:formatCode>General</c:formatCode>
                <c:ptCount val="4"/>
                <c:pt idx="0">
                  <c:v>872</c:v>
                </c:pt>
                <c:pt idx="1">
                  <c:v>2021</c:v>
                </c:pt>
                <c:pt idx="2">
                  <c:v>2316</c:v>
                </c:pt>
                <c:pt idx="3">
                  <c:v>2105</c:v>
                </c:pt>
              </c:numCache>
            </c:numRef>
          </c:val>
          <c:extLst>
            <c:ext xmlns:c16="http://schemas.microsoft.com/office/drawing/2014/chart" uri="{C3380CC4-5D6E-409C-BE32-E72D297353CC}">
              <c16:uniqueId val="{00000002-8B52-A042-9595-3C220F5D4211}"/>
            </c:ext>
          </c:extLst>
        </c:ser>
        <c:ser>
          <c:idx val="3"/>
          <c:order val="3"/>
          <c:tx>
            <c:strRef>
              <c:f>Sheet1!$A$5</c:f>
              <c:strCache>
                <c:ptCount val="1"/>
                <c:pt idx="0">
                  <c:v>NoShow</c:v>
                </c:pt>
              </c:strCache>
            </c:strRef>
          </c:tx>
          <c:spPr>
            <a:solidFill>
              <a:schemeClr val="accent4"/>
            </a:solidFill>
            <a:ln>
              <a:noFill/>
            </a:ln>
            <a:effectLst/>
          </c:spPr>
          <c:invertIfNegative val="0"/>
          <c:cat>
            <c:strRef>
              <c:f>Sheet1!$B$1:$E$1</c:f>
              <c:strCache>
                <c:ptCount val="4"/>
                <c:pt idx="0">
                  <c:v>Year2018</c:v>
                </c:pt>
                <c:pt idx="1">
                  <c:v>Year2019</c:v>
                </c:pt>
                <c:pt idx="2">
                  <c:v>Year2020</c:v>
                </c:pt>
                <c:pt idx="3">
                  <c:v>Year2021</c:v>
                </c:pt>
              </c:strCache>
            </c:strRef>
          </c:cat>
          <c:val>
            <c:numRef>
              <c:f>Sheet1!$B$5:$E$5</c:f>
              <c:numCache>
                <c:formatCode>General</c:formatCode>
                <c:ptCount val="4"/>
                <c:pt idx="0">
                  <c:v>142</c:v>
                </c:pt>
                <c:pt idx="1">
                  <c:v>320</c:v>
                </c:pt>
                <c:pt idx="2">
                  <c:v>385</c:v>
                </c:pt>
                <c:pt idx="3">
                  <c:v>304</c:v>
                </c:pt>
              </c:numCache>
            </c:numRef>
          </c:val>
          <c:extLst>
            <c:ext xmlns:c16="http://schemas.microsoft.com/office/drawing/2014/chart" uri="{C3380CC4-5D6E-409C-BE32-E72D297353CC}">
              <c16:uniqueId val="{00000003-8B52-A042-9595-3C220F5D4211}"/>
            </c:ext>
          </c:extLst>
        </c:ser>
        <c:dLbls>
          <c:showLegendKey val="0"/>
          <c:showVal val="0"/>
          <c:showCatName val="0"/>
          <c:showSerName val="0"/>
          <c:showPercent val="0"/>
          <c:showBubbleSize val="0"/>
        </c:dLbls>
        <c:gapWidth val="150"/>
        <c:overlap val="100"/>
        <c:axId val="590617295"/>
        <c:axId val="590616463"/>
      </c:barChart>
      <c:catAx>
        <c:axId val="590617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616463"/>
        <c:crosses val="autoZero"/>
        <c:auto val="1"/>
        <c:lblAlgn val="ctr"/>
        <c:lblOffset val="100"/>
        <c:noMultiLvlLbl val="0"/>
      </c:catAx>
      <c:valAx>
        <c:axId val="590616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617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of Patient Visits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Cancelled</c:v>
                </c:pt>
              </c:strCache>
            </c:strRef>
          </c:tx>
          <c:spPr>
            <a:solidFill>
              <a:schemeClr val="accent1"/>
            </a:solidFill>
            <a:ln>
              <a:noFill/>
            </a:ln>
            <a:effectLst/>
          </c:spPr>
          <c:invertIfNegative val="0"/>
          <c:cat>
            <c:strRef>
              <c:f>Sheet1!$B$1:$E$1</c:f>
              <c:strCache>
                <c:ptCount val="4"/>
                <c:pt idx="0">
                  <c:v>Year2018</c:v>
                </c:pt>
                <c:pt idx="1">
                  <c:v>Year2019</c:v>
                </c:pt>
                <c:pt idx="2">
                  <c:v>Year2020</c:v>
                </c:pt>
                <c:pt idx="3">
                  <c:v>Year2021</c:v>
                </c:pt>
              </c:strCache>
            </c:strRef>
          </c:cat>
          <c:val>
            <c:numRef>
              <c:f>Sheet1!$B$2:$E$2</c:f>
              <c:numCache>
                <c:formatCode>General</c:formatCode>
                <c:ptCount val="4"/>
                <c:pt idx="0">
                  <c:v>0.26</c:v>
                </c:pt>
                <c:pt idx="1">
                  <c:v>0.24</c:v>
                </c:pt>
                <c:pt idx="2">
                  <c:v>0.35</c:v>
                </c:pt>
                <c:pt idx="3">
                  <c:v>0.34</c:v>
                </c:pt>
              </c:numCache>
            </c:numRef>
          </c:val>
          <c:extLst>
            <c:ext xmlns:c16="http://schemas.microsoft.com/office/drawing/2014/chart" uri="{C3380CC4-5D6E-409C-BE32-E72D297353CC}">
              <c16:uniqueId val="{00000000-C333-7440-B890-CD2D3F54D466}"/>
            </c:ext>
          </c:extLst>
        </c:ser>
        <c:ser>
          <c:idx val="1"/>
          <c:order val="1"/>
          <c:tx>
            <c:strRef>
              <c:f>Sheet1!$A$3</c:f>
              <c:strCache>
                <c:ptCount val="1"/>
                <c:pt idx="0">
                  <c:v>Bumped</c:v>
                </c:pt>
              </c:strCache>
            </c:strRef>
          </c:tx>
          <c:spPr>
            <a:solidFill>
              <a:schemeClr val="accent2"/>
            </a:solidFill>
            <a:ln>
              <a:noFill/>
            </a:ln>
            <a:effectLst/>
          </c:spPr>
          <c:invertIfNegative val="0"/>
          <c:cat>
            <c:strRef>
              <c:f>Sheet1!$B$1:$E$1</c:f>
              <c:strCache>
                <c:ptCount val="4"/>
                <c:pt idx="0">
                  <c:v>Year2018</c:v>
                </c:pt>
                <c:pt idx="1">
                  <c:v>Year2019</c:v>
                </c:pt>
                <c:pt idx="2">
                  <c:v>Year2020</c:v>
                </c:pt>
                <c:pt idx="3">
                  <c:v>Year2021</c:v>
                </c:pt>
              </c:strCache>
            </c:strRef>
          </c:cat>
          <c:val>
            <c:numRef>
              <c:f>Sheet1!$B$3:$E$3</c:f>
              <c:numCache>
                <c:formatCode>General</c:formatCode>
                <c:ptCount val="4"/>
                <c:pt idx="0">
                  <c:v>0.12</c:v>
                </c:pt>
                <c:pt idx="1">
                  <c:v>7.0000000000000007E-2</c:v>
                </c:pt>
                <c:pt idx="2">
                  <c:v>0.05</c:v>
                </c:pt>
                <c:pt idx="3">
                  <c:v>7.0000000000000007E-2</c:v>
                </c:pt>
              </c:numCache>
            </c:numRef>
          </c:val>
          <c:extLst>
            <c:ext xmlns:c16="http://schemas.microsoft.com/office/drawing/2014/chart" uri="{C3380CC4-5D6E-409C-BE32-E72D297353CC}">
              <c16:uniqueId val="{00000001-C333-7440-B890-CD2D3F54D466}"/>
            </c:ext>
          </c:extLst>
        </c:ser>
        <c:ser>
          <c:idx val="2"/>
          <c:order val="2"/>
          <c:tx>
            <c:strRef>
              <c:f>Sheet1!$A$4</c:f>
              <c:strCache>
                <c:ptCount val="1"/>
                <c:pt idx="0">
                  <c:v>Arrived</c:v>
                </c:pt>
              </c:strCache>
            </c:strRef>
          </c:tx>
          <c:spPr>
            <a:solidFill>
              <a:schemeClr val="accent3"/>
            </a:solidFill>
            <a:ln>
              <a:noFill/>
            </a:ln>
            <a:effectLst/>
          </c:spPr>
          <c:invertIfNegative val="0"/>
          <c:cat>
            <c:strRef>
              <c:f>Sheet1!$B$1:$E$1</c:f>
              <c:strCache>
                <c:ptCount val="4"/>
                <c:pt idx="0">
                  <c:v>Year2018</c:v>
                </c:pt>
                <c:pt idx="1">
                  <c:v>Year2019</c:v>
                </c:pt>
                <c:pt idx="2">
                  <c:v>Year2020</c:v>
                </c:pt>
                <c:pt idx="3">
                  <c:v>Year2021</c:v>
                </c:pt>
              </c:strCache>
            </c:strRef>
          </c:cat>
          <c:val>
            <c:numRef>
              <c:f>Sheet1!$B$4:$E$4</c:f>
              <c:numCache>
                <c:formatCode>General</c:formatCode>
                <c:ptCount val="4"/>
                <c:pt idx="0">
                  <c:v>0.53</c:v>
                </c:pt>
                <c:pt idx="1">
                  <c:v>0.6</c:v>
                </c:pt>
                <c:pt idx="2">
                  <c:v>0.51</c:v>
                </c:pt>
                <c:pt idx="3">
                  <c:v>0.51</c:v>
                </c:pt>
              </c:numCache>
            </c:numRef>
          </c:val>
          <c:extLst>
            <c:ext xmlns:c16="http://schemas.microsoft.com/office/drawing/2014/chart" uri="{C3380CC4-5D6E-409C-BE32-E72D297353CC}">
              <c16:uniqueId val="{00000002-C333-7440-B890-CD2D3F54D466}"/>
            </c:ext>
          </c:extLst>
        </c:ser>
        <c:ser>
          <c:idx val="3"/>
          <c:order val="3"/>
          <c:tx>
            <c:strRef>
              <c:f>Sheet1!$A$5</c:f>
              <c:strCache>
                <c:ptCount val="1"/>
                <c:pt idx="0">
                  <c:v>NoShow</c:v>
                </c:pt>
              </c:strCache>
            </c:strRef>
          </c:tx>
          <c:spPr>
            <a:solidFill>
              <a:schemeClr val="accent4"/>
            </a:solidFill>
            <a:ln>
              <a:noFill/>
            </a:ln>
            <a:effectLst/>
          </c:spPr>
          <c:invertIfNegative val="0"/>
          <c:cat>
            <c:strRef>
              <c:f>Sheet1!$B$1:$E$1</c:f>
              <c:strCache>
                <c:ptCount val="4"/>
                <c:pt idx="0">
                  <c:v>Year2018</c:v>
                </c:pt>
                <c:pt idx="1">
                  <c:v>Year2019</c:v>
                </c:pt>
                <c:pt idx="2">
                  <c:v>Year2020</c:v>
                </c:pt>
                <c:pt idx="3">
                  <c:v>Year2021</c:v>
                </c:pt>
              </c:strCache>
            </c:strRef>
          </c:cat>
          <c:val>
            <c:numRef>
              <c:f>Sheet1!$B$5:$E$5</c:f>
              <c:numCache>
                <c:formatCode>General</c:formatCode>
                <c:ptCount val="4"/>
                <c:pt idx="0">
                  <c:v>0.09</c:v>
                </c:pt>
                <c:pt idx="1">
                  <c:v>0.09</c:v>
                </c:pt>
                <c:pt idx="2">
                  <c:v>0.09</c:v>
                </c:pt>
                <c:pt idx="3">
                  <c:v>7.0000000000000007E-2</c:v>
                </c:pt>
              </c:numCache>
            </c:numRef>
          </c:val>
          <c:extLst>
            <c:ext xmlns:c16="http://schemas.microsoft.com/office/drawing/2014/chart" uri="{C3380CC4-5D6E-409C-BE32-E72D297353CC}">
              <c16:uniqueId val="{00000003-C333-7440-B890-CD2D3F54D466}"/>
            </c:ext>
          </c:extLst>
        </c:ser>
        <c:dLbls>
          <c:showLegendKey val="0"/>
          <c:showVal val="0"/>
          <c:showCatName val="0"/>
          <c:showSerName val="0"/>
          <c:showPercent val="0"/>
          <c:showBubbleSize val="0"/>
        </c:dLbls>
        <c:gapWidth val="150"/>
        <c:overlap val="100"/>
        <c:axId val="1596713696"/>
        <c:axId val="1596714528"/>
      </c:barChart>
      <c:catAx>
        <c:axId val="159671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6714528"/>
        <c:crosses val="autoZero"/>
        <c:auto val="1"/>
        <c:lblAlgn val="ctr"/>
        <c:lblOffset val="100"/>
        <c:noMultiLvlLbl val="0"/>
      </c:catAx>
      <c:valAx>
        <c:axId val="1596714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6713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Sheet1!$E$1</c:f>
              <c:strCache>
                <c:ptCount val="1"/>
                <c:pt idx="0">
                  <c:v>Total Costs</c:v>
                </c:pt>
              </c:strCache>
            </c:strRef>
          </c:tx>
          <c:spPr>
            <a:solidFill>
              <a:schemeClr val="accent1"/>
            </a:solidFill>
            <a:ln>
              <a:noFill/>
            </a:ln>
            <a:effectLst/>
          </c:spPr>
          <c:invertIfNegative val="0"/>
          <c:cat>
            <c:strRef>
              <c:f>Sheet1!$A$2:$A$12</c:f>
              <c:strCache>
                <c:ptCount val="11"/>
                <c:pt idx="0">
                  <c:v>Yr 2011</c:v>
                </c:pt>
                <c:pt idx="1">
                  <c:v>Yr 2012</c:v>
                </c:pt>
                <c:pt idx="2">
                  <c:v>Yr 2013</c:v>
                </c:pt>
                <c:pt idx="3">
                  <c:v>Yr 2014</c:v>
                </c:pt>
                <c:pt idx="4">
                  <c:v>Yr 2015</c:v>
                </c:pt>
                <c:pt idx="5">
                  <c:v>Yr 2016</c:v>
                </c:pt>
                <c:pt idx="6">
                  <c:v>Yr 2017</c:v>
                </c:pt>
                <c:pt idx="7">
                  <c:v>Yr 2018</c:v>
                </c:pt>
                <c:pt idx="8">
                  <c:v>Yr 2019</c:v>
                </c:pt>
                <c:pt idx="9">
                  <c:v>Yr 2020</c:v>
                </c:pt>
                <c:pt idx="10">
                  <c:v>Yr 2021</c:v>
                </c:pt>
              </c:strCache>
            </c:strRef>
          </c:cat>
          <c:val>
            <c:numRef>
              <c:f>Sheet1!$E$2:$E$12</c:f>
              <c:numCache>
                <c:formatCode>#,##0.00</c:formatCode>
                <c:ptCount val="11"/>
                <c:pt idx="0">
                  <c:v>4041616.4300000099</c:v>
                </c:pt>
                <c:pt idx="1">
                  <c:v>4899983.4800000004</c:v>
                </c:pt>
                <c:pt idx="2">
                  <c:v>5702632.2699999996</c:v>
                </c:pt>
                <c:pt idx="3">
                  <c:v>7107365.5300000003</c:v>
                </c:pt>
                <c:pt idx="4">
                  <c:v>9839205.9600000009</c:v>
                </c:pt>
                <c:pt idx="5">
                  <c:v>9747289.0500000007</c:v>
                </c:pt>
                <c:pt idx="6">
                  <c:v>11199711.74</c:v>
                </c:pt>
                <c:pt idx="7">
                  <c:v>10386615.140000015</c:v>
                </c:pt>
                <c:pt idx="8">
                  <c:v>10666894.41</c:v>
                </c:pt>
                <c:pt idx="9">
                  <c:v>10140056.010000063</c:v>
                </c:pt>
                <c:pt idx="10">
                  <c:v>6454318.7700000098</c:v>
                </c:pt>
              </c:numCache>
            </c:numRef>
          </c:val>
          <c:extLst>
            <c:ext xmlns:c16="http://schemas.microsoft.com/office/drawing/2014/chart" uri="{C3380CC4-5D6E-409C-BE32-E72D297353CC}">
              <c16:uniqueId val="{00000000-668D-4044-B6D1-8156BC5DCA3E}"/>
            </c:ext>
          </c:extLst>
        </c:ser>
        <c:dLbls>
          <c:showLegendKey val="0"/>
          <c:showVal val="0"/>
          <c:showCatName val="0"/>
          <c:showSerName val="0"/>
          <c:showPercent val="0"/>
          <c:showBubbleSize val="0"/>
        </c:dLbls>
        <c:gapWidth val="219"/>
        <c:overlap val="-27"/>
        <c:axId val="2112181999"/>
        <c:axId val="2112181583"/>
      </c:barChart>
      <c:catAx>
        <c:axId val="2112181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2181583"/>
        <c:crosses val="autoZero"/>
        <c:auto val="1"/>
        <c:lblAlgn val="ctr"/>
        <c:lblOffset val="100"/>
        <c:noMultiLvlLbl val="0"/>
      </c:catAx>
      <c:valAx>
        <c:axId val="21121815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2181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Cost and Number of Patients </a:t>
            </a:r>
          </a:p>
        </c:rich>
      </c:tx>
      <c:layout>
        <c:manualLayout>
          <c:xMode val="edge"/>
          <c:yMode val="edge"/>
          <c:x val="0.2834026684164479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Sheet1!$E$1</c:f>
              <c:strCache>
                <c:ptCount val="1"/>
                <c:pt idx="0">
                  <c:v>Total Costs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Sheet1!$A$2:$A$12</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xVal>
          <c:yVal>
            <c:numRef>
              <c:f>Sheet1!$E$2:$E$12</c:f>
              <c:numCache>
                <c:formatCode>@</c:formatCode>
                <c:ptCount val="11"/>
                <c:pt idx="0">
                  <c:v>4041616.4300000099</c:v>
                </c:pt>
                <c:pt idx="1">
                  <c:v>4899983.4800000004</c:v>
                </c:pt>
                <c:pt idx="2">
                  <c:v>5702632.2699999996</c:v>
                </c:pt>
                <c:pt idx="3">
                  <c:v>7107365.5300000003</c:v>
                </c:pt>
                <c:pt idx="4">
                  <c:v>9839205.9600000009</c:v>
                </c:pt>
                <c:pt idx="5">
                  <c:v>9747289.0500000007</c:v>
                </c:pt>
                <c:pt idx="6">
                  <c:v>11199711.74</c:v>
                </c:pt>
                <c:pt idx="7">
                  <c:v>10386615.140000015</c:v>
                </c:pt>
                <c:pt idx="8">
                  <c:v>10666894.41</c:v>
                </c:pt>
                <c:pt idx="9">
                  <c:v>10140056.010000063</c:v>
                </c:pt>
                <c:pt idx="10">
                  <c:v>6454318.7700000098</c:v>
                </c:pt>
              </c:numCache>
            </c:numRef>
          </c:yVal>
          <c:smooth val="0"/>
          <c:extLst>
            <c:ext xmlns:c16="http://schemas.microsoft.com/office/drawing/2014/chart" uri="{C3380CC4-5D6E-409C-BE32-E72D297353CC}">
              <c16:uniqueId val="{00000000-87CB-CF46-89AD-B99A19DCCD0A}"/>
            </c:ext>
          </c:extLst>
        </c:ser>
        <c:dLbls>
          <c:showLegendKey val="0"/>
          <c:showVal val="0"/>
          <c:showCatName val="0"/>
          <c:showSerName val="0"/>
          <c:showPercent val="0"/>
          <c:showBubbleSize val="0"/>
        </c:dLbls>
        <c:axId val="1754650688"/>
        <c:axId val="1754651520"/>
      </c:scatterChart>
      <c:scatterChart>
        <c:scatterStyle val="lineMarker"/>
        <c:varyColors val="0"/>
        <c:ser>
          <c:idx val="1"/>
          <c:order val="1"/>
          <c:tx>
            <c:strRef>
              <c:f>Sheet1!$I$1</c:f>
              <c:strCache>
                <c:ptCount val="1"/>
                <c:pt idx="0">
                  <c:v>Number of Patient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Sheet1!$A$2:$A$12</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xVal>
          <c:yVal>
            <c:numRef>
              <c:f>Sheet1!$I$2:$I$12</c:f>
              <c:numCache>
                <c:formatCode>@</c:formatCode>
                <c:ptCount val="11"/>
                <c:pt idx="0">
                  <c:v>299</c:v>
                </c:pt>
                <c:pt idx="1">
                  <c:v>322</c:v>
                </c:pt>
                <c:pt idx="2">
                  <c:v>362</c:v>
                </c:pt>
                <c:pt idx="3">
                  <c:v>415</c:v>
                </c:pt>
                <c:pt idx="4">
                  <c:v>471</c:v>
                </c:pt>
                <c:pt idx="5">
                  <c:v>499</c:v>
                </c:pt>
                <c:pt idx="6">
                  <c:v>537</c:v>
                </c:pt>
                <c:pt idx="7">
                  <c:v>565</c:v>
                </c:pt>
                <c:pt idx="8">
                  <c:v>592</c:v>
                </c:pt>
                <c:pt idx="9">
                  <c:v>598</c:v>
                </c:pt>
                <c:pt idx="10">
                  <c:v>641</c:v>
                </c:pt>
              </c:numCache>
            </c:numRef>
          </c:yVal>
          <c:smooth val="0"/>
          <c:extLst>
            <c:ext xmlns:c16="http://schemas.microsoft.com/office/drawing/2014/chart" uri="{C3380CC4-5D6E-409C-BE32-E72D297353CC}">
              <c16:uniqueId val="{00000001-87CB-CF46-89AD-B99A19DCCD0A}"/>
            </c:ext>
          </c:extLst>
        </c:ser>
        <c:dLbls>
          <c:showLegendKey val="0"/>
          <c:showVal val="0"/>
          <c:showCatName val="0"/>
          <c:showSerName val="0"/>
          <c:showPercent val="0"/>
          <c:showBubbleSize val="0"/>
        </c:dLbls>
        <c:axId val="1755109808"/>
        <c:axId val="1755107312"/>
      </c:scatterChart>
      <c:valAx>
        <c:axId val="17546506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651520"/>
        <c:crosses val="autoZero"/>
        <c:crossBetween val="midCat"/>
      </c:valAx>
      <c:valAx>
        <c:axId val="1754651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a:t>
                </a:r>
                <a:r>
                  <a:rPr lang="en-US" baseline="0"/>
                  <a:t> Cost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650688"/>
        <c:crosses val="autoZero"/>
        <c:crossBetween val="midCat"/>
      </c:valAx>
      <c:valAx>
        <c:axId val="17551073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Patients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5109808"/>
        <c:crosses val="max"/>
        <c:crossBetween val="midCat"/>
      </c:valAx>
      <c:valAx>
        <c:axId val="1755109808"/>
        <c:scaling>
          <c:orientation val="minMax"/>
        </c:scaling>
        <c:delete val="1"/>
        <c:axPos val="b"/>
        <c:numFmt formatCode="0" sourceLinked="1"/>
        <c:majorTickMark val="out"/>
        <c:minorTickMark val="none"/>
        <c:tickLblPos val="nextTo"/>
        <c:crossAx val="1755107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7E5_AF4BC7D3.xml><?xml version="1.0" encoding="utf-8"?>
<p188:cmLst xmlns:a="http://schemas.openxmlformats.org/drawingml/2006/main" xmlns:r="http://schemas.openxmlformats.org/officeDocument/2006/relationships" xmlns:p188="http://schemas.microsoft.com/office/powerpoint/2018/8/main">
  <p188:cm id="{8E037C05-E465-4227-A2C2-DA2DCED9A720}" authorId="{E76788A2-07D5-FA07-4FAE-759AB021CF6E}" created="2023-04-28T13:51:10.545">
    <pc:sldMkLst xmlns:pc="http://schemas.microsoft.com/office/powerpoint/2013/main/command">
      <pc:docMk/>
      <pc:sldMk cId="2940979155" sldId="2021"/>
    </pc:sldMkLst>
    <p188:pos x="8032750" y="2971800"/>
    <p188:txBody>
      <a:bodyPr/>
      <a:lstStyle/>
      <a:p>
        <a:r>
          <a:rPr lang="en-US"/>
          <a:t>Faculty - should "Evaluation plan" be red since there is a slide addressing this topic at the end (slide 29)?</a:t>
        </a:r>
      </a:p>
    </p188:txBody>
  </p188:cm>
</p188:cmLst>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FD9B0-F861-4E12-A2D7-877053FF4465}"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7A972E82-BC28-49D9-A19E-042758FB815E}">
      <dgm:prSet custT="1"/>
      <dgm:spPr/>
      <dgm:t>
        <a:bodyPr/>
        <a:lstStyle/>
        <a:p>
          <a:r>
            <a:rPr lang="en-US" sz="1200" dirty="0"/>
            <a:t>Talk to your practice administrator</a:t>
          </a:r>
        </a:p>
      </dgm:t>
    </dgm:pt>
    <dgm:pt modelId="{6DFF936D-59D0-434A-B4D0-1363D6D11A28}" type="parTrans" cxnId="{34715360-5BDB-404A-93F7-34009263F2B9}">
      <dgm:prSet/>
      <dgm:spPr/>
      <dgm:t>
        <a:bodyPr/>
        <a:lstStyle/>
        <a:p>
          <a:endParaRPr lang="en-US"/>
        </a:p>
      </dgm:t>
    </dgm:pt>
    <dgm:pt modelId="{A169CFCF-5707-4498-994E-93BC22B8354A}" type="sibTrans" cxnId="{34715360-5BDB-404A-93F7-34009263F2B9}">
      <dgm:prSet/>
      <dgm:spPr/>
      <dgm:t>
        <a:bodyPr/>
        <a:lstStyle/>
        <a:p>
          <a:endParaRPr lang="en-US"/>
        </a:p>
      </dgm:t>
    </dgm:pt>
    <dgm:pt modelId="{EF5EBBD3-5E8F-4AD1-B732-5940EA489E09}">
      <dgm:prSet custT="1"/>
      <dgm:spPr/>
      <dgm:t>
        <a:bodyPr/>
        <a:lstStyle/>
        <a:p>
          <a:r>
            <a:rPr lang="en-US" sz="1400" dirty="0"/>
            <a:t>Gather baseline knowledge of the current revenues and expenses associated with your program/clinic  </a:t>
          </a:r>
        </a:p>
      </dgm:t>
    </dgm:pt>
    <dgm:pt modelId="{9D0CF9AD-471B-4E5E-A210-1A1E4FB2E853}" type="parTrans" cxnId="{248929D0-50A0-483C-A88F-FA35D7E341CA}">
      <dgm:prSet/>
      <dgm:spPr/>
      <dgm:t>
        <a:bodyPr/>
        <a:lstStyle/>
        <a:p>
          <a:endParaRPr lang="en-US"/>
        </a:p>
      </dgm:t>
    </dgm:pt>
    <dgm:pt modelId="{BFEB7DEE-437B-4740-9F3F-447AF6803570}" type="sibTrans" cxnId="{248929D0-50A0-483C-A88F-FA35D7E341CA}">
      <dgm:prSet/>
      <dgm:spPr/>
      <dgm:t>
        <a:bodyPr/>
        <a:lstStyle/>
        <a:p>
          <a:endParaRPr lang="en-US"/>
        </a:p>
      </dgm:t>
    </dgm:pt>
    <dgm:pt modelId="{79EFBF9D-E68C-41C3-A564-D2EC7A4CC750}">
      <dgm:prSet/>
      <dgm:spPr/>
      <dgm:t>
        <a:bodyPr/>
        <a:lstStyle/>
        <a:p>
          <a:r>
            <a:rPr lang="en-US" dirty="0"/>
            <a:t>Data Resources</a:t>
          </a:r>
        </a:p>
      </dgm:t>
    </dgm:pt>
    <dgm:pt modelId="{1251023E-AF91-4905-8616-2DB362734066}" type="parTrans" cxnId="{D4A4955D-5FC3-46D3-B0F8-47E82162A9D4}">
      <dgm:prSet/>
      <dgm:spPr/>
      <dgm:t>
        <a:bodyPr/>
        <a:lstStyle/>
        <a:p>
          <a:endParaRPr lang="en-US"/>
        </a:p>
      </dgm:t>
    </dgm:pt>
    <dgm:pt modelId="{D681FC05-2B0F-420B-8ED5-6157A7A4F7F6}" type="sibTrans" cxnId="{D4A4955D-5FC3-46D3-B0F8-47E82162A9D4}">
      <dgm:prSet/>
      <dgm:spPr/>
      <dgm:t>
        <a:bodyPr/>
        <a:lstStyle/>
        <a:p>
          <a:endParaRPr lang="en-US"/>
        </a:p>
      </dgm:t>
    </dgm:pt>
    <dgm:pt modelId="{E46DA682-9F1B-4E72-89EB-86FB791B08EA}">
      <dgm:prSet custT="1"/>
      <dgm:spPr/>
      <dgm:t>
        <a:bodyPr/>
        <a:lstStyle/>
        <a:p>
          <a:r>
            <a:rPr lang="en-US" sz="1400" dirty="0"/>
            <a:t>Data Analytics or Decision Support Teams (may vary for different data sources-clinical, financial, and productivity)</a:t>
          </a:r>
        </a:p>
      </dgm:t>
    </dgm:pt>
    <dgm:pt modelId="{0016CA89-89CA-4392-B488-C3BB337339A0}" type="parTrans" cxnId="{A26193F0-D80B-4D7B-8AC5-B84FBC00F4BB}">
      <dgm:prSet/>
      <dgm:spPr/>
      <dgm:t>
        <a:bodyPr/>
        <a:lstStyle/>
        <a:p>
          <a:endParaRPr lang="en-US"/>
        </a:p>
      </dgm:t>
    </dgm:pt>
    <dgm:pt modelId="{59D5B520-FA66-4419-9D33-E376D51AE5E4}" type="sibTrans" cxnId="{A26193F0-D80B-4D7B-8AC5-B84FBC00F4BB}">
      <dgm:prSet/>
      <dgm:spPr/>
      <dgm:t>
        <a:bodyPr/>
        <a:lstStyle/>
        <a:p>
          <a:endParaRPr lang="en-US"/>
        </a:p>
      </dgm:t>
    </dgm:pt>
    <dgm:pt modelId="{9AA3554C-4E3D-4BDB-B12F-B05523E122F5}">
      <dgm:prSet custT="1"/>
      <dgm:spPr/>
      <dgm:t>
        <a:bodyPr/>
        <a:lstStyle/>
        <a:p>
          <a:r>
            <a:rPr lang="en-US" sz="1400" dirty="0"/>
            <a:t>Utilization Management (admissions, LOS, and re-admissions)</a:t>
          </a:r>
        </a:p>
      </dgm:t>
    </dgm:pt>
    <dgm:pt modelId="{61CAFD18-7947-4823-944C-181418FEC6DD}" type="parTrans" cxnId="{D5A26F7D-5CD9-4A90-A0F1-31439D3A04BF}">
      <dgm:prSet/>
      <dgm:spPr/>
      <dgm:t>
        <a:bodyPr/>
        <a:lstStyle/>
        <a:p>
          <a:endParaRPr lang="en-US"/>
        </a:p>
      </dgm:t>
    </dgm:pt>
    <dgm:pt modelId="{EED70F07-F7AE-4CCB-99D2-90D00FA7FDD1}" type="sibTrans" cxnId="{D5A26F7D-5CD9-4A90-A0F1-31439D3A04BF}">
      <dgm:prSet/>
      <dgm:spPr/>
      <dgm:t>
        <a:bodyPr/>
        <a:lstStyle/>
        <a:p>
          <a:endParaRPr lang="en-US"/>
        </a:p>
      </dgm:t>
    </dgm:pt>
    <dgm:pt modelId="{DAF4136B-0A0E-42EE-AB29-C5EC17026412}">
      <dgm:prSet custT="1"/>
      <dgm:spPr/>
      <dgm:t>
        <a:bodyPr/>
        <a:lstStyle/>
        <a:p>
          <a:r>
            <a:rPr lang="en-US" sz="1400" dirty="0"/>
            <a:t>Emergency Dept (patients seen and discharged versus ED admission rates)</a:t>
          </a:r>
        </a:p>
      </dgm:t>
    </dgm:pt>
    <dgm:pt modelId="{FA2CED31-005F-419A-84D2-03ED61E35A6A}" type="parTrans" cxnId="{059D6B47-2975-4D0F-AEB4-7F10F4DD790E}">
      <dgm:prSet/>
      <dgm:spPr/>
      <dgm:t>
        <a:bodyPr/>
        <a:lstStyle/>
        <a:p>
          <a:endParaRPr lang="en-US"/>
        </a:p>
      </dgm:t>
    </dgm:pt>
    <dgm:pt modelId="{0AF39225-F707-4979-A19C-0CBC1ACF15AB}" type="sibTrans" cxnId="{059D6B47-2975-4D0F-AEB4-7F10F4DD790E}">
      <dgm:prSet/>
      <dgm:spPr/>
      <dgm:t>
        <a:bodyPr/>
        <a:lstStyle/>
        <a:p>
          <a:endParaRPr lang="en-US"/>
        </a:p>
      </dgm:t>
    </dgm:pt>
    <dgm:pt modelId="{C479246B-1C9D-4E10-B509-5DF488C76844}">
      <dgm:prSet/>
      <dgm:spPr/>
      <dgm:t>
        <a:bodyPr/>
        <a:lstStyle/>
        <a:p>
          <a:r>
            <a:rPr lang="en-US" dirty="0"/>
            <a:t>People/Roles to seek</a:t>
          </a:r>
        </a:p>
      </dgm:t>
    </dgm:pt>
    <dgm:pt modelId="{068E0677-3436-4991-AD70-2D1C5A0BEE2B}" type="parTrans" cxnId="{A5770E91-3927-4087-927D-40E9BD938FCB}">
      <dgm:prSet/>
      <dgm:spPr/>
      <dgm:t>
        <a:bodyPr/>
        <a:lstStyle/>
        <a:p>
          <a:endParaRPr lang="en-US"/>
        </a:p>
      </dgm:t>
    </dgm:pt>
    <dgm:pt modelId="{B3B494E3-0245-41BD-9C68-ABEF64803660}" type="sibTrans" cxnId="{A5770E91-3927-4087-927D-40E9BD938FCB}">
      <dgm:prSet/>
      <dgm:spPr/>
      <dgm:t>
        <a:bodyPr/>
        <a:lstStyle/>
        <a:p>
          <a:endParaRPr lang="en-US"/>
        </a:p>
      </dgm:t>
    </dgm:pt>
    <dgm:pt modelId="{88D969CF-AA3B-415B-B1A3-F51883716B3B}">
      <dgm:prSet custT="1"/>
      <dgm:spPr/>
      <dgm:t>
        <a:bodyPr/>
        <a:lstStyle/>
        <a:p>
          <a:r>
            <a:rPr lang="en-US" sz="1400" dirty="0"/>
            <a:t>Finance/Budget Managers; Billing/Revenue Cycle Managers; Financial Analysis Dept</a:t>
          </a:r>
        </a:p>
      </dgm:t>
    </dgm:pt>
    <dgm:pt modelId="{77C6C688-1686-4CE8-89F1-E0D9DE53D3BB}" type="parTrans" cxnId="{3870B937-301F-48EB-805B-96A26DDCB413}">
      <dgm:prSet/>
      <dgm:spPr/>
      <dgm:t>
        <a:bodyPr/>
        <a:lstStyle/>
        <a:p>
          <a:endParaRPr lang="en-US"/>
        </a:p>
      </dgm:t>
    </dgm:pt>
    <dgm:pt modelId="{5A43E260-FE22-46CA-A80F-E30FBEDA0B7D}" type="sibTrans" cxnId="{3870B937-301F-48EB-805B-96A26DDCB413}">
      <dgm:prSet/>
      <dgm:spPr/>
      <dgm:t>
        <a:bodyPr/>
        <a:lstStyle/>
        <a:p>
          <a:endParaRPr lang="en-US"/>
        </a:p>
      </dgm:t>
    </dgm:pt>
    <dgm:pt modelId="{905D5FE5-1F8A-4D9E-9856-156DC978FF2F}">
      <dgm:prSet custT="1"/>
      <dgm:spPr/>
      <dgm:t>
        <a:bodyPr/>
        <a:lstStyle/>
        <a:p>
          <a:r>
            <a:rPr lang="en-US" sz="1400" dirty="0"/>
            <a:t>Business Intelligence/Decision Support Analysts or Managers </a:t>
          </a:r>
        </a:p>
      </dgm:t>
    </dgm:pt>
    <dgm:pt modelId="{F524F704-4512-4CF0-9A37-E9E210AFF634}" type="parTrans" cxnId="{CB390030-78AE-42D3-8967-6D7FF594F787}">
      <dgm:prSet/>
      <dgm:spPr/>
      <dgm:t>
        <a:bodyPr/>
        <a:lstStyle/>
        <a:p>
          <a:endParaRPr lang="en-US"/>
        </a:p>
      </dgm:t>
    </dgm:pt>
    <dgm:pt modelId="{619989EC-FE56-4919-A278-68B472F62338}" type="sibTrans" cxnId="{CB390030-78AE-42D3-8967-6D7FF594F787}">
      <dgm:prSet/>
      <dgm:spPr/>
      <dgm:t>
        <a:bodyPr/>
        <a:lstStyle/>
        <a:p>
          <a:endParaRPr lang="en-US"/>
        </a:p>
      </dgm:t>
    </dgm:pt>
    <dgm:pt modelId="{E2EAD07A-52EA-4219-A60B-7A468D7DCC48}">
      <dgm:prSet custT="1"/>
      <dgm:spPr/>
      <dgm:t>
        <a:bodyPr/>
        <a:lstStyle/>
        <a:p>
          <a:pPr>
            <a:buFont typeface="Calibri" panose="020F0502020204030204" pitchFamily="34" charset="0"/>
            <a:buChar char="—"/>
          </a:pPr>
          <a:r>
            <a:rPr lang="en-US" sz="1400" dirty="0"/>
            <a:t>These roles may be embedded within different departments (e.g., Utilization Management, Quality Improvement, Billing, Access, Patient Experience, Strategic Planning, Market Research)</a:t>
          </a:r>
        </a:p>
      </dgm:t>
    </dgm:pt>
    <dgm:pt modelId="{1E7AB9A2-7AB1-44DE-B319-16BA4F57E3F2}" type="parTrans" cxnId="{55094CFB-E2FD-4962-B208-8916B112F2AB}">
      <dgm:prSet/>
      <dgm:spPr/>
      <dgm:t>
        <a:bodyPr/>
        <a:lstStyle/>
        <a:p>
          <a:endParaRPr lang="en-US"/>
        </a:p>
      </dgm:t>
    </dgm:pt>
    <dgm:pt modelId="{23B1C0DD-F954-40F2-9145-C8F0BD143F7A}" type="sibTrans" cxnId="{55094CFB-E2FD-4962-B208-8916B112F2AB}">
      <dgm:prSet/>
      <dgm:spPr/>
      <dgm:t>
        <a:bodyPr/>
        <a:lstStyle/>
        <a:p>
          <a:endParaRPr lang="en-US"/>
        </a:p>
      </dgm:t>
    </dgm:pt>
    <dgm:pt modelId="{C7D8B25C-10AF-4533-AB06-C78891B01493}">
      <dgm:prSet custT="1"/>
      <dgm:spPr/>
      <dgm:t>
        <a:bodyPr/>
        <a:lstStyle/>
        <a:p>
          <a:r>
            <a:rPr lang="en-US" sz="1400" dirty="0"/>
            <a:t>Share the vision to brainstorm financial considerations</a:t>
          </a:r>
        </a:p>
      </dgm:t>
    </dgm:pt>
    <dgm:pt modelId="{31D84A0B-0286-407B-BA7C-904BD67D1825}" type="parTrans" cxnId="{42F92989-95A6-4DC1-8B70-5257D8375A92}">
      <dgm:prSet/>
      <dgm:spPr/>
      <dgm:t>
        <a:bodyPr/>
        <a:lstStyle/>
        <a:p>
          <a:endParaRPr lang="en-US"/>
        </a:p>
      </dgm:t>
    </dgm:pt>
    <dgm:pt modelId="{6F0E67FE-B3D6-4E4D-B390-5AC1F3FA9325}" type="sibTrans" cxnId="{42F92989-95A6-4DC1-8B70-5257D8375A92}">
      <dgm:prSet/>
      <dgm:spPr/>
      <dgm:t>
        <a:bodyPr/>
        <a:lstStyle/>
        <a:p>
          <a:endParaRPr lang="en-US"/>
        </a:p>
      </dgm:t>
    </dgm:pt>
    <dgm:pt modelId="{82BE05F0-A781-4A32-8962-278DF3B9D5FD}" type="pres">
      <dgm:prSet presAssocID="{DF3FD9B0-F861-4E12-A2D7-877053FF4465}" presName="linearFlow" presStyleCnt="0">
        <dgm:presLayoutVars>
          <dgm:dir/>
          <dgm:animLvl val="lvl"/>
          <dgm:resizeHandles val="exact"/>
        </dgm:presLayoutVars>
      </dgm:prSet>
      <dgm:spPr/>
    </dgm:pt>
    <dgm:pt modelId="{6622D31A-E904-4594-A9C0-92496682381F}" type="pres">
      <dgm:prSet presAssocID="{7A972E82-BC28-49D9-A19E-042758FB815E}" presName="composite" presStyleCnt="0"/>
      <dgm:spPr/>
    </dgm:pt>
    <dgm:pt modelId="{0D4D1D72-956F-4754-A43A-5EBEB4495985}" type="pres">
      <dgm:prSet presAssocID="{7A972E82-BC28-49D9-A19E-042758FB815E}" presName="parentText" presStyleLbl="alignNode1" presStyleIdx="0" presStyleCnt="3">
        <dgm:presLayoutVars>
          <dgm:chMax val="1"/>
          <dgm:bulletEnabled val="1"/>
        </dgm:presLayoutVars>
      </dgm:prSet>
      <dgm:spPr/>
    </dgm:pt>
    <dgm:pt modelId="{4C021CAC-715E-4E03-B11A-AD1B5BFD2C97}" type="pres">
      <dgm:prSet presAssocID="{7A972E82-BC28-49D9-A19E-042758FB815E}" presName="descendantText" presStyleLbl="alignAcc1" presStyleIdx="0" presStyleCnt="3">
        <dgm:presLayoutVars>
          <dgm:bulletEnabled val="1"/>
        </dgm:presLayoutVars>
      </dgm:prSet>
      <dgm:spPr/>
    </dgm:pt>
    <dgm:pt modelId="{017E845B-B28D-4D90-935C-221C9AEF2F62}" type="pres">
      <dgm:prSet presAssocID="{A169CFCF-5707-4498-994E-93BC22B8354A}" presName="sp" presStyleCnt="0"/>
      <dgm:spPr/>
    </dgm:pt>
    <dgm:pt modelId="{07652BA0-47D8-483F-B844-4764A3608919}" type="pres">
      <dgm:prSet presAssocID="{79EFBF9D-E68C-41C3-A564-D2EC7A4CC750}" presName="composite" presStyleCnt="0"/>
      <dgm:spPr/>
    </dgm:pt>
    <dgm:pt modelId="{4A09E35F-1A5E-4BE4-9C09-5CD02B323EFD}" type="pres">
      <dgm:prSet presAssocID="{79EFBF9D-E68C-41C3-A564-D2EC7A4CC750}" presName="parentText" presStyleLbl="alignNode1" presStyleIdx="1" presStyleCnt="3" custScaleY="105747">
        <dgm:presLayoutVars>
          <dgm:chMax val="1"/>
          <dgm:bulletEnabled val="1"/>
        </dgm:presLayoutVars>
      </dgm:prSet>
      <dgm:spPr/>
    </dgm:pt>
    <dgm:pt modelId="{7FFA598F-7509-4E86-BACD-BAF97BDA0CB0}" type="pres">
      <dgm:prSet presAssocID="{79EFBF9D-E68C-41C3-A564-D2EC7A4CC750}" presName="descendantText" presStyleLbl="alignAcc1" presStyleIdx="1" presStyleCnt="3" custScaleY="123855">
        <dgm:presLayoutVars>
          <dgm:bulletEnabled val="1"/>
        </dgm:presLayoutVars>
      </dgm:prSet>
      <dgm:spPr/>
    </dgm:pt>
    <dgm:pt modelId="{23BDA75A-2CD3-459F-A789-3A78AC971C63}" type="pres">
      <dgm:prSet presAssocID="{D681FC05-2B0F-420B-8ED5-6157A7A4F7F6}" presName="sp" presStyleCnt="0"/>
      <dgm:spPr/>
    </dgm:pt>
    <dgm:pt modelId="{920D4D19-DB4B-423B-BE2B-41F7F65DE319}" type="pres">
      <dgm:prSet presAssocID="{C479246B-1C9D-4E10-B509-5DF488C76844}" presName="composite" presStyleCnt="0"/>
      <dgm:spPr/>
    </dgm:pt>
    <dgm:pt modelId="{D6E6E9F8-E590-4FC7-AD49-FA46CAC64E3E}" type="pres">
      <dgm:prSet presAssocID="{C479246B-1C9D-4E10-B509-5DF488C76844}" presName="parentText" presStyleLbl="alignNode1" presStyleIdx="2" presStyleCnt="3">
        <dgm:presLayoutVars>
          <dgm:chMax val="1"/>
          <dgm:bulletEnabled val="1"/>
        </dgm:presLayoutVars>
      </dgm:prSet>
      <dgm:spPr/>
    </dgm:pt>
    <dgm:pt modelId="{5BA61783-56DC-433F-9479-14D14ED59936}" type="pres">
      <dgm:prSet presAssocID="{C479246B-1C9D-4E10-B509-5DF488C76844}" presName="descendantText" presStyleLbl="alignAcc1" presStyleIdx="2" presStyleCnt="3">
        <dgm:presLayoutVars>
          <dgm:bulletEnabled val="1"/>
        </dgm:presLayoutVars>
      </dgm:prSet>
      <dgm:spPr/>
    </dgm:pt>
  </dgm:ptLst>
  <dgm:cxnLst>
    <dgm:cxn modelId="{F53E1D15-DB7B-4E8F-942A-721EB6A72FAB}" type="presOf" srcId="{DF3FD9B0-F861-4E12-A2D7-877053FF4465}" destId="{82BE05F0-A781-4A32-8962-278DF3B9D5FD}" srcOrd="0" destOrd="0" presId="urn:microsoft.com/office/officeart/2005/8/layout/chevron2"/>
    <dgm:cxn modelId="{A469351C-1EA6-449A-8D24-175090D9C4A0}" type="presOf" srcId="{DAF4136B-0A0E-42EE-AB29-C5EC17026412}" destId="{7FFA598F-7509-4E86-BACD-BAF97BDA0CB0}" srcOrd="0" destOrd="2" presId="urn:microsoft.com/office/officeart/2005/8/layout/chevron2"/>
    <dgm:cxn modelId="{CB390030-78AE-42D3-8967-6D7FF594F787}" srcId="{C479246B-1C9D-4E10-B509-5DF488C76844}" destId="{905D5FE5-1F8A-4D9E-9856-156DC978FF2F}" srcOrd="1" destOrd="0" parTransId="{F524F704-4512-4CF0-9A37-E9E210AFF634}" sibTransId="{619989EC-FE56-4919-A278-68B472F62338}"/>
    <dgm:cxn modelId="{3870B937-301F-48EB-805B-96A26DDCB413}" srcId="{C479246B-1C9D-4E10-B509-5DF488C76844}" destId="{88D969CF-AA3B-415B-B1A3-F51883716B3B}" srcOrd="0" destOrd="0" parTransId="{77C6C688-1686-4CE8-89F1-E0D9DE53D3BB}" sibTransId="{5A43E260-FE22-46CA-A80F-E30FBEDA0B7D}"/>
    <dgm:cxn modelId="{CAA5903B-2BBA-4B3A-BB49-99FABFFDE751}" type="presOf" srcId="{7A972E82-BC28-49D9-A19E-042758FB815E}" destId="{0D4D1D72-956F-4754-A43A-5EBEB4495985}" srcOrd="0" destOrd="0" presId="urn:microsoft.com/office/officeart/2005/8/layout/chevron2"/>
    <dgm:cxn modelId="{D4A4955D-5FC3-46D3-B0F8-47E82162A9D4}" srcId="{DF3FD9B0-F861-4E12-A2D7-877053FF4465}" destId="{79EFBF9D-E68C-41C3-A564-D2EC7A4CC750}" srcOrd="1" destOrd="0" parTransId="{1251023E-AF91-4905-8616-2DB362734066}" sibTransId="{D681FC05-2B0F-420B-8ED5-6157A7A4F7F6}"/>
    <dgm:cxn modelId="{34715360-5BDB-404A-93F7-34009263F2B9}" srcId="{DF3FD9B0-F861-4E12-A2D7-877053FF4465}" destId="{7A972E82-BC28-49D9-A19E-042758FB815E}" srcOrd="0" destOrd="0" parTransId="{6DFF936D-59D0-434A-B4D0-1363D6D11A28}" sibTransId="{A169CFCF-5707-4498-994E-93BC22B8354A}"/>
    <dgm:cxn modelId="{059D6B47-2975-4D0F-AEB4-7F10F4DD790E}" srcId="{79EFBF9D-E68C-41C3-A564-D2EC7A4CC750}" destId="{DAF4136B-0A0E-42EE-AB29-C5EC17026412}" srcOrd="2" destOrd="0" parTransId="{FA2CED31-005F-419A-84D2-03ED61E35A6A}" sibTransId="{0AF39225-F707-4979-A19C-0CBC1ACF15AB}"/>
    <dgm:cxn modelId="{40A54954-A8FD-416F-B408-1FA894FC5099}" type="presOf" srcId="{79EFBF9D-E68C-41C3-A564-D2EC7A4CC750}" destId="{4A09E35F-1A5E-4BE4-9C09-5CD02B323EFD}" srcOrd="0" destOrd="0" presId="urn:microsoft.com/office/officeart/2005/8/layout/chevron2"/>
    <dgm:cxn modelId="{D5A26F7D-5CD9-4A90-A0F1-31439D3A04BF}" srcId="{79EFBF9D-E68C-41C3-A564-D2EC7A4CC750}" destId="{9AA3554C-4E3D-4BDB-B12F-B05523E122F5}" srcOrd="1" destOrd="0" parTransId="{61CAFD18-7947-4823-944C-181418FEC6DD}" sibTransId="{EED70F07-F7AE-4CCB-99D2-90D00FA7FDD1}"/>
    <dgm:cxn modelId="{42F92989-95A6-4DC1-8B70-5257D8375A92}" srcId="{7A972E82-BC28-49D9-A19E-042758FB815E}" destId="{C7D8B25C-10AF-4533-AB06-C78891B01493}" srcOrd="1" destOrd="0" parTransId="{31D84A0B-0286-407B-BA7C-904BD67D1825}" sibTransId="{6F0E67FE-B3D6-4E4D-B390-5AC1F3FA9325}"/>
    <dgm:cxn modelId="{A5770E91-3927-4087-927D-40E9BD938FCB}" srcId="{DF3FD9B0-F861-4E12-A2D7-877053FF4465}" destId="{C479246B-1C9D-4E10-B509-5DF488C76844}" srcOrd="2" destOrd="0" parTransId="{068E0677-3436-4991-AD70-2D1C5A0BEE2B}" sibTransId="{B3B494E3-0245-41BD-9C68-ABEF64803660}"/>
    <dgm:cxn modelId="{BD804093-6C9B-4DEC-A190-CEB2020F196E}" type="presOf" srcId="{E2EAD07A-52EA-4219-A60B-7A468D7DCC48}" destId="{5BA61783-56DC-433F-9479-14D14ED59936}" srcOrd="0" destOrd="2" presId="urn:microsoft.com/office/officeart/2005/8/layout/chevron2"/>
    <dgm:cxn modelId="{DB38479A-848D-4DEC-838D-B36CF440A36E}" type="presOf" srcId="{905D5FE5-1F8A-4D9E-9856-156DC978FF2F}" destId="{5BA61783-56DC-433F-9479-14D14ED59936}" srcOrd="0" destOrd="1" presId="urn:microsoft.com/office/officeart/2005/8/layout/chevron2"/>
    <dgm:cxn modelId="{F00D47B7-1BDE-4B91-A2B9-3FF432D7EF87}" type="presOf" srcId="{EF5EBBD3-5E8F-4AD1-B732-5940EA489E09}" destId="{4C021CAC-715E-4E03-B11A-AD1B5BFD2C97}" srcOrd="0" destOrd="0" presId="urn:microsoft.com/office/officeart/2005/8/layout/chevron2"/>
    <dgm:cxn modelId="{72ABCCBE-83B4-43A8-95A5-293A534BE648}" type="presOf" srcId="{C7D8B25C-10AF-4533-AB06-C78891B01493}" destId="{4C021CAC-715E-4E03-B11A-AD1B5BFD2C97}" srcOrd="0" destOrd="1" presId="urn:microsoft.com/office/officeart/2005/8/layout/chevron2"/>
    <dgm:cxn modelId="{3C5C0BC9-6F73-4C9C-A1B5-FD8DF7233986}" type="presOf" srcId="{C479246B-1C9D-4E10-B509-5DF488C76844}" destId="{D6E6E9F8-E590-4FC7-AD49-FA46CAC64E3E}" srcOrd="0" destOrd="0" presId="urn:microsoft.com/office/officeart/2005/8/layout/chevron2"/>
    <dgm:cxn modelId="{248929D0-50A0-483C-A88F-FA35D7E341CA}" srcId="{7A972E82-BC28-49D9-A19E-042758FB815E}" destId="{EF5EBBD3-5E8F-4AD1-B732-5940EA489E09}" srcOrd="0" destOrd="0" parTransId="{9D0CF9AD-471B-4E5E-A210-1A1E4FB2E853}" sibTransId="{BFEB7DEE-437B-4740-9F3F-447AF6803570}"/>
    <dgm:cxn modelId="{EE467CDF-9907-4399-B317-649E982CA9AA}" type="presOf" srcId="{9AA3554C-4E3D-4BDB-B12F-B05523E122F5}" destId="{7FFA598F-7509-4E86-BACD-BAF97BDA0CB0}" srcOrd="0" destOrd="1" presId="urn:microsoft.com/office/officeart/2005/8/layout/chevron2"/>
    <dgm:cxn modelId="{E20AEADF-856F-4CFB-808C-043996479D45}" type="presOf" srcId="{E46DA682-9F1B-4E72-89EB-86FB791B08EA}" destId="{7FFA598F-7509-4E86-BACD-BAF97BDA0CB0}" srcOrd="0" destOrd="0" presId="urn:microsoft.com/office/officeart/2005/8/layout/chevron2"/>
    <dgm:cxn modelId="{A26193F0-D80B-4D7B-8AC5-B84FBC00F4BB}" srcId="{79EFBF9D-E68C-41C3-A564-D2EC7A4CC750}" destId="{E46DA682-9F1B-4E72-89EB-86FB791B08EA}" srcOrd="0" destOrd="0" parTransId="{0016CA89-89CA-4392-B488-C3BB337339A0}" sibTransId="{59D5B520-FA66-4419-9D33-E376D51AE5E4}"/>
    <dgm:cxn modelId="{55094CFB-E2FD-4962-B208-8916B112F2AB}" srcId="{905D5FE5-1F8A-4D9E-9856-156DC978FF2F}" destId="{E2EAD07A-52EA-4219-A60B-7A468D7DCC48}" srcOrd="0" destOrd="0" parTransId="{1E7AB9A2-7AB1-44DE-B319-16BA4F57E3F2}" sibTransId="{23B1C0DD-F954-40F2-9145-C8F0BD143F7A}"/>
    <dgm:cxn modelId="{14A1B4FD-B3CC-42C8-A80F-99DADDE5D9DA}" type="presOf" srcId="{88D969CF-AA3B-415B-B1A3-F51883716B3B}" destId="{5BA61783-56DC-433F-9479-14D14ED59936}" srcOrd="0" destOrd="0" presId="urn:microsoft.com/office/officeart/2005/8/layout/chevron2"/>
    <dgm:cxn modelId="{946E471C-3606-4E55-AE59-BAAE5BC05AA4}" type="presParOf" srcId="{82BE05F0-A781-4A32-8962-278DF3B9D5FD}" destId="{6622D31A-E904-4594-A9C0-92496682381F}" srcOrd="0" destOrd="0" presId="urn:microsoft.com/office/officeart/2005/8/layout/chevron2"/>
    <dgm:cxn modelId="{B47A41C1-F788-4811-9777-F99643D4FFE8}" type="presParOf" srcId="{6622D31A-E904-4594-A9C0-92496682381F}" destId="{0D4D1D72-956F-4754-A43A-5EBEB4495985}" srcOrd="0" destOrd="0" presId="urn:microsoft.com/office/officeart/2005/8/layout/chevron2"/>
    <dgm:cxn modelId="{D165E610-4D1B-4DC2-8F53-ABD3B336D453}" type="presParOf" srcId="{6622D31A-E904-4594-A9C0-92496682381F}" destId="{4C021CAC-715E-4E03-B11A-AD1B5BFD2C97}" srcOrd="1" destOrd="0" presId="urn:microsoft.com/office/officeart/2005/8/layout/chevron2"/>
    <dgm:cxn modelId="{C745F74C-C417-439C-B820-E2948B024922}" type="presParOf" srcId="{82BE05F0-A781-4A32-8962-278DF3B9D5FD}" destId="{017E845B-B28D-4D90-935C-221C9AEF2F62}" srcOrd="1" destOrd="0" presId="urn:microsoft.com/office/officeart/2005/8/layout/chevron2"/>
    <dgm:cxn modelId="{2983670F-8117-44BE-96BE-DC024E23CD4F}" type="presParOf" srcId="{82BE05F0-A781-4A32-8962-278DF3B9D5FD}" destId="{07652BA0-47D8-483F-B844-4764A3608919}" srcOrd="2" destOrd="0" presId="urn:microsoft.com/office/officeart/2005/8/layout/chevron2"/>
    <dgm:cxn modelId="{F385A424-BE39-49CD-AED8-CAFE1E64094D}" type="presParOf" srcId="{07652BA0-47D8-483F-B844-4764A3608919}" destId="{4A09E35F-1A5E-4BE4-9C09-5CD02B323EFD}" srcOrd="0" destOrd="0" presId="urn:microsoft.com/office/officeart/2005/8/layout/chevron2"/>
    <dgm:cxn modelId="{5511C450-A0F4-43FC-BE67-60084EC49571}" type="presParOf" srcId="{07652BA0-47D8-483F-B844-4764A3608919}" destId="{7FFA598F-7509-4E86-BACD-BAF97BDA0CB0}" srcOrd="1" destOrd="0" presId="urn:microsoft.com/office/officeart/2005/8/layout/chevron2"/>
    <dgm:cxn modelId="{D50B02AC-614E-40E2-9810-685C2141B1E7}" type="presParOf" srcId="{82BE05F0-A781-4A32-8962-278DF3B9D5FD}" destId="{23BDA75A-2CD3-459F-A789-3A78AC971C63}" srcOrd="3" destOrd="0" presId="urn:microsoft.com/office/officeart/2005/8/layout/chevron2"/>
    <dgm:cxn modelId="{1B6EE1AB-6A20-43DA-B0E5-F8C7AF3B8F06}" type="presParOf" srcId="{82BE05F0-A781-4A32-8962-278DF3B9D5FD}" destId="{920D4D19-DB4B-423B-BE2B-41F7F65DE319}" srcOrd="4" destOrd="0" presId="urn:microsoft.com/office/officeart/2005/8/layout/chevron2"/>
    <dgm:cxn modelId="{0B93201D-E931-421E-81A3-F8C3E7D31D37}" type="presParOf" srcId="{920D4D19-DB4B-423B-BE2B-41F7F65DE319}" destId="{D6E6E9F8-E590-4FC7-AD49-FA46CAC64E3E}" srcOrd="0" destOrd="0" presId="urn:microsoft.com/office/officeart/2005/8/layout/chevron2"/>
    <dgm:cxn modelId="{EA1A301E-5F8B-44F1-B335-790B5370EFA7}" type="presParOf" srcId="{920D4D19-DB4B-423B-BE2B-41F7F65DE319}" destId="{5BA61783-56DC-433F-9479-14D14ED599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EAC220-9F21-478A-924E-0D6238657265}"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E86C0E78-640E-495B-912B-97C01BC5D7B9}">
      <dgm:prSet custT="1"/>
      <dgm:spPr/>
      <dgm:t>
        <a:bodyPr/>
        <a:lstStyle/>
        <a:p>
          <a:r>
            <a:rPr lang="en-US" sz="2100" b="1" dirty="0"/>
            <a:t>C.    Findings</a:t>
          </a:r>
          <a:r>
            <a:rPr lang="en-US" sz="2100" dirty="0"/>
            <a:t> </a:t>
          </a:r>
        </a:p>
      </dgm:t>
    </dgm:pt>
    <dgm:pt modelId="{C264F63D-50BD-40F6-ADBF-35399BB26CF3}" type="parTrans" cxnId="{A9CBA2C3-D4A5-4676-873D-D5BC85D3B26A}">
      <dgm:prSet/>
      <dgm:spPr/>
      <dgm:t>
        <a:bodyPr/>
        <a:lstStyle/>
        <a:p>
          <a:endParaRPr lang="en-US"/>
        </a:p>
      </dgm:t>
    </dgm:pt>
    <dgm:pt modelId="{7EF34D59-E1BC-4EFC-A69D-A541F72C22C7}" type="sibTrans" cxnId="{A9CBA2C3-D4A5-4676-873D-D5BC85D3B26A}">
      <dgm:prSet/>
      <dgm:spPr/>
      <dgm:t>
        <a:bodyPr/>
        <a:lstStyle/>
        <a:p>
          <a:endParaRPr lang="en-US"/>
        </a:p>
      </dgm:t>
    </dgm:pt>
    <dgm:pt modelId="{D8C6AC1D-5667-47D2-9482-12EE5D1AD691}">
      <dgm:prSet custT="1"/>
      <dgm:spPr/>
      <dgm:t>
        <a:bodyPr/>
        <a:lstStyle/>
        <a:p>
          <a:r>
            <a:rPr lang="en-US" sz="1800" dirty="0"/>
            <a:t>Details the </a:t>
          </a:r>
          <a:r>
            <a:rPr lang="en-US" sz="1800" dirty="0">
              <a:solidFill>
                <a:srgbClr val="C00000"/>
              </a:solidFill>
            </a:rPr>
            <a:t>reasoning and the results of the financial analysis</a:t>
          </a:r>
        </a:p>
      </dgm:t>
    </dgm:pt>
    <dgm:pt modelId="{053CC9FD-3D3C-40BF-8643-F93525D95B1F}" type="parTrans" cxnId="{A7371910-CD53-42B6-B143-E9A2906DDCA0}">
      <dgm:prSet/>
      <dgm:spPr/>
      <dgm:t>
        <a:bodyPr/>
        <a:lstStyle/>
        <a:p>
          <a:endParaRPr lang="en-US"/>
        </a:p>
      </dgm:t>
    </dgm:pt>
    <dgm:pt modelId="{37C2D2B7-7800-4640-BC6D-CCF2F538BA70}" type="sibTrans" cxnId="{A7371910-CD53-42B6-B143-E9A2906DDCA0}">
      <dgm:prSet/>
      <dgm:spPr/>
      <dgm:t>
        <a:bodyPr/>
        <a:lstStyle/>
        <a:p>
          <a:endParaRPr lang="en-US"/>
        </a:p>
      </dgm:t>
    </dgm:pt>
    <dgm:pt modelId="{D6B49B11-C9DC-4236-A90C-AB50C9E9FD6F}">
      <dgm:prSet custT="1"/>
      <dgm:spPr/>
      <dgm:t>
        <a:bodyPr/>
        <a:lstStyle/>
        <a:p>
          <a:r>
            <a:rPr lang="en-US" sz="1800" dirty="0"/>
            <a:t>The </a:t>
          </a:r>
          <a:r>
            <a:rPr lang="en-US" sz="1800" dirty="0">
              <a:solidFill>
                <a:srgbClr val="C00000"/>
              </a:solidFill>
            </a:rPr>
            <a:t>narrative should follow the order of the financial schedules </a:t>
          </a:r>
          <a:r>
            <a:rPr lang="en-US" sz="1800" dirty="0"/>
            <a:t>supporting this project,</a:t>
          </a:r>
          <a:r>
            <a:rPr lang="en-US" sz="1800" i="1" dirty="0"/>
            <a:t> </a:t>
          </a:r>
          <a:r>
            <a:rPr lang="en-US" sz="1800" dirty="0"/>
            <a:t>referencing each exhibit in order </a:t>
          </a:r>
        </a:p>
      </dgm:t>
    </dgm:pt>
    <dgm:pt modelId="{CED45C8C-DE89-4588-8DA9-7FC959790B9D}" type="parTrans" cxnId="{44EB2A52-56F5-42D4-A7D6-BCCAA37E5981}">
      <dgm:prSet/>
      <dgm:spPr/>
      <dgm:t>
        <a:bodyPr/>
        <a:lstStyle/>
        <a:p>
          <a:endParaRPr lang="en-US"/>
        </a:p>
      </dgm:t>
    </dgm:pt>
    <dgm:pt modelId="{67351224-3B69-462D-8EF7-C57891985238}" type="sibTrans" cxnId="{44EB2A52-56F5-42D4-A7D6-BCCAA37E5981}">
      <dgm:prSet/>
      <dgm:spPr/>
      <dgm:t>
        <a:bodyPr/>
        <a:lstStyle/>
        <a:p>
          <a:endParaRPr lang="en-US"/>
        </a:p>
      </dgm:t>
    </dgm:pt>
    <dgm:pt modelId="{9D43A9F4-1F92-4FCC-BBAC-62D5AECEC813}">
      <dgm:prSet custT="1"/>
      <dgm:spPr/>
      <dgm:t>
        <a:bodyPr/>
        <a:lstStyle/>
        <a:p>
          <a:pPr>
            <a:buFontTx/>
            <a:buNone/>
          </a:pPr>
          <a:r>
            <a:rPr lang="en-US" sz="1600" dirty="0"/>
            <a:t>At times, projections may have to be based on less than certain assumptions</a:t>
          </a:r>
          <a:r>
            <a:rPr lang="en-US" sz="1800" dirty="0"/>
            <a:t>  </a:t>
          </a:r>
          <a:endParaRPr lang="en-US" sz="1800" dirty="0">
            <a:solidFill>
              <a:schemeClr val="bg1">
                <a:lumMod val="50000"/>
              </a:schemeClr>
            </a:solidFill>
          </a:endParaRPr>
        </a:p>
      </dgm:t>
    </dgm:pt>
    <dgm:pt modelId="{D7BCAF67-D39D-4551-9774-57917EFCF8DB}" type="parTrans" cxnId="{73FDFBDE-6BC9-4C1A-A5F7-8C39E726C909}">
      <dgm:prSet/>
      <dgm:spPr/>
      <dgm:t>
        <a:bodyPr/>
        <a:lstStyle/>
        <a:p>
          <a:endParaRPr lang="en-US"/>
        </a:p>
      </dgm:t>
    </dgm:pt>
    <dgm:pt modelId="{16CE1D26-05CA-4213-B0A9-7821132EBCF9}" type="sibTrans" cxnId="{73FDFBDE-6BC9-4C1A-A5F7-8C39E726C909}">
      <dgm:prSet/>
      <dgm:spPr/>
      <dgm:t>
        <a:bodyPr/>
        <a:lstStyle/>
        <a:p>
          <a:endParaRPr lang="en-US"/>
        </a:p>
      </dgm:t>
    </dgm:pt>
    <dgm:pt modelId="{DC20A13F-204C-47F4-912E-5044C1DF8003}">
      <dgm:prSet custT="1"/>
      <dgm:spPr/>
      <dgm:t>
        <a:bodyPr/>
        <a:lstStyle/>
        <a:p>
          <a:pPr>
            <a:buFontTx/>
            <a:buNone/>
          </a:pPr>
          <a:r>
            <a:rPr lang="en-US" sz="1600" dirty="0">
              <a:solidFill>
                <a:schemeClr val="bg1">
                  <a:lumMod val="50000"/>
                </a:schemeClr>
              </a:solidFill>
            </a:rPr>
            <a:t>	e.g.,  a new clinical procedure may not yet be included in the payer fee schedules so reimbursement assumptions will need to be made and footnoted</a:t>
          </a:r>
          <a:endParaRPr lang="en-US" sz="1800" dirty="0">
            <a:solidFill>
              <a:schemeClr val="bg1">
                <a:lumMod val="50000"/>
              </a:schemeClr>
            </a:solidFill>
          </a:endParaRPr>
        </a:p>
      </dgm:t>
    </dgm:pt>
    <dgm:pt modelId="{117D537B-4B21-4BD7-933B-73EF25DB3D4D}" type="parTrans" cxnId="{4D08A3D4-30D4-4FE8-A4A3-44DD7E9DB9B8}">
      <dgm:prSet/>
      <dgm:spPr/>
      <dgm:t>
        <a:bodyPr/>
        <a:lstStyle/>
        <a:p>
          <a:endParaRPr lang="en-US"/>
        </a:p>
      </dgm:t>
    </dgm:pt>
    <dgm:pt modelId="{308E9B30-9967-4AF4-AE00-492C5251FDD4}" type="sibTrans" cxnId="{4D08A3D4-30D4-4FE8-A4A3-44DD7E9DB9B8}">
      <dgm:prSet/>
      <dgm:spPr/>
      <dgm:t>
        <a:bodyPr/>
        <a:lstStyle/>
        <a:p>
          <a:endParaRPr lang="en-US"/>
        </a:p>
      </dgm:t>
    </dgm:pt>
    <dgm:pt modelId="{125D6FC5-57C8-4D3D-AAEB-0E6ACF730BE8}">
      <dgm:prSet custT="1"/>
      <dgm:spPr/>
      <dgm:t>
        <a:bodyPr/>
        <a:lstStyle/>
        <a:p>
          <a:r>
            <a:rPr lang="en-US" sz="1800" dirty="0">
              <a:solidFill>
                <a:srgbClr val="C00000"/>
              </a:solidFill>
            </a:rPr>
            <a:t>Note underlying facts or assumptions </a:t>
          </a:r>
          <a:r>
            <a:rPr lang="en-US" sz="1800" dirty="0"/>
            <a:t>that are not obvious from reading the exhibit</a:t>
          </a:r>
        </a:p>
      </dgm:t>
    </dgm:pt>
    <dgm:pt modelId="{A861093F-8291-409C-BB80-3C0DF9FBE980}" type="parTrans" cxnId="{CDEA6C50-EEFD-4FF5-9471-AFF717F8B57B}">
      <dgm:prSet/>
      <dgm:spPr/>
      <dgm:t>
        <a:bodyPr/>
        <a:lstStyle/>
        <a:p>
          <a:endParaRPr lang="en-US"/>
        </a:p>
      </dgm:t>
    </dgm:pt>
    <dgm:pt modelId="{59417088-A2DA-46D7-ADCC-5687905FDA92}" type="sibTrans" cxnId="{CDEA6C50-EEFD-4FF5-9471-AFF717F8B57B}">
      <dgm:prSet/>
      <dgm:spPr/>
      <dgm:t>
        <a:bodyPr/>
        <a:lstStyle/>
        <a:p>
          <a:endParaRPr lang="en-US"/>
        </a:p>
      </dgm:t>
    </dgm:pt>
    <dgm:pt modelId="{7ABE684E-1581-46CB-9F1F-D27101E6B7BA}" type="pres">
      <dgm:prSet presAssocID="{B3EAC220-9F21-478A-924E-0D6238657265}" presName="linear" presStyleCnt="0">
        <dgm:presLayoutVars>
          <dgm:animLvl val="lvl"/>
          <dgm:resizeHandles val="exact"/>
        </dgm:presLayoutVars>
      </dgm:prSet>
      <dgm:spPr/>
    </dgm:pt>
    <dgm:pt modelId="{AAE89E49-1C54-4FF5-958D-CA5C258D5C74}" type="pres">
      <dgm:prSet presAssocID="{E86C0E78-640E-495B-912B-97C01BC5D7B9}" presName="parentText" presStyleLbl="node1" presStyleIdx="0" presStyleCnt="1" custScaleY="31708" custLinFactNeighborY="-9725">
        <dgm:presLayoutVars>
          <dgm:chMax val="0"/>
          <dgm:bulletEnabled val="1"/>
        </dgm:presLayoutVars>
      </dgm:prSet>
      <dgm:spPr/>
    </dgm:pt>
    <dgm:pt modelId="{168601A1-4A45-42BF-9DA2-D6DC0D03C787}" type="pres">
      <dgm:prSet presAssocID="{E86C0E78-640E-495B-912B-97C01BC5D7B9}" presName="childText" presStyleLbl="revTx" presStyleIdx="0" presStyleCnt="1" custScaleX="100000" custScaleY="110177" custLinFactNeighborY="3992">
        <dgm:presLayoutVars>
          <dgm:bulletEnabled val="1"/>
        </dgm:presLayoutVars>
      </dgm:prSet>
      <dgm:spPr/>
    </dgm:pt>
  </dgm:ptLst>
  <dgm:cxnLst>
    <dgm:cxn modelId="{A7371910-CD53-42B6-B143-E9A2906DDCA0}" srcId="{E86C0E78-640E-495B-912B-97C01BC5D7B9}" destId="{D8C6AC1D-5667-47D2-9482-12EE5D1AD691}" srcOrd="0" destOrd="0" parTransId="{053CC9FD-3D3C-40BF-8643-F93525D95B1F}" sibTransId="{37C2D2B7-7800-4640-BC6D-CCF2F538BA70}"/>
    <dgm:cxn modelId="{64641925-4016-4A64-8DF4-5C2B1F61C8A1}" type="presOf" srcId="{DC20A13F-204C-47F4-912E-5044C1DF8003}" destId="{168601A1-4A45-42BF-9DA2-D6DC0D03C787}" srcOrd="0" destOrd="4" presId="urn:microsoft.com/office/officeart/2005/8/layout/vList2"/>
    <dgm:cxn modelId="{FE396D38-9B89-43E5-AF6E-389B788FAF24}" type="presOf" srcId="{125D6FC5-57C8-4D3D-AAEB-0E6ACF730BE8}" destId="{168601A1-4A45-42BF-9DA2-D6DC0D03C787}" srcOrd="0" destOrd="2" presId="urn:microsoft.com/office/officeart/2005/8/layout/vList2"/>
    <dgm:cxn modelId="{63A69D5D-C35D-4FAA-8980-E5DAA0A951CA}" type="presOf" srcId="{D8C6AC1D-5667-47D2-9482-12EE5D1AD691}" destId="{168601A1-4A45-42BF-9DA2-D6DC0D03C787}" srcOrd="0" destOrd="0" presId="urn:microsoft.com/office/officeart/2005/8/layout/vList2"/>
    <dgm:cxn modelId="{1A72374B-9309-4D92-A26D-9595E3B9B0BE}" type="presOf" srcId="{D6B49B11-C9DC-4236-A90C-AB50C9E9FD6F}" destId="{168601A1-4A45-42BF-9DA2-D6DC0D03C787}" srcOrd="0" destOrd="1" presId="urn:microsoft.com/office/officeart/2005/8/layout/vList2"/>
    <dgm:cxn modelId="{CDEA6C50-EEFD-4FF5-9471-AFF717F8B57B}" srcId="{E86C0E78-640E-495B-912B-97C01BC5D7B9}" destId="{125D6FC5-57C8-4D3D-AAEB-0E6ACF730BE8}" srcOrd="2" destOrd="0" parTransId="{A861093F-8291-409C-BB80-3C0DF9FBE980}" sibTransId="{59417088-A2DA-46D7-ADCC-5687905FDA92}"/>
    <dgm:cxn modelId="{44EB2A52-56F5-42D4-A7D6-BCCAA37E5981}" srcId="{E86C0E78-640E-495B-912B-97C01BC5D7B9}" destId="{D6B49B11-C9DC-4236-A90C-AB50C9E9FD6F}" srcOrd="1" destOrd="0" parTransId="{CED45C8C-DE89-4588-8DA9-7FC959790B9D}" sibTransId="{67351224-3B69-462D-8EF7-C57891985238}"/>
    <dgm:cxn modelId="{3E53F4A3-CE6E-4AF5-89AE-A7D301E7D7C8}" type="presOf" srcId="{B3EAC220-9F21-478A-924E-0D6238657265}" destId="{7ABE684E-1581-46CB-9F1F-D27101E6B7BA}" srcOrd="0" destOrd="0" presId="urn:microsoft.com/office/officeart/2005/8/layout/vList2"/>
    <dgm:cxn modelId="{A9CBA2C3-D4A5-4676-873D-D5BC85D3B26A}" srcId="{B3EAC220-9F21-478A-924E-0D6238657265}" destId="{E86C0E78-640E-495B-912B-97C01BC5D7B9}" srcOrd="0" destOrd="0" parTransId="{C264F63D-50BD-40F6-ADBF-35399BB26CF3}" sibTransId="{7EF34D59-E1BC-4EFC-A69D-A541F72C22C7}"/>
    <dgm:cxn modelId="{4D08A3D4-30D4-4FE8-A4A3-44DD7E9DB9B8}" srcId="{125D6FC5-57C8-4D3D-AAEB-0E6ACF730BE8}" destId="{DC20A13F-204C-47F4-912E-5044C1DF8003}" srcOrd="1" destOrd="0" parTransId="{117D537B-4B21-4BD7-933B-73EF25DB3D4D}" sibTransId="{308E9B30-9967-4AF4-AE00-492C5251FDD4}"/>
    <dgm:cxn modelId="{73FDFBDE-6BC9-4C1A-A5F7-8C39E726C909}" srcId="{125D6FC5-57C8-4D3D-AAEB-0E6ACF730BE8}" destId="{9D43A9F4-1F92-4FCC-BBAC-62D5AECEC813}" srcOrd="0" destOrd="0" parTransId="{D7BCAF67-D39D-4551-9774-57917EFCF8DB}" sibTransId="{16CE1D26-05CA-4213-B0A9-7821132EBCF9}"/>
    <dgm:cxn modelId="{0AD121EA-01FC-42D1-BF23-76AE81327CF5}" type="presOf" srcId="{9D43A9F4-1F92-4FCC-BBAC-62D5AECEC813}" destId="{168601A1-4A45-42BF-9DA2-D6DC0D03C787}" srcOrd="0" destOrd="3" presId="urn:microsoft.com/office/officeart/2005/8/layout/vList2"/>
    <dgm:cxn modelId="{AA00F5F3-4EC5-49A6-9FF5-28D714B10701}" type="presOf" srcId="{E86C0E78-640E-495B-912B-97C01BC5D7B9}" destId="{AAE89E49-1C54-4FF5-958D-CA5C258D5C74}" srcOrd="0" destOrd="0" presId="urn:microsoft.com/office/officeart/2005/8/layout/vList2"/>
    <dgm:cxn modelId="{DA2D30DC-710D-4E8A-BECA-F331D0554237}" type="presParOf" srcId="{7ABE684E-1581-46CB-9F1F-D27101E6B7BA}" destId="{AAE89E49-1C54-4FF5-958D-CA5C258D5C74}" srcOrd="0" destOrd="0" presId="urn:microsoft.com/office/officeart/2005/8/layout/vList2"/>
    <dgm:cxn modelId="{AA33FD8A-C450-40BF-A39A-89CD7C86FBF6}" type="presParOf" srcId="{7ABE684E-1581-46CB-9F1F-D27101E6B7BA}" destId="{168601A1-4A45-42BF-9DA2-D6DC0D03C78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C632D-5A33-478A-94B2-C412B86DD2F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E81AF343-5540-42B6-A85A-163FFD9CAB27}">
      <dgm:prSet/>
      <dgm:spPr/>
      <dgm:t>
        <a:bodyPr/>
        <a:lstStyle/>
        <a:p>
          <a:r>
            <a:rPr lang="en-US" dirty="0"/>
            <a:t>To demonstrate to the funding source why it is in your best interest, financially, and reputation to support this program</a:t>
          </a:r>
        </a:p>
      </dgm:t>
    </dgm:pt>
    <dgm:pt modelId="{8446F7FC-D2A2-4BBC-B0D0-49FA2804AE3F}" type="parTrans" cxnId="{28432DD8-1548-454E-AE0D-BC6B4397B8AD}">
      <dgm:prSet/>
      <dgm:spPr/>
      <dgm:t>
        <a:bodyPr/>
        <a:lstStyle/>
        <a:p>
          <a:endParaRPr lang="en-US"/>
        </a:p>
      </dgm:t>
    </dgm:pt>
    <dgm:pt modelId="{891941C1-0E4A-4624-ADEF-912F3196698A}" type="sibTrans" cxnId="{28432DD8-1548-454E-AE0D-BC6B4397B8AD}">
      <dgm:prSet/>
      <dgm:spPr/>
      <dgm:t>
        <a:bodyPr/>
        <a:lstStyle/>
        <a:p>
          <a:endParaRPr lang="en-US"/>
        </a:p>
      </dgm:t>
    </dgm:pt>
    <dgm:pt modelId="{D4528BFC-1F41-4506-B68B-F2078AB085EF}">
      <dgm:prSet/>
      <dgm:spPr/>
      <dgm:t>
        <a:bodyPr/>
        <a:lstStyle/>
        <a:p>
          <a:r>
            <a:rPr lang="en-US" dirty="0"/>
            <a:t>To provide an external assessment, internal assessment, and financial projections for the program</a:t>
          </a:r>
        </a:p>
      </dgm:t>
    </dgm:pt>
    <dgm:pt modelId="{599F8AD6-6ABC-40F2-AF1B-1CD88495E8CA}" type="parTrans" cxnId="{101D1736-62E9-47F4-8719-B53DBEFBCB03}">
      <dgm:prSet/>
      <dgm:spPr/>
      <dgm:t>
        <a:bodyPr/>
        <a:lstStyle/>
        <a:p>
          <a:endParaRPr lang="en-US"/>
        </a:p>
      </dgm:t>
    </dgm:pt>
    <dgm:pt modelId="{247005BB-8660-4F62-8FC1-0C58F43327C3}" type="sibTrans" cxnId="{101D1736-62E9-47F4-8719-B53DBEFBCB03}">
      <dgm:prSet/>
      <dgm:spPr/>
      <dgm:t>
        <a:bodyPr/>
        <a:lstStyle/>
        <a:p>
          <a:endParaRPr lang="en-US"/>
        </a:p>
      </dgm:t>
    </dgm:pt>
    <dgm:pt modelId="{3D250904-B99B-4F89-8E37-64F279F53381}">
      <dgm:prSet/>
      <dgm:spPr/>
      <dgm:t>
        <a:bodyPr/>
        <a:lstStyle/>
        <a:p>
          <a:r>
            <a:rPr lang="en-US" dirty="0"/>
            <a:t>To detail the operating plan to be implemented as well as ongoing evaluation metrics</a:t>
          </a:r>
        </a:p>
      </dgm:t>
    </dgm:pt>
    <dgm:pt modelId="{83B34BBF-995F-4624-A2EC-D9A8D0BEA41B}" type="parTrans" cxnId="{2E414467-9E64-46C6-8980-0E5BC12467DD}">
      <dgm:prSet/>
      <dgm:spPr/>
      <dgm:t>
        <a:bodyPr/>
        <a:lstStyle/>
        <a:p>
          <a:endParaRPr lang="en-US"/>
        </a:p>
      </dgm:t>
    </dgm:pt>
    <dgm:pt modelId="{A0EE2A36-8F9D-4AEA-8413-135905651F6F}" type="sibTrans" cxnId="{2E414467-9E64-46C6-8980-0E5BC12467DD}">
      <dgm:prSet/>
      <dgm:spPr/>
      <dgm:t>
        <a:bodyPr/>
        <a:lstStyle/>
        <a:p>
          <a:endParaRPr lang="en-US"/>
        </a:p>
      </dgm:t>
    </dgm:pt>
    <dgm:pt modelId="{CB38DE89-FE8B-4F9E-821D-B7CB0D428F5A}">
      <dgm:prSet/>
      <dgm:spPr/>
      <dgm:t>
        <a:bodyPr/>
        <a:lstStyle/>
        <a:p>
          <a:r>
            <a:rPr lang="en-US" dirty="0"/>
            <a:t>To demonstrate support for clinical and organizational strategic goals</a:t>
          </a:r>
        </a:p>
      </dgm:t>
    </dgm:pt>
    <dgm:pt modelId="{75D91BC7-D10A-4998-9DEB-5367872F2971}" type="parTrans" cxnId="{76910D6F-1728-41F0-9C1B-D0C108E82D20}">
      <dgm:prSet/>
      <dgm:spPr/>
      <dgm:t>
        <a:bodyPr/>
        <a:lstStyle/>
        <a:p>
          <a:endParaRPr lang="en-US"/>
        </a:p>
      </dgm:t>
    </dgm:pt>
    <dgm:pt modelId="{C1A84785-27E0-4AF1-8BD0-994228114C9A}" type="sibTrans" cxnId="{76910D6F-1728-41F0-9C1B-D0C108E82D20}">
      <dgm:prSet/>
      <dgm:spPr/>
      <dgm:t>
        <a:bodyPr/>
        <a:lstStyle/>
        <a:p>
          <a:endParaRPr lang="en-US"/>
        </a:p>
      </dgm:t>
    </dgm:pt>
    <dgm:pt modelId="{68309E51-DD35-4C56-BA62-69F8DC4DEA36}" type="pres">
      <dgm:prSet presAssocID="{300C632D-5A33-478A-94B2-C412B86DD2FD}" presName="linear" presStyleCnt="0">
        <dgm:presLayoutVars>
          <dgm:animLvl val="lvl"/>
          <dgm:resizeHandles val="exact"/>
        </dgm:presLayoutVars>
      </dgm:prSet>
      <dgm:spPr/>
    </dgm:pt>
    <dgm:pt modelId="{3DC5E761-1A44-48DF-87C5-FA5B0F2ED447}" type="pres">
      <dgm:prSet presAssocID="{E81AF343-5540-42B6-A85A-163FFD9CAB27}" presName="parentText" presStyleLbl="node1" presStyleIdx="0" presStyleCnt="4">
        <dgm:presLayoutVars>
          <dgm:chMax val="0"/>
          <dgm:bulletEnabled val="1"/>
        </dgm:presLayoutVars>
      </dgm:prSet>
      <dgm:spPr/>
    </dgm:pt>
    <dgm:pt modelId="{60924247-6B8C-48D3-A8DF-7B59D180E7BF}" type="pres">
      <dgm:prSet presAssocID="{891941C1-0E4A-4624-ADEF-912F3196698A}" presName="spacer" presStyleCnt="0"/>
      <dgm:spPr/>
    </dgm:pt>
    <dgm:pt modelId="{CFB69F98-118C-4C04-B58A-8BBC12BE6DF0}" type="pres">
      <dgm:prSet presAssocID="{D4528BFC-1F41-4506-B68B-F2078AB085EF}" presName="parentText" presStyleLbl="node1" presStyleIdx="1" presStyleCnt="4">
        <dgm:presLayoutVars>
          <dgm:chMax val="0"/>
          <dgm:bulletEnabled val="1"/>
        </dgm:presLayoutVars>
      </dgm:prSet>
      <dgm:spPr/>
    </dgm:pt>
    <dgm:pt modelId="{B33AF202-AB7D-45E4-88E7-8F3AC7F30DE8}" type="pres">
      <dgm:prSet presAssocID="{247005BB-8660-4F62-8FC1-0C58F43327C3}" presName="spacer" presStyleCnt="0"/>
      <dgm:spPr/>
    </dgm:pt>
    <dgm:pt modelId="{9D8B8842-5151-4177-8073-7584005E1B69}" type="pres">
      <dgm:prSet presAssocID="{3D250904-B99B-4F89-8E37-64F279F53381}" presName="parentText" presStyleLbl="node1" presStyleIdx="2" presStyleCnt="4">
        <dgm:presLayoutVars>
          <dgm:chMax val="0"/>
          <dgm:bulletEnabled val="1"/>
        </dgm:presLayoutVars>
      </dgm:prSet>
      <dgm:spPr/>
    </dgm:pt>
    <dgm:pt modelId="{D8BC1973-79B4-4BA9-92BD-13141E5CA327}" type="pres">
      <dgm:prSet presAssocID="{A0EE2A36-8F9D-4AEA-8413-135905651F6F}" presName="spacer" presStyleCnt="0"/>
      <dgm:spPr/>
    </dgm:pt>
    <dgm:pt modelId="{DA8DEB4E-A97F-4152-8F12-2CDF2D29F868}" type="pres">
      <dgm:prSet presAssocID="{CB38DE89-FE8B-4F9E-821D-B7CB0D428F5A}" presName="parentText" presStyleLbl="node1" presStyleIdx="3" presStyleCnt="4">
        <dgm:presLayoutVars>
          <dgm:chMax val="0"/>
          <dgm:bulletEnabled val="1"/>
        </dgm:presLayoutVars>
      </dgm:prSet>
      <dgm:spPr/>
    </dgm:pt>
  </dgm:ptLst>
  <dgm:cxnLst>
    <dgm:cxn modelId="{101D1736-62E9-47F4-8719-B53DBEFBCB03}" srcId="{300C632D-5A33-478A-94B2-C412B86DD2FD}" destId="{D4528BFC-1F41-4506-B68B-F2078AB085EF}" srcOrd="1" destOrd="0" parTransId="{599F8AD6-6ABC-40F2-AF1B-1CD88495E8CA}" sibTransId="{247005BB-8660-4F62-8FC1-0C58F43327C3}"/>
    <dgm:cxn modelId="{2E414467-9E64-46C6-8980-0E5BC12467DD}" srcId="{300C632D-5A33-478A-94B2-C412B86DD2FD}" destId="{3D250904-B99B-4F89-8E37-64F279F53381}" srcOrd="2" destOrd="0" parTransId="{83B34BBF-995F-4624-A2EC-D9A8D0BEA41B}" sibTransId="{A0EE2A36-8F9D-4AEA-8413-135905651F6F}"/>
    <dgm:cxn modelId="{76910D6F-1728-41F0-9C1B-D0C108E82D20}" srcId="{300C632D-5A33-478A-94B2-C412B86DD2FD}" destId="{CB38DE89-FE8B-4F9E-821D-B7CB0D428F5A}" srcOrd="3" destOrd="0" parTransId="{75D91BC7-D10A-4998-9DEB-5367872F2971}" sibTransId="{C1A84785-27E0-4AF1-8BD0-994228114C9A}"/>
    <dgm:cxn modelId="{882A88A2-32EB-43C4-B2DC-10E5F93F56E8}" type="presOf" srcId="{CB38DE89-FE8B-4F9E-821D-B7CB0D428F5A}" destId="{DA8DEB4E-A97F-4152-8F12-2CDF2D29F868}" srcOrd="0" destOrd="0" presId="urn:microsoft.com/office/officeart/2005/8/layout/vList2"/>
    <dgm:cxn modelId="{17F784A7-9AC5-43F6-8868-FDC998FBA344}" type="presOf" srcId="{D4528BFC-1F41-4506-B68B-F2078AB085EF}" destId="{CFB69F98-118C-4C04-B58A-8BBC12BE6DF0}" srcOrd="0" destOrd="0" presId="urn:microsoft.com/office/officeart/2005/8/layout/vList2"/>
    <dgm:cxn modelId="{BA04B3AF-8231-4381-957F-52D03364B0BD}" type="presOf" srcId="{E81AF343-5540-42B6-A85A-163FFD9CAB27}" destId="{3DC5E761-1A44-48DF-87C5-FA5B0F2ED447}" srcOrd="0" destOrd="0" presId="urn:microsoft.com/office/officeart/2005/8/layout/vList2"/>
    <dgm:cxn modelId="{C4E13CB5-1BCD-4613-AEC2-CD2A526342B4}" type="presOf" srcId="{300C632D-5A33-478A-94B2-C412B86DD2FD}" destId="{68309E51-DD35-4C56-BA62-69F8DC4DEA36}" srcOrd="0" destOrd="0" presId="urn:microsoft.com/office/officeart/2005/8/layout/vList2"/>
    <dgm:cxn modelId="{7B453CB6-9433-47CD-B7CC-0753398883A4}" type="presOf" srcId="{3D250904-B99B-4F89-8E37-64F279F53381}" destId="{9D8B8842-5151-4177-8073-7584005E1B69}" srcOrd="0" destOrd="0" presId="urn:microsoft.com/office/officeart/2005/8/layout/vList2"/>
    <dgm:cxn modelId="{28432DD8-1548-454E-AE0D-BC6B4397B8AD}" srcId="{300C632D-5A33-478A-94B2-C412B86DD2FD}" destId="{E81AF343-5540-42B6-A85A-163FFD9CAB27}" srcOrd="0" destOrd="0" parTransId="{8446F7FC-D2A2-4BBC-B0D0-49FA2804AE3F}" sibTransId="{891941C1-0E4A-4624-ADEF-912F3196698A}"/>
    <dgm:cxn modelId="{7F1D7CB7-391B-4F2F-812E-000F7B13F243}" type="presParOf" srcId="{68309E51-DD35-4C56-BA62-69F8DC4DEA36}" destId="{3DC5E761-1A44-48DF-87C5-FA5B0F2ED447}" srcOrd="0" destOrd="0" presId="urn:microsoft.com/office/officeart/2005/8/layout/vList2"/>
    <dgm:cxn modelId="{62FE9EAA-AF5E-4C28-9325-01C267BF0195}" type="presParOf" srcId="{68309E51-DD35-4C56-BA62-69F8DC4DEA36}" destId="{60924247-6B8C-48D3-A8DF-7B59D180E7BF}" srcOrd="1" destOrd="0" presId="urn:microsoft.com/office/officeart/2005/8/layout/vList2"/>
    <dgm:cxn modelId="{37D5AF0C-1CF0-4DE0-8377-FB2C5829799A}" type="presParOf" srcId="{68309E51-DD35-4C56-BA62-69F8DC4DEA36}" destId="{CFB69F98-118C-4C04-B58A-8BBC12BE6DF0}" srcOrd="2" destOrd="0" presId="urn:microsoft.com/office/officeart/2005/8/layout/vList2"/>
    <dgm:cxn modelId="{25BB011F-A851-4797-B6F6-942F65F38105}" type="presParOf" srcId="{68309E51-DD35-4C56-BA62-69F8DC4DEA36}" destId="{B33AF202-AB7D-45E4-88E7-8F3AC7F30DE8}" srcOrd="3" destOrd="0" presId="urn:microsoft.com/office/officeart/2005/8/layout/vList2"/>
    <dgm:cxn modelId="{7B0A950F-F7DA-477B-810D-1E83D2B89150}" type="presParOf" srcId="{68309E51-DD35-4C56-BA62-69F8DC4DEA36}" destId="{9D8B8842-5151-4177-8073-7584005E1B69}" srcOrd="4" destOrd="0" presId="urn:microsoft.com/office/officeart/2005/8/layout/vList2"/>
    <dgm:cxn modelId="{A6519263-1AC7-469B-A509-573C591DFE9A}" type="presParOf" srcId="{68309E51-DD35-4C56-BA62-69F8DC4DEA36}" destId="{D8BC1973-79B4-4BA9-92BD-13141E5CA327}" srcOrd="5" destOrd="0" presId="urn:microsoft.com/office/officeart/2005/8/layout/vList2"/>
    <dgm:cxn modelId="{182ABF8F-137B-4AA6-AA79-201AB4C10AA7}" type="presParOf" srcId="{68309E51-DD35-4C56-BA62-69F8DC4DEA36}" destId="{DA8DEB4E-A97F-4152-8F12-2CDF2D29F86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42FBB-30F3-4B28-B183-75EA7023F02B}"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17C979C3-BEBD-4AA7-A377-76E921575E07}">
      <dgm:prSet/>
      <dgm:spPr/>
      <dgm:t>
        <a:bodyPr/>
        <a:lstStyle/>
        <a:p>
          <a:r>
            <a:rPr lang="en-US" b="1" dirty="0"/>
            <a:t>Market Overview</a:t>
          </a:r>
          <a:endParaRPr lang="en-US" dirty="0"/>
        </a:p>
      </dgm:t>
    </dgm:pt>
    <dgm:pt modelId="{B8A0C0DF-A28E-4DF1-AD12-D2958965329B}" type="parTrans" cxnId="{28BB49F9-5D22-415E-BD56-8B6AD039AA91}">
      <dgm:prSet/>
      <dgm:spPr/>
      <dgm:t>
        <a:bodyPr/>
        <a:lstStyle/>
        <a:p>
          <a:endParaRPr lang="en-US"/>
        </a:p>
      </dgm:t>
    </dgm:pt>
    <dgm:pt modelId="{2CB196F2-EA8E-4A7A-9929-D17DCDCACA37}" type="sibTrans" cxnId="{28BB49F9-5D22-415E-BD56-8B6AD039AA91}">
      <dgm:prSet/>
      <dgm:spPr/>
      <dgm:t>
        <a:bodyPr/>
        <a:lstStyle/>
        <a:p>
          <a:endParaRPr lang="en-US"/>
        </a:p>
      </dgm:t>
    </dgm:pt>
    <dgm:pt modelId="{E9D59F94-CB3B-4F3B-BC18-05B2EDFE3091}">
      <dgm:prSet/>
      <dgm:spPr/>
      <dgm:t>
        <a:bodyPr/>
        <a:lstStyle/>
        <a:p>
          <a:r>
            <a:rPr lang="en-US" b="1" dirty="0"/>
            <a:t>To evaluate the existing market for care delivery trends relevant to the new opportunity and project future demand for services</a:t>
          </a:r>
        </a:p>
      </dgm:t>
    </dgm:pt>
    <dgm:pt modelId="{CE5B866E-7966-427A-B463-52677535B928}" type="parTrans" cxnId="{5EA15351-0403-4D45-AF1B-2A5CD5D8564C}">
      <dgm:prSet/>
      <dgm:spPr/>
      <dgm:t>
        <a:bodyPr/>
        <a:lstStyle/>
        <a:p>
          <a:endParaRPr lang="en-US"/>
        </a:p>
      </dgm:t>
    </dgm:pt>
    <dgm:pt modelId="{E612473D-F0A7-4FF0-A424-003266A73636}" type="sibTrans" cxnId="{5EA15351-0403-4D45-AF1B-2A5CD5D8564C}">
      <dgm:prSet/>
      <dgm:spPr/>
      <dgm:t>
        <a:bodyPr/>
        <a:lstStyle/>
        <a:p>
          <a:endParaRPr lang="en-US"/>
        </a:p>
      </dgm:t>
    </dgm:pt>
    <dgm:pt modelId="{9FC41ECD-D48D-4F93-A169-927F2C5E8549}">
      <dgm:prSet/>
      <dgm:spPr/>
      <dgm:t>
        <a:bodyPr/>
        <a:lstStyle/>
        <a:p>
          <a:r>
            <a:rPr lang="en-US" dirty="0"/>
            <a:t>The assessment should consider:  </a:t>
          </a:r>
        </a:p>
      </dgm:t>
    </dgm:pt>
    <dgm:pt modelId="{834A3A69-4225-4699-9AEC-A1E493FA2312}" type="parTrans" cxnId="{2D355EDF-26AB-4ACD-89E3-E709496B9DF8}">
      <dgm:prSet/>
      <dgm:spPr/>
      <dgm:t>
        <a:bodyPr/>
        <a:lstStyle/>
        <a:p>
          <a:endParaRPr lang="en-US"/>
        </a:p>
      </dgm:t>
    </dgm:pt>
    <dgm:pt modelId="{612B7425-01BA-49C5-B4E8-5077B056C0B5}" type="sibTrans" cxnId="{2D355EDF-26AB-4ACD-89E3-E709496B9DF8}">
      <dgm:prSet/>
      <dgm:spPr/>
      <dgm:t>
        <a:bodyPr/>
        <a:lstStyle/>
        <a:p>
          <a:endParaRPr lang="en-US"/>
        </a:p>
      </dgm:t>
    </dgm:pt>
    <dgm:pt modelId="{D75A650B-A1F8-48A5-AE47-C5CC069EE6E5}">
      <dgm:prSet/>
      <dgm:spPr/>
      <dgm:t>
        <a:bodyPr/>
        <a:lstStyle/>
        <a:p>
          <a:pPr>
            <a:buFont typeface="Calibri" panose="020F0502020204030204" pitchFamily="34" charset="0"/>
            <a:buChar char="—"/>
          </a:pPr>
          <a:r>
            <a:rPr lang="en-US" dirty="0"/>
            <a:t>Current and projected demographic trends</a:t>
          </a:r>
        </a:p>
      </dgm:t>
    </dgm:pt>
    <dgm:pt modelId="{529A2E2A-882C-488D-8DCB-5C2ABEAD7E76}" type="parTrans" cxnId="{D1073D31-4AD1-4E0F-A59D-3C3ACC04742E}">
      <dgm:prSet/>
      <dgm:spPr/>
      <dgm:t>
        <a:bodyPr/>
        <a:lstStyle/>
        <a:p>
          <a:endParaRPr lang="en-US"/>
        </a:p>
      </dgm:t>
    </dgm:pt>
    <dgm:pt modelId="{7A87C265-AFFA-4388-9DDF-98930735E837}" type="sibTrans" cxnId="{D1073D31-4AD1-4E0F-A59D-3C3ACC04742E}">
      <dgm:prSet/>
      <dgm:spPr/>
      <dgm:t>
        <a:bodyPr/>
        <a:lstStyle/>
        <a:p>
          <a:endParaRPr lang="en-US"/>
        </a:p>
      </dgm:t>
    </dgm:pt>
    <dgm:pt modelId="{87171BB4-382B-42B5-A489-36F0069492E0}">
      <dgm:prSet/>
      <dgm:spPr/>
      <dgm:t>
        <a:bodyPr/>
        <a:lstStyle/>
        <a:p>
          <a:pPr>
            <a:buFont typeface="Calibri" panose="020F0502020204030204" pitchFamily="34" charset="0"/>
            <a:buChar char="—"/>
          </a:pPr>
          <a:r>
            <a:rPr lang="en-US" dirty="0"/>
            <a:t>Current size of the inpatient and outpatient market in need of the service </a:t>
          </a:r>
        </a:p>
      </dgm:t>
    </dgm:pt>
    <dgm:pt modelId="{F38D9B29-7CEE-4478-8AE0-01FCAE45F72E}" type="parTrans" cxnId="{CD01B353-BFBC-4979-872D-C26DB310FA07}">
      <dgm:prSet/>
      <dgm:spPr/>
      <dgm:t>
        <a:bodyPr/>
        <a:lstStyle/>
        <a:p>
          <a:endParaRPr lang="en-US"/>
        </a:p>
      </dgm:t>
    </dgm:pt>
    <dgm:pt modelId="{225D9337-26D6-49FA-8418-C5E401A42A5A}" type="sibTrans" cxnId="{CD01B353-BFBC-4979-872D-C26DB310FA07}">
      <dgm:prSet/>
      <dgm:spPr/>
      <dgm:t>
        <a:bodyPr/>
        <a:lstStyle/>
        <a:p>
          <a:endParaRPr lang="en-US"/>
        </a:p>
      </dgm:t>
    </dgm:pt>
    <dgm:pt modelId="{BC4A79D8-4D89-4DDA-878D-9345A10E2C9D}">
      <dgm:prSet/>
      <dgm:spPr/>
      <dgm:t>
        <a:bodyPr/>
        <a:lstStyle/>
        <a:p>
          <a:pPr>
            <a:buFont typeface="Calibri" panose="020F0502020204030204" pitchFamily="34" charset="0"/>
            <a:buChar char="—"/>
          </a:pPr>
          <a:r>
            <a:rPr lang="en-US" dirty="0"/>
            <a:t>Patient origin/geographic areas of opportunity/potential service areas </a:t>
          </a:r>
        </a:p>
      </dgm:t>
    </dgm:pt>
    <dgm:pt modelId="{88116828-6419-4D0C-BD78-F526336AA4AC}" type="parTrans" cxnId="{8059B879-2F80-46BF-88EB-4632876D7C30}">
      <dgm:prSet/>
      <dgm:spPr/>
      <dgm:t>
        <a:bodyPr/>
        <a:lstStyle/>
        <a:p>
          <a:endParaRPr lang="en-US"/>
        </a:p>
      </dgm:t>
    </dgm:pt>
    <dgm:pt modelId="{59CA7D49-2360-4B27-AAC3-45EDE3728D81}" type="sibTrans" cxnId="{8059B879-2F80-46BF-88EB-4632876D7C30}">
      <dgm:prSet/>
      <dgm:spPr/>
      <dgm:t>
        <a:bodyPr/>
        <a:lstStyle/>
        <a:p>
          <a:endParaRPr lang="en-US"/>
        </a:p>
      </dgm:t>
    </dgm:pt>
    <dgm:pt modelId="{D6810722-9039-4544-A73A-31924AB5B91C}">
      <dgm:prSet/>
      <dgm:spPr/>
      <dgm:t>
        <a:bodyPr/>
        <a:lstStyle/>
        <a:p>
          <a:pPr>
            <a:buFont typeface="Calibri" panose="020F0502020204030204" pitchFamily="34" charset="0"/>
            <a:buChar char="—"/>
          </a:pPr>
          <a:r>
            <a:rPr lang="en-US" dirty="0"/>
            <a:t>Supply and demand of resources available to meet the patients’ needs</a:t>
          </a:r>
        </a:p>
      </dgm:t>
    </dgm:pt>
    <dgm:pt modelId="{40EFCEB4-42C5-4CDB-A906-3C265A0FB6EF}" type="parTrans" cxnId="{CE766201-7A98-4DE9-857A-B7E2E548C149}">
      <dgm:prSet/>
      <dgm:spPr/>
      <dgm:t>
        <a:bodyPr/>
        <a:lstStyle/>
        <a:p>
          <a:endParaRPr lang="en-US"/>
        </a:p>
      </dgm:t>
    </dgm:pt>
    <dgm:pt modelId="{6CD57E28-AAA5-4684-8B5E-EC4066BF8EAA}" type="sibTrans" cxnId="{CE766201-7A98-4DE9-857A-B7E2E548C149}">
      <dgm:prSet/>
      <dgm:spPr/>
      <dgm:t>
        <a:bodyPr/>
        <a:lstStyle/>
        <a:p>
          <a:endParaRPr lang="en-US"/>
        </a:p>
      </dgm:t>
    </dgm:pt>
    <dgm:pt modelId="{F455410C-7E83-4848-8B87-90B8B2517720}">
      <dgm:prSet/>
      <dgm:spPr/>
      <dgm:t>
        <a:bodyPr/>
        <a:lstStyle/>
        <a:p>
          <a:pPr>
            <a:buFont typeface="Calibri" panose="020F0502020204030204" pitchFamily="34" charset="0"/>
            <a:buChar char="—"/>
          </a:pPr>
          <a:r>
            <a:rPr lang="en-US" dirty="0"/>
            <a:t>Market segments or targets within segments</a:t>
          </a:r>
        </a:p>
      </dgm:t>
    </dgm:pt>
    <dgm:pt modelId="{541CF5C3-7AC5-4C8C-98F7-C70228A881CB}" type="parTrans" cxnId="{627C6CAD-B03D-4F2E-A292-A6B351AB7F71}">
      <dgm:prSet/>
      <dgm:spPr/>
      <dgm:t>
        <a:bodyPr/>
        <a:lstStyle/>
        <a:p>
          <a:endParaRPr lang="en-US"/>
        </a:p>
      </dgm:t>
    </dgm:pt>
    <dgm:pt modelId="{7217D161-9066-48C9-86CC-86AA12E906AD}" type="sibTrans" cxnId="{627C6CAD-B03D-4F2E-A292-A6B351AB7F71}">
      <dgm:prSet/>
      <dgm:spPr/>
      <dgm:t>
        <a:bodyPr/>
        <a:lstStyle/>
        <a:p>
          <a:endParaRPr lang="en-US"/>
        </a:p>
      </dgm:t>
    </dgm:pt>
    <dgm:pt modelId="{497CFF6D-8991-4FD4-A2F7-C76C3500BB9B}">
      <dgm:prSet/>
      <dgm:spPr/>
      <dgm:t>
        <a:bodyPr/>
        <a:lstStyle/>
        <a:p>
          <a:pPr>
            <a:buFont typeface="Calibri" panose="020F0502020204030204" pitchFamily="34" charset="0"/>
            <a:buChar char="—"/>
          </a:pPr>
          <a:r>
            <a:rPr lang="en-US" dirty="0"/>
            <a:t>Barriers to entry</a:t>
          </a:r>
        </a:p>
      </dgm:t>
    </dgm:pt>
    <dgm:pt modelId="{2AA31946-7A0D-4317-AFCF-992EBCB00434}" type="parTrans" cxnId="{0D79768F-C9EF-433D-9CC0-44E9108C42D3}">
      <dgm:prSet/>
      <dgm:spPr/>
      <dgm:t>
        <a:bodyPr/>
        <a:lstStyle/>
        <a:p>
          <a:endParaRPr lang="en-US"/>
        </a:p>
      </dgm:t>
    </dgm:pt>
    <dgm:pt modelId="{15BDDBE1-4789-4452-AD4E-05CAF69A70F3}" type="sibTrans" cxnId="{0D79768F-C9EF-433D-9CC0-44E9108C42D3}">
      <dgm:prSet/>
      <dgm:spPr/>
      <dgm:t>
        <a:bodyPr/>
        <a:lstStyle/>
        <a:p>
          <a:endParaRPr lang="en-US"/>
        </a:p>
      </dgm:t>
    </dgm:pt>
    <dgm:pt modelId="{F0EB4872-25C6-44B7-AFD0-16ADBC27A70F}">
      <dgm:prSet/>
      <dgm:spPr/>
      <dgm:t>
        <a:bodyPr/>
        <a:lstStyle/>
        <a:p>
          <a:endParaRPr lang="en-US" dirty="0"/>
        </a:p>
      </dgm:t>
    </dgm:pt>
    <dgm:pt modelId="{126EA53E-8BB9-4440-9D1D-F90A48136D40}" type="parTrans" cxnId="{455E1547-F092-484C-B87E-4794359593CB}">
      <dgm:prSet/>
      <dgm:spPr/>
      <dgm:t>
        <a:bodyPr/>
        <a:lstStyle/>
        <a:p>
          <a:endParaRPr lang="en-US"/>
        </a:p>
      </dgm:t>
    </dgm:pt>
    <dgm:pt modelId="{C1BEFB46-2E3B-4228-BE91-464C2DEFDF85}" type="sibTrans" cxnId="{455E1547-F092-484C-B87E-4794359593CB}">
      <dgm:prSet/>
      <dgm:spPr/>
      <dgm:t>
        <a:bodyPr/>
        <a:lstStyle/>
        <a:p>
          <a:endParaRPr lang="en-US"/>
        </a:p>
      </dgm:t>
    </dgm:pt>
    <dgm:pt modelId="{52BC21AC-426F-425B-9BA3-854FC0F9D18B}" type="pres">
      <dgm:prSet presAssocID="{78D42FBB-30F3-4B28-B183-75EA7023F02B}" presName="linear" presStyleCnt="0">
        <dgm:presLayoutVars>
          <dgm:animLvl val="lvl"/>
          <dgm:resizeHandles val="exact"/>
        </dgm:presLayoutVars>
      </dgm:prSet>
      <dgm:spPr/>
    </dgm:pt>
    <dgm:pt modelId="{997E204A-E2CF-4C6C-9F6E-77D5D57206E0}" type="pres">
      <dgm:prSet presAssocID="{17C979C3-BEBD-4AA7-A377-76E921575E07}" presName="parentText" presStyleLbl="node1" presStyleIdx="0" presStyleCnt="1" custScaleY="92768" custLinFactNeighborY="-6420">
        <dgm:presLayoutVars>
          <dgm:chMax val="0"/>
          <dgm:bulletEnabled val="1"/>
        </dgm:presLayoutVars>
      </dgm:prSet>
      <dgm:spPr/>
    </dgm:pt>
    <dgm:pt modelId="{0628B5A1-3450-412F-B028-6AAECB08486F}" type="pres">
      <dgm:prSet presAssocID="{17C979C3-BEBD-4AA7-A377-76E921575E07}" presName="childText" presStyleLbl="revTx" presStyleIdx="0" presStyleCnt="1" custLinFactNeighborX="525" custLinFactNeighborY="9016">
        <dgm:presLayoutVars>
          <dgm:bulletEnabled val="1"/>
        </dgm:presLayoutVars>
      </dgm:prSet>
      <dgm:spPr/>
    </dgm:pt>
  </dgm:ptLst>
  <dgm:cxnLst>
    <dgm:cxn modelId="{CE766201-7A98-4DE9-857A-B7E2E548C149}" srcId="{9FC41ECD-D48D-4F93-A169-927F2C5E8549}" destId="{D6810722-9039-4544-A73A-31924AB5B91C}" srcOrd="3" destOrd="0" parTransId="{40EFCEB4-42C5-4CDB-A906-3C265A0FB6EF}" sibTransId="{6CD57E28-AAA5-4684-8B5E-EC4066BF8EAA}"/>
    <dgm:cxn modelId="{A888E010-64E7-4D8A-9C52-4B03414B38F0}" type="presOf" srcId="{78D42FBB-30F3-4B28-B183-75EA7023F02B}" destId="{52BC21AC-426F-425B-9BA3-854FC0F9D18B}" srcOrd="0" destOrd="0" presId="urn:microsoft.com/office/officeart/2005/8/layout/vList2"/>
    <dgm:cxn modelId="{C05B1B13-6CF2-4415-9089-DA091BC9C7F6}" type="presOf" srcId="{F455410C-7E83-4848-8B87-90B8B2517720}" destId="{0628B5A1-3450-412F-B028-6AAECB08486F}" srcOrd="0" destOrd="7" presId="urn:microsoft.com/office/officeart/2005/8/layout/vList2"/>
    <dgm:cxn modelId="{83220B20-4AC8-4AB2-89A1-38DB11D72A82}" type="presOf" srcId="{D75A650B-A1F8-48A5-AE47-C5CC069EE6E5}" destId="{0628B5A1-3450-412F-B028-6AAECB08486F}" srcOrd="0" destOrd="3" presId="urn:microsoft.com/office/officeart/2005/8/layout/vList2"/>
    <dgm:cxn modelId="{A8D37723-BFAA-49B5-B952-7BB55AA2B61E}" type="presOf" srcId="{497CFF6D-8991-4FD4-A2F7-C76C3500BB9B}" destId="{0628B5A1-3450-412F-B028-6AAECB08486F}" srcOrd="0" destOrd="8" presId="urn:microsoft.com/office/officeart/2005/8/layout/vList2"/>
    <dgm:cxn modelId="{D1073D31-4AD1-4E0F-A59D-3C3ACC04742E}" srcId="{9FC41ECD-D48D-4F93-A169-927F2C5E8549}" destId="{D75A650B-A1F8-48A5-AE47-C5CC069EE6E5}" srcOrd="0" destOrd="0" parTransId="{529A2E2A-882C-488D-8DCB-5C2ABEAD7E76}" sibTransId="{7A87C265-AFFA-4388-9DDF-98930735E837}"/>
    <dgm:cxn modelId="{35D86335-2C50-4620-8770-0A3210675728}" type="presOf" srcId="{87171BB4-382B-42B5-A489-36F0069492E0}" destId="{0628B5A1-3450-412F-B028-6AAECB08486F}" srcOrd="0" destOrd="4" presId="urn:microsoft.com/office/officeart/2005/8/layout/vList2"/>
    <dgm:cxn modelId="{455E1547-F092-484C-B87E-4794359593CB}" srcId="{17C979C3-BEBD-4AA7-A377-76E921575E07}" destId="{F0EB4872-25C6-44B7-AFD0-16ADBC27A70F}" srcOrd="1" destOrd="0" parTransId="{126EA53E-8BB9-4440-9D1D-F90A48136D40}" sibTransId="{C1BEFB46-2E3B-4228-BE91-464C2DEFDF85}"/>
    <dgm:cxn modelId="{5EA15351-0403-4D45-AF1B-2A5CD5D8564C}" srcId="{17C979C3-BEBD-4AA7-A377-76E921575E07}" destId="{E9D59F94-CB3B-4F3B-BC18-05B2EDFE3091}" srcOrd="0" destOrd="0" parTransId="{CE5B866E-7966-427A-B463-52677535B928}" sibTransId="{E612473D-F0A7-4FF0-A424-003266A73636}"/>
    <dgm:cxn modelId="{CD01B353-BFBC-4979-872D-C26DB310FA07}" srcId="{9FC41ECD-D48D-4F93-A169-927F2C5E8549}" destId="{87171BB4-382B-42B5-A489-36F0069492E0}" srcOrd="1" destOrd="0" parTransId="{F38D9B29-7CEE-4478-8AE0-01FCAE45F72E}" sibTransId="{225D9337-26D6-49FA-8418-C5E401A42A5A}"/>
    <dgm:cxn modelId="{8059B879-2F80-46BF-88EB-4632876D7C30}" srcId="{9FC41ECD-D48D-4F93-A169-927F2C5E8549}" destId="{BC4A79D8-4D89-4DDA-878D-9345A10E2C9D}" srcOrd="2" destOrd="0" parTransId="{88116828-6419-4D0C-BD78-F526336AA4AC}" sibTransId="{59CA7D49-2360-4B27-AAC3-45EDE3728D81}"/>
    <dgm:cxn modelId="{0D79768F-C9EF-433D-9CC0-44E9108C42D3}" srcId="{9FC41ECD-D48D-4F93-A169-927F2C5E8549}" destId="{497CFF6D-8991-4FD4-A2F7-C76C3500BB9B}" srcOrd="5" destOrd="0" parTransId="{2AA31946-7A0D-4317-AFCF-992EBCB00434}" sibTransId="{15BDDBE1-4789-4452-AD4E-05CAF69A70F3}"/>
    <dgm:cxn modelId="{FFBF509A-D51D-40E4-B145-B63F0A3F7C61}" type="presOf" srcId="{9FC41ECD-D48D-4F93-A169-927F2C5E8549}" destId="{0628B5A1-3450-412F-B028-6AAECB08486F}" srcOrd="0" destOrd="2" presId="urn:microsoft.com/office/officeart/2005/8/layout/vList2"/>
    <dgm:cxn modelId="{627C6CAD-B03D-4F2E-A292-A6B351AB7F71}" srcId="{9FC41ECD-D48D-4F93-A169-927F2C5E8549}" destId="{F455410C-7E83-4848-8B87-90B8B2517720}" srcOrd="4" destOrd="0" parTransId="{541CF5C3-7AC5-4C8C-98F7-C70228A881CB}" sibTransId="{7217D161-9066-48C9-86CC-86AA12E906AD}"/>
    <dgm:cxn modelId="{D79E62BA-F82A-424C-AB25-38608D0B28F9}" type="presOf" srcId="{F0EB4872-25C6-44B7-AFD0-16ADBC27A70F}" destId="{0628B5A1-3450-412F-B028-6AAECB08486F}" srcOrd="0" destOrd="1" presId="urn:microsoft.com/office/officeart/2005/8/layout/vList2"/>
    <dgm:cxn modelId="{20B21BC0-CDA8-4CB7-9719-256071973AB8}" type="presOf" srcId="{E9D59F94-CB3B-4F3B-BC18-05B2EDFE3091}" destId="{0628B5A1-3450-412F-B028-6AAECB08486F}" srcOrd="0" destOrd="0" presId="urn:microsoft.com/office/officeart/2005/8/layout/vList2"/>
    <dgm:cxn modelId="{D6C220D6-AA0F-4474-8D90-983A4B81771E}" type="presOf" srcId="{D6810722-9039-4544-A73A-31924AB5B91C}" destId="{0628B5A1-3450-412F-B028-6AAECB08486F}" srcOrd="0" destOrd="6" presId="urn:microsoft.com/office/officeart/2005/8/layout/vList2"/>
    <dgm:cxn modelId="{2D355EDF-26AB-4ACD-89E3-E709496B9DF8}" srcId="{17C979C3-BEBD-4AA7-A377-76E921575E07}" destId="{9FC41ECD-D48D-4F93-A169-927F2C5E8549}" srcOrd="2" destOrd="0" parTransId="{834A3A69-4225-4699-9AEC-A1E493FA2312}" sibTransId="{612B7425-01BA-49C5-B4E8-5077B056C0B5}"/>
    <dgm:cxn modelId="{0C379FE5-5483-4A28-A3E9-02D3E06C0245}" type="presOf" srcId="{BC4A79D8-4D89-4DDA-878D-9345A10E2C9D}" destId="{0628B5A1-3450-412F-B028-6AAECB08486F}" srcOrd="0" destOrd="5" presId="urn:microsoft.com/office/officeart/2005/8/layout/vList2"/>
    <dgm:cxn modelId="{46E69BEB-3B07-4B19-B800-9862F8AADAF0}" type="presOf" srcId="{17C979C3-BEBD-4AA7-A377-76E921575E07}" destId="{997E204A-E2CF-4C6C-9F6E-77D5D57206E0}" srcOrd="0" destOrd="0" presId="urn:microsoft.com/office/officeart/2005/8/layout/vList2"/>
    <dgm:cxn modelId="{28BB49F9-5D22-415E-BD56-8B6AD039AA91}" srcId="{78D42FBB-30F3-4B28-B183-75EA7023F02B}" destId="{17C979C3-BEBD-4AA7-A377-76E921575E07}" srcOrd="0" destOrd="0" parTransId="{B8A0C0DF-A28E-4DF1-AD12-D2958965329B}" sibTransId="{2CB196F2-EA8E-4A7A-9929-D17DCDCACA37}"/>
    <dgm:cxn modelId="{8E6FA1C0-C858-4AD0-95B7-E1667B3FDA51}" type="presParOf" srcId="{52BC21AC-426F-425B-9BA3-854FC0F9D18B}" destId="{997E204A-E2CF-4C6C-9F6E-77D5D57206E0}" srcOrd="0" destOrd="0" presId="urn:microsoft.com/office/officeart/2005/8/layout/vList2"/>
    <dgm:cxn modelId="{93FBC37D-0973-4A7B-BF36-7B007C45C012}" type="presParOf" srcId="{52BC21AC-426F-425B-9BA3-854FC0F9D18B}" destId="{0628B5A1-3450-412F-B028-6AAECB08486F}"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251B71-4530-4C9C-A616-30D521B5FD39}"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318E6C31-C7E2-43C2-AA1E-326BCCD6BEA1}">
      <dgm:prSet custT="1"/>
      <dgm:spPr/>
      <dgm:t>
        <a:bodyPr/>
        <a:lstStyle/>
        <a:p>
          <a:r>
            <a:rPr lang="en-US" sz="2000" b="1" dirty="0"/>
            <a:t>Referral Sources Evaluation:</a:t>
          </a:r>
          <a:endParaRPr lang="en-US" sz="2000" dirty="0"/>
        </a:p>
      </dgm:t>
    </dgm:pt>
    <dgm:pt modelId="{54456902-14D7-4046-BCBA-E64889CB3CD3}" type="parTrans" cxnId="{5AF89EA6-4D54-4733-9ED8-5D143E83938C}">
      <dgm:prSet/>
      <dgm:spPr/>
      <dgm:t>
        <a:bodyPr/>
        <a:lstStyle/>
        <a:p>
          <a:endParaRPr lang="en-US"/>
        </a:p>
      </dgm:t>
    </dgm:pt>
    <dgm:pt modelId="{90CA00FE-E5E8-449A-8A4D-67C2897E32AD}" type="sibTrans" cxnId="{5AF89EA6-4D54-4733-9ED8-5D143E83938C}">
      <dgm:prSet/>
      <dgm:spPr/>
      <dgm:t>
        <a:bodyPr/>
        <a:lstStyle/>
        <a:p>
          <a:endParaRPr lang="en-US"/>
        </a:p>
      </dgm:t>
    </dgm:pt>
    <dgm:pt modelId="{39A9CB99-0CB0-4BAD-B0FB-3D304A051ABF}">
      <dgm:prSet custT="1"/>
      <dgm:spPr/>
      <dgm:t>
        <a:bodyPr/>
        <a:lstStyle/>
        <a:p>
          <a:r>
            <a:rPr lang="en-US" sz="1600" dirty="0"/>
            <a:t>Current referral sources</a:t>
          </a:r>
        </a:p>
      </dgm:t>
    </dgm:pt>
    <dgm:pt modelId="{F08E58CA-EB75-4C6A-9E94-8D31FC223F12}" type="parTrans" cxnId="{9C968CE5-9F31-44C1-8CA7-B4D58A53E527}">
      <dgm:prSet/>
      <dgm:spPr/>
      <dgm:t>
        <a:bodyPr/>
        <a:lstStyle/>
        <a:p>
          <a:endParaRPr lang="en-US"/>
        </a:p>
      </dgm:t>
    </dgm:pt>
    <dgm:pt modelId="{E7DF315B-D922-42A3-AC55-FC6D70A1CAA3}" type="sibTrans" cxnId="{9C968CE5-9F31-44C1-8CA7-B4D58A53E527}">
      <dgm:prSet/>
      <dgm:spPr/>
      <dgm:t>
        <a:bodyPr/>
        <a:lstStyle/>
        <a:p>
          <a:endParaRPr lang="en-US"/>
        </a:p>
      </dgm:t>
    </dgm:pt>
    <dgm:pt modelId="{81A77090-4D46-436C-925C-67520D83F883}">
      <dgm:prSet custT="1"/>
      <dgm:spPr/>
      <dgm:t>
        <a:bodyPr/>
        <a:lstStyle/>
        <a:p>
          <a:r>
            <a:rPr lang="en-US" sz="2000" b="1" dirty="0"/>
            <a:t>Patient and Customer Evaluation:</a:t>
          </a:r>
          <a:endParaRPr lang="en-US" sz="2000" dirty="0"/>
        </a:p>
      </dgm:t>
    </dgm:pt>
    <dgm:pt modelId="{87096BD9-87CA-4717-89C8-5DEB277AD854}" type="parTrans" cxnId="{A477E295-E867-437A-BD72-986AEF9F6E20}">
      <dgm:prSet/>
      <dgm:spPr/>
      <dgm:t>
        <a:bodyPr/>
        <a:lstStyle/>
        <a:p>
          <a:endParaRPr lang="en-US"/>
        </a:p>
      </dgm:t>
    </dgm:pt>
    <dgm:pt modelId="{14FFC91C-F966-4041-9033-ADE65966125A}" type="sibTrans" cxnId="{A477E295-E867-437A-BD72-986AEF9F6E20}">
      <dgm:prSet/>
      <dgm:spPr/>
      <dgm:t>
        <a:bodyPr/>
        <a:lstStyle/>
        <a:p>
          <a:endParaRPr lang="en-US"/>
        </a:p>
      </dgm:t>
    </dgm:pt>
    <dgm:pt modelId="{EA23D8E6-6CEC-4182-AE4B-A88574DE3312}">
      <dgm:prSet custT="1"/>
      <dgm:spPr/>
      <dgm:t>
        <a:bodyPr/>
        <a:lstStyle/>
        <a:p>
          <a:r>
            <a:rPr lang="en-US" sz="1600" dirty="0"/>
            <a:t>Demographics (historical trend of patient population by sex and age group)</a:t>
          </a:r>
        </a:p>
      </dgm:t>
    </dgm:pt>
    <dgm:pt modelId="{E6BC49B6-ABA9-481A-B581-208BCBAF0F1E}" type="parTrans" cxnId="{266B1746-949F-48E7-9A2C-5178DEEAC437}">
      <dgm:prSet/>
      <dgm:spPr/>
      <dgm:t>
        <a:bodyPr/>
        <a:lstStyle/>
        <a:p>
          <a:endParaRPr lang="en-US"/>
        </a:p>
      </dgm:t>
    </dgm:pt>
    <dgm:pt modelId="{3D905F43-9C46-4F74-B6B8-832B27B9C0FD}" type="sibTrans" cxnId="{266B1746-949F-48E7-9A2C-5178DEEAC437}">
      <dgm:prSet/>
      <dgm:spPr/>
      <dgm:t>
        <a:bodyPr/>
        <a:lstStyle/>
        <a:p>
          <a:endParaRPr lang="en-US"/>
        </a:p>
      </dgm:t>
    </dgm:pt>
    <dgm:pt modelId="{4CE7DAC5-E871-4A36-BE1A-E5AB9E938F8C}">
      <dgm:prSet custT="1"/>
      <dgm:spPr/>
      <dgm:t>
        <a:bodyPr/>
        <a:lstStyle/>
        <a:p>
          <a:r>
            <a:rPr lang="en-US" sz="1600" dirty="0"/>
            <a:t>Who does the program serve? (zip code analysis; immediate market area; secondary cities or regions)</a:t>
          </a:r>
        </a:p>
      </dgm:t>
    </dgm:pt>
    <dgm:pt modelId="{0F587484-A1A4-4A94-B122-BE719FD3FB67}" type="parTrans" cxnId="{CAAFFAFF-D6C5-4F44-8E64-4DEEC8816EB7}">
      <dgm:prSet/>
      <dgm:spPr/>
      <dgm:t>
        <a:bodyPr/>
        <a:lstStyle/>
        <a:p>
          <a:endParaRPr lang="en-US"/>
        </a:p>
      </dgm:t>
    </dgm:pt>
    <dgm:pt modelId="{83AEEC1E-0E08-47D7-86D9-BDF2F5E3453C}" type="sibTrans" cxnId="{CAAFFAFF-D6C5-4F44-8E64-4DEEC8816EB7}">
      <dgm:prSet/>
      <dgm:spPr/>
      <dgm:t>
        <a:bodyPr/>
        <a:lstStyle/>
        <a:p>
          <a:endParaRPr lang="en-US"/>
        </a:p>
      </dgm:t>
    </dgm:pt>
    <dgm:pt modelId="{6AE8462E-507B-4681-B536-40E9196D129B}">
      <dgm:prSet custT="1"/>
      <dgm:spPr/>
      <dgm:t>
        <a:bodyPr/>
        <a:lstStyle/>
        <a:p>
          <a:r>
            <a:rPr lang="en-US" sz="1600" dirty="0"/>
            <a:t>What is the program’s current market share/size?</a:t>
          </a:r>
        </a:p>
      </dgm:t>
    </dgm:pt>
    <dgm:pt modelId="{12ECF3C3-D01B-4ADC-99BF-36565AD7779A}" type="parTrans" cxnId="{0D1AA17C-8F7F-4153-8B39-49D3DAC0A58C}">
      <dgm:prSet/>
      <dgm:spPr/>
      <dgm:t>
        <a:bodyPr/>
        <a:lstStyle/>
        <a:p>
          <a:endParaRPr lang="en-US"/>
        </a:p>
      </dgm:t>
    </dgm:pt>
    <dgm:pt modelId="{9D174BD2-1939-4EF0-9BC0-5E58185EB8C2}" type="sibTrans" cxnId="{0D1AA17C-8F7F-4153-8B39-49D3DAC0A58C}">
      <dgm:prSet/>
      <dgm:spPr/>
      <dgm:t>
        <a:bodyPr/>
        <a:lstStyle/>
        <a:p>
          <a:endParaRPr lang="en-US"/>
        </a:p>
      </dgm:t>
    </dgm:pt>
    <dgm:pt modelId="{89B5B958-ADD8-489C-9F25-6BF3A17C6117}">
      <dgm:prSet custT="1"/>
      <dgm:spPr/>
      <dgm:t>
        <a:bodyPr/>
        <a:lstStyle/>
        <a:p>
          <a:r>
            <a:rPr lang="en-US" sz="1600" dirty="0"/>
            <a:t>Why do patients want to come to your organization?</a:t>
          </a:r>
        </a:p>
      </dgm:t>
    </dgm:pt>
    <dgm:pt modelId="{4BE37334-5EBC-41D7-97D9-94AEB36C12EA}" type="parTrans" cxnId="{054841A2-124C-4E89-86EC-D7C5A4796F33}">
      <dgm:prSet/>
      <dgm:spPr/>
      <dgm:t>
        <a:bodyPr/>
        <a:lstStyle/>
        <a:p>
          <a:endParaRPr lang="en-US"/>
        </a:p>
      </dgm:t>
    </dgm:pt>
    <dgm:pt modelId="{6124CE94-1D13-4BC3-BE4D-ADA9D213143D}" type="sibTrans" cxnId="{054841A2-124C-4E89-86EC-D7C5A4796F33}">
      <dgm:prSet/>
      <dgm:spPr/>
      <dgm:t>
        <a:bodyPr/>
        <a:lstStyle/>
        <a:p>
          <a:endParaRPr lang="en-US"/>
        </a:p>
      </dgm:t>
    </dgm:pt>
    <dgm:pt modelId="{E4BB25A2-2BDC-4607-B3C0-7881B319228A}">
      <dgm:prSet custT="1"/>
      <dgm:spPr/>
      <dgm:t>
        <a:bodyPr/>
        <a:lstStyle/>
        <a:p>
          <a:r>
            <a:rPr lang="en-US" sz="1600" dirty="0"/>
            <a:t>Perceptions of the current program (e.g., patient experience data)</a:t>
          </a:r>
        </a:p>
      </dgm:t>
    </dgm:pt>
    <dgm:pt modelId="{948D8A33-C540-45B0-AB76-A5B27FA34DF7}" type="parTrans" cxnId="{B8F64BA6-AD51-4980-9083-58AC439732F7}">
      <dgm:prSet/>
      <dgm:spPr/>
      <dgm:t>
        <a:bodyPr/>
        <a:lstStyle/>
        <a:p>
          <a:endParaRPr lang="en-US"/>
        </a:p>
      </dgm:t>
    </dgm:pt>
    <dgm:pt modelId="{EB1BD8C1-4FF5-4DAC-8CFF-1EB6A05F226A}" type="sibTrans" cxnId="{B8F64BA6-AD51-4980-9083-58AC439732F7}">
      <dgm:prSet/>
      <dgm:spPr/>
      <dgm:t>
        <a:bodyPr/>
        <a:lstStyle/>
        <a:p>
          <a:endParaRPr lang="en-US"/>
        </a:p>
      </dgm:t>
    </dgm:pt>
    <dgm:pt modelId="{483BDE07-56E0-4C33-926F-B7569CF4E867}">
      <dgm:prSet custT="1"/>
      <dgm:spPr/>
      <dgm:t>
        <a:bodyPr/>
        <a:lstStyle/>
        <a:p>
          <a:r>
            <a:rPr lang="en-US" sz="1600" dirty="0"/>
            <a:t>Potential referral sources</a:t>
          </a:r>
        </a:p>
      </dgm:t>
    </dgm:pt>
    <dgm:pt modelId="{BC16A8F4-DEFD-47DA-9D5E-978C0D655B08}" type="parTrans" cxnId="{1E0E276C-AEE3-460D-9090-5C5EA2412087}">
      <dgm:prSet/>
      <dgm:spPr/>
      <dgm:t>
        <a:bodyPr/>
        <a:lstStyle/>
        <a:p>
          <a:endParaRPr lang="en-US"/>
        </a:p>
      </dgm:t>
    </dgm:pt>
    <dgm:pt modelId="{06F6D4F5-BD13-4C26-853C-65336198E294}" type="sibTrans" cxnId="{1E0E276C-AEE3-460D-9090-5C5EA2412087}">
      <dgm:prSet/>
      <dgm:spPr/>
      <dgm:t>
        <a:bodyPr/>
        <a:lstStyle/>
        <a:p>
          <a:endParaRPr lang="en-US"/>
        </a:p>
      </dgm:t>
    </dgm:pt>
    <dgm:pt modelId="{DCC7309F-C2D3-4DDE-8325-8CAF2BA56E5D}" type="pres">
      <dgm:prSet presAssocID="{CB251B71-4530-4C9C-A616-30D521B5FD39}" presName="linear" presStyleCnt="0">
        <dgm:presLayoutVars>
          <dgm:animLvl val="lvl"/>
          <dgm:resizeHandles val="exact"/>
        </dgm:presLayoutVars>
      </dgm:prSet>
      <dgm:spPr/>
    </dgm:pt>
    <dgm:pt modelId="{6EE29BF6-0F64-47CE-9AED-36F267720924}" type="pres">
      <dgm:prSet presAssocID="{318E6C31-C7E2-43C2-AA1E-326BCCD6BEA1}" presName="parentText" presStyleLbl="node1" presStyleIdx="0" presStyleCnt="2" custScaleY="36344" custLinFactNeighborX="37" custLinFactNeighborY="-1322">
        <dgm:presLayoutVars>
          <dgm:chMax val="0"/>
          <dgm:bulletEnabled val="1"/>
        </dgm:presLayoutVars>
      </dgm:prSet>
      <dgm:spPr/>
    </dgm:pt>
    <dgm:pt modelId="{DEE1EE7A-7018-4108-B0CC-8C4A57F45727}" type="pres">
      <dgm:prSet presAssocID="{318E6C31-C7E2-43C2-AA1E-326BCCD6BEA1}" presName="childText" presStyleLbl="revTx" presStyleIdx="0" presStyleCnt="2">
        <dgm:presLayoutVars>
          <dgm:bulletEnabled val="1"/>
        </dgm:presLayoutVars>
      </dgm:prSet>
      <dgm:spPr/>
    </dgm:pt>
    <dgm:pt modelId="{025690E4-172A-4514-B5DA-F39C28415D52}" type="pres">
      <dgm:prSet presAssocID="{81A77090-4D46-436C-925C-67520D83F883}" presName="parentText" presStyleLbl="node1" presStyleIdx="1" presStyleCnt="2" custScaleY="40763" custLinFactNeighborX="277" custLinFactNeighborY="-20327">
        <dgm:presLayoutVars>
          <dgm:chMax val="0"/>
          <dgm:bulletEnabled val="1"/>
        </dgm:presLayoutVars>
      </dgm:prSet>
      <dgm:spPr/>
    </dgm:pt>
    <dgm:pt modelId="{465FE262-28D1-46D7-B94B-8491F1F04526}" type="pres">
      <dgm:prSet presAssocID="{81A77090-4D46-436C-925C-67520D83F883}" presName="childText" presStyleLbl="revTx" presStyleIdx="1" presStyleCnt="2" custLinFactNeighborX="241" custLinFactNeighborY="-30403">
        <dgm:presLayoutVars>
          <dgm:bulletEnabled val="1"/>
        </dgm:presLayoutVars>
      </dgm:prSet>
      <dgm:spPr/>
    </dgm:pt>
  </dgm:ptLst>
  <dgm:cxnLst>
    <dgm:cxn modelId="{D0A5CB23-22C1-42B1-AC06-85BA6D0549A4}" type="presOf" srcId="{EA23D8E6-6CEC-4182-AE4B-A88574DE3312}" destId="{465FE262-28D1-46D7-B94B-8491F1F04526}" srcOrd="0" destOrd="0" presId="urn:microsoft.com/office/officeart/2005/8/layout/vList2"/>
    <dgm:cxn modelId="{6B0E572D-116C-4D12-8921-814D5024780C}" type="presOf" srcId="{4CE7DAC5-E871-4A36-BE1A-E5AB9E938F8C}" destId="{465FE262-28D1-46D7-B94B-8491F1F04526}" srcOrd="0" destOrd="1" presId="urn:microsoft.com/office/officeart/2005/8/layout/vList2"/>
    <dgm:cxn modelId="{266B1746-949F-48E7-9A2C-5178DEEAC437}" srcId="{81A77090-4D46-436C-925C-67520D83F883}" destId="{EA23D8E6-6CEC-4182-AE4B-A88574DE3312}" srcOrd="0" destOrd="0" parTransId="{E6BC49B6-ABA9-481A-B581-208BCBAF0F1E}" sibTransId="{3D905F43-9C46-4F74-B6B8-832B27B9C0FD}"/>
    <dgm:cxn modelId="{1E0E276C-AEE3-460D-9090-5C5EA2412087}" srcId="{318E6C31-C7E2-43C2-AA1E-326BCCD6BEA1}" destId="{483BDE07-56E0-4C33-926F-B7569CF4E867}" srcOrd="1" destOrd="0" parTransId="{BC16A8F4-DEFD-47DA-9D5E-978C0D655B08}" sibTransId="{06F6D4F5-BD13-4C26-853C-65336198E294}"/>
    <dgm:cxn modelId="{4136A651-5C4E-406A-B092-EA2FE32F1D8A}" type="presOf" srcId="{6AE8462E-507B-4681-B536-40E9196D129B}" destId="{465FE262-28D1-46D7-B94B-8491F1F04526}" srcOrd="0" destOrd="2" presId="urn:microsoft.com/office/officeart/2005/8/layout/vList2"/>
    <dgm:cxn modelId="{22ABF179-3781-42E8-853D-2669EB9BD3C7}" type="presOf" srcId="{39A9CB99-0CB0-4BAD-B0FB-3D304A051ABF}" destId="{DEE1EE7A-7018-4108-B0CC-8C4A57F45727}" srcOrd="0" destOrd="0" presId="urn:microsoft.com/office/officeart/2005/8/layout/vList2"/>
    <dgm:cxn modelId="{0D1AA17C-8F7F-4153-8B39-49D3DAC0A58C}" srcId="{81A77090-4D46-436C-925C-67520D83F883}" destId="{6AE8462E-507B-4681-B536-40E9196D129B}" srcOrd="2" destOrd="0" parTransId="{12ECF3C3-D01B-4ADC-99BF-36565AD7779A}" sibTransId="{9D174BD2-1939-4EF0-9BC0-5E58185EB8C2}"/>
    <dgm:cxn modelId="{7CE94380-B920-4FA6-948D-0E9265FC81CC}" type="presOf" srcId="{318E6C31-C7E2-43C2-AA1E-326BCCD6BEA1}" destId="{6EE29BF6-0F64-47CE-9AED-36F267720924}" srcOrd="0" destOrd="0" presId="urn:microsoft.com/office/officeart/2005/8/layout/vList2"/>
    <dgm:cxn modelId="{A477E295-E867-437A-BD72-986AEF9F6E20}" srcId="{CB251B71-4530-4C9C-A616-30D521B5FD39}" destId="{81A77090-4D46-436C-925C-67520D83F883}" srcOrd="1" destOrd="0" parTransId="{87096BD9-87CA-4717-89C8-5DEB277AD854}" sibTransId="{14FFC91C-F966-4041-9033-ADE65966125A}"/>
    <dgm:cxn modelId="{9372B099-361E-4418-BE29-6B28FAA2E215}" type="presOf" srcId="{CB251B71-4530-4C9C-A616-30D521B5FD39}" destId="{DCC7309F-C2D3-4DDE-8325-8CAF2BA56E5D}" srcOrd="0" destOrd="0" presId="urn:microsoft.com/office/officeart/2005/8/layout/vList2"/>
    <dgm:cxn modelId="{054841A2-124C-4E89-86EC-D7C5A4796F33}" srcId="{81A77090-4D46-436C-925C-67520D83F883}" destId="{89B5B958-ADD8-489C-9F25-6BF3A17C6117}" srcOrd="3" destOrd="0" parTransId="{4BE37334-5EBC-41D7-97D9-94AEB36C12EA}" sibTransId="{6124CE94-1D13-4BC3-BE4D-ADA9D213143D}"/>
    <dgm:cxn modelId="{B8F64BA6-AD51-4980-9083-58AC439732F7}" srcId="{81A77090-4D46-436C-925C-67520D83F883}" destId="{E4BB25A2-2BDC-4607-B3C0-7881B319228A}" srcOrd="4" destOrd="0" parTransId="{948D8A33-C540-45B0-AB76-A5B27FA34DF7}" sibTransId="{EB1BD8C1-4FF5-4DAC-8CFF-1EB6A05F226A}"/>
    <dgm:cxn modelId="{5AF89EA6-4D54-4733-9ED8-5D143E83938C}" srcId="{CB251B71-4530-4C9C-A616-30D521B5FD39}" destId="{318E6C31-C7E2-43C2-AA1E-326BCCD6BEA1}" srcOrd="0" destOrd="0" parTransId="{54456902-14D7-4046-BCBA-E64889CB3CD3}" sibTransId="{90CA00FE-E5E8-449A-8A4D-67C2897E32AD}"/>
    <dgm:cxn modelId="{17EEC5B5-5C00-4B94-8FA1-0E2583863FE7}" type="presOf" srcId="{E4BB25A2-2BDC-4607-B3C0-7881B319228A}" destId="{465FE262-28D1-46D7-B94B-8491F1F04526}" srcOrd="0" destOrd="4" presId="urn:microsoft.com/office/officeart/2005/8/layout/vList2"/>
    <dgm:cxn modelId="{38C68CBA-877B-499A-B4D2-E62507FC0452}" type="presOf" srcId="{483BDE07-56E0-4C33-926F-B7569CF4E867}" destId="{DEE1EE7A-7018-4108-B0CC-8C4A57F45727}" srcOrd="0" destOrd="1" presId="urn:microsoft.com/office/officeart/2005/8/layout/vList2"/>
    <dgm:cxn modelId="{8711F9BE-F90F-48B9-BFE7-BCD284E84EA4}" type="presOf" srcId="{89B5B958-ADD8-489C-9F25-6BF3A17C6117}" destId="{465FE262-28D1-46D7-B94B-8491F1F04526}" srcOrd="0" destOrd="3" presId="urn:microsoft.com/office/officeart/2005/8/layout/vList2"/>
    <dgm:cxn modelId="{9C968CE5-9F31-44C1-8CA7-B4D58A53E527}" srcId="{318E6C31-C7E2-43C2-AA1E-326BCCD6BEA1}" destId="{39A9CB99-0CB0-4BAD-B0FB-3D304A051ABF}" srcOrd="0" destOrd="0" parTransId="{F08E58CA-EB75-4C6A-9E94-8D31FC223F12}" sibTransId="{E7DF315B-D922-42A3-AC55-FC6D70A1CAA3}"/>
    <dgm:cxn modelId="{DFBEDAEF-AD73-47D5-9334-999D48077FDD}" type="presOf" srcId="{81A77090-4D46-436C-925C-67520D83F883}" destId="{025690E4-172A-4514-B5DA-F39C28415D52}" srcOrd="0" destOrd="0" presId="urn:microsoft.com/office/officeart/2005/8/layout/vList2"/>
    <dgm:cxn modelId="{CAAFFAFF-D6C5-4F44-8E64-4DEEC8816EB7}" srcId="{81A77090-4D46-436C-925C-67520D83F883}" destId="{4CE7DAC5-E871-4A36-BE1A-E5AB9E938F8C}" srcOrd="1" destOrd="0" parTransId="{0F587484-A1A4-4A94-B122-BE719FD3FB67}" sibTransId="{83AEEC1E-0E08-47D7-86D9-BDF2F5E3453C}"/>
    <dgm:cxn modelId="{9F1D2C5A-5AF4-41BB-8A7F-4213BCECFD93}" type="presParOf" srcId="{DCC7309F-C2D3-4DDE-8325-8CAF2BA56E5D}" destId="{6EE29BF6-0F64-47CE-9AED-36F267720924}" srcOrd="0" destOrd="0" presId="urn:microsoft.com/office/officeart/2005/8/layout/vList2"/>
    <dgm:cxn modelId="{8A1812E6-588E-40A7-B559-5B5189C6C259}" type="presParOf" srcId="{DCC7309F-C2D3-4DDE-8325-8CAF2BA56E5D}" destId="{DEE1EE7A-7018-4108-B0CC-8C4A57F45727}" srcOrd="1" destOrd="0" presId="urn:microsoft.com/office/officeart/2005/8/layout/vList2"/>
    <dgm:cxn modelId="{EA3E08DA-EC21-417C-9EE4-94BC4B2F3D1D}" type="presParOf" srcId="{DCC7309F-C2D3-4DDE-8325-8CAF2BA56E5D}" destId="{025690E4-172A-4514-B5DA-F39C28415D52}" srcOrd="2" destOrd="0" presId="urn:microsoft.com/office/officeart/2005/8/layout/vList2"/>
    <dgm:cxn modelId="{C1FA6A72-0EA3-4824-B727-5A05006A9FBB}" type="presParOf" srcId="{DCC7309F-C2D3-4DDE-8325-8CAF2BA56E5D}" destId="{465FE262-28D1-46D7-B94B-8491F1F0452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929583-929D-41BC-BEBC-FFD6B1731755}"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384C4FF1-4C7D-4BC4-B4EB-F9D1ABFC3311}">
      <dgm:prSet/>
      <dgm:spPr/>
      <dgm:t>
        <a:bodyPr/>
        <a:lstStyle/>
        <a:p>
          <a:r>
            <a:rPr lang="en-US" b="1" dirty="0"/>
            <a:t>Operational Evaluation:</a:t>
          </a:r>
          <a:endParaRPr lang="en-US" dirty="0"/>
        </a:p>
      </dgm:t>
    </dgm:pt>
    <dgm:pt modelId="{95C0F9F2-531E-4074-9293-4031B9B28A45}" type="parTrans" cxnId="{07B89A54-8A75-4013-9C8E-6A043AFC2233}">
      <dgm:prSet/>
      <dgm:spPr/>
      <dgm:t>
        <a:bodyPr/>
        <a:lstStyle/>
        <a:p>
          <a:endParaRPr lang="en-US"/>
        </a:p>
      </dgm:t>
    </dgm:pt>
    <dgm:pt modelId="{37C1411A-827F-4858-93A4-80A66E89DEBC}" type="sibTrans" cxnId="{07B89A54-8A75-4013-9C8E-6A043AFC2233}">
      <dgm:prSet/>
      <dgm:spPr/>
      <dgm:t>
        <a:bodyPr/>
        <a:lstStyle/>
        <a:p>
          <a:endParaRPr lang="en-US"/>
        </a:p>
      </dgm:t>
    </dgm:pt>
    <dgm:pt modelId="{A6190D23-DCB4-4D04-AA81-73CED7FF3F89}">
      <dgm:prSet/>
      <dgm:spPr/>
      <dgm:t>
        <a:bodyPr/>
        <a:lstStyle/>
        <a:p>
          <a:r>
            <a:rPr lang="en-US" dirty="0"/>
            <a:t>Defines your practice’s ability to support substantial programmatic development</a:t>
          </a:r>
        </a:p>
      </dgm:t>
    </dgm:pt>
    <dgm:pt modelId="{35B9BF43-38C5-497A-BE7B-C68466119C2D}" type="parTrans" cxnId="{FB586D19-BD44-4357-A569-EF2996E4E2E3}">
      <dgm:prSet/>
      <dgm:spPr/>
      <dgm:t>
        <a:bodyPr/>
        <a:lstStyle/>
        <a:p>
          <a:endParaRPr lang="en-US"/>
        </a:p>
      </dgm:t>
    </dgm:pt>
    <dgm:pt modelId="{71E19AA2-F650-48BD-B147-66D2F6F7A42C}" type="sibTrans" cxnId="{FB586D19-BD44-4357-A569-EF2996E4E2E3}">
      <dgm:prSet/>
      <dgm:spPr/>
      <dgm:t>
        <a:bodyPr/>
        <a:lstStyle/>
        <a:p>
          <a:endParaRPr lang="en-US"/>
        </a:p>
      </dgm:t>
    </dgm:pt>
    <dgm:pt modelId="{BD063B70-7C86-4608-AB22-39890DC1EF6A}">
      <dgm:prSet/>
      <dgm:spPr/>
      <dgm:t>
        <a:bodyPr/>
        <a:lstStyle/>
        <a:p>
          <a:r>
            <a:rPr lang="en-US" dirty="0">
              <a:solidFill>
                <a:srgbClr val="C00000"/>
              </a:solidFill>
            </a:rPr>
            <a:t>Determines what resources are required for the proposed services   </a:t>
          </a:r>
        </a:p>
      </dgm:t>
    </dgm:pt>
    <dgm:pt modelId="{5335C4A5-E2C5-4806-B6E4-17B79087DD86}" type="parTrans" cxnId="{9A4C6211-BFA0-43B1-9306-F474BF8284BF}">
      <dgm:prSet/>
      <dgm:spPr/>
      <dgm:t>
        <a:bodyPr/>
        <a:lstStyle/>
        <a:p>
          <a:endParaRPr lang="en-US"/>
        </a:p>
      </dgm:t>
    </dgm:pt>
    <dgm:pt modelId="{629B9450-0229-4CB5-8B64-998DF0F6E53D}" type="sibTrans" cxnId="{9A4C6211-BFA0-43B1-9306-F474BF8284BF}">
      <dgm:prSet/>
      <dgm:spPr/>
      <dgm:t>
        <a:bodyPr/>
        <a:lstStyle/>
        <a:p>
          <a:endParaRPr lang="en-US"/>
        </a:p>
      </dgm:t>
    </dgm:pt>
    <dgm:pt modelId="{5C608E2D-3EE2-455D-B977-8631AD4CFFC2}">
      <dgm:prSet/>
      <dgm:spPr/>
      <dgm:t>
        <a:bodyPr/>
        <a:lstStyle/>
        <a:p>
          <a:r>
            <a:rPr lang="en-US" dirty="0"/>
            <a:t>Consider: </a:t>
          </a:r>
        </a:p>
      </dgm:t>
    </dgm:pt>
    <dgm:pt modelId="{A8C2E064-1FD9-4DCE-8325-69BCF2C9B908}" type="parTrans" cxnId="{E608A8AD-D98F-49C0-A53A-DBA16A21779B}">
      <dgm:prSet/>
      <dgm:spPr/>
      <dgm:t>
        <a:bodyPr/>
        <a:lstStyle/>
        <a:p>
          <a:endParaRPr lang="en-US"/>
        </a:p>
      </dgm:t>
    </dgm:pt>
    <dgm:pt modelId="{1F69EBA6-79DF-4F90-A345-B14366D2F549}" type="sibTrans" cxnId="{E608A8AD-D98F-49C0-A53A-DBA16A21779B}">
      <dgm:prSet/>
      <dgm:spPr/>
      <dgm:t>
        <a:bodyPr/>
        <a:lstStyle/>
        <a:p>
          <a:endParaRPr lang="en-US"/>
        </a:p>
      </dgm:t>
    </dgm:pt>
    <dgm:pt modelId="{7551F388-00DE-402A-B9FC-6CC6916D6AD7}">
      <dgm:prSet/>
      <dgm:spPr/>
      <dgm:t>
        <a:bodyPr/>
        <a:lstStyle/>
        <a:p>
          <a:pPr>
            <a:buFont typeface="Calibri" panose="020F0502020204030204" pitchFamily="34" charset="0"/>
            <a:buChar char="—"/>
          </a:pPr>
          <a:r>
            <a:rPr lang="en-US" dirty="0"/>
            <a:t>Current services available and where they are provided</a:t>
          </a:r>
        </a:p>
      </dgm:t>
    </dgm:pt>
    <dgm:pt modelId="{DBACA7E2-FA04-4772-8AAB-C759F04250FE}" type="parTrans" cxnId="{09683210-A37F-4246-BB9D-5BBD99D06E8A}">
      <dgm:prSet/>
      <dgm:spPr/>
      <dgm:t>
        <a:bodyPr/>
        <a:lstStyle/>
        <a:p>
          <a:endParaRPr lang="en-US"/>
        </a:p>
      </dgm:t>
    </dgm:pt>
    <dgm:pt modelId="{C6FA5DFA-A206-4659-915F-C1EDBAC061E2}" type="sibTrans" cxnId="{09683210-A37F-4246-BB9D-5BBD99D06E8A}">
      <dgm:prSet/>
      <dgm:spPr/>
      <dgm:t>
        <a:bodyPr/>
        <a:lstStyle/>
        <a:p>
          <a:endParaRPr lang="en-US"/>
        </a:p>
      </dgm:t>
    </dgm:pt>
    <dgm:pt modelId="{83899B42-C95B-4873-B293-BDC1CCB1E7AD}">
      <dgm:prSet/>
      <dgm:spPr/>
      <dgm:t>
        <a:bodyPr/>
        <a:lstStyle/>
        <a:p>
          <a:pPr>
            <a:buFont typeface="Calibri" panose="020F0502020204030204" pitchFamily="34" charset="0"/>
            <a:buChar char="—"/>
          </a:pPr>
          <a:r>
            <a:rPr lang="en-US" dirty="0"/>
            <a:t>Facility evaluation–space and equipment requirements</a:t>
          </a:r>
        </a:p>
      </dgm:t>
    </dgm:pt>
    <dgm:pt modelId="{7EFD22BA-709A-4D86-B06B-818A7C81CB8E}" type="parTrans" cxnId="{48518A66-4E2B-44CD-BBCC-DF90E3A64077}">
      <dgm:prSet/>
      <dgm:spPr/>
      <dgm:t>
        <a:bodyPr/>
        <a:lstStyle/>
        <a:p>
          <a:endParaRPr lang="en-US"/>
        </a:p>
      </dgm:t>
    </dgm:pt>
    <dgm:pt modelId="{D75DBCAA-241A-48B6-A451-D9BD892A4BE9}" type="sibTrans" cxnId="{48518A66-4E2B-44CD-BBCC-DF90E3A64077}">
      <dgm:prSet/>
      <dgm:spPr/>
      <dgm:t>
        <a:bodyPr/>
        <a:lstStyle/>
        <a:p>
          <a:endParaRPr lang="en-US"/>
        </a:p>
      </dgm:t>
    </dgm:pt>
    <dgm:pt modelId="{5FD22A0F-68E9-4F4F-915C-2A36D9D0D834}">
      <dgm:prSet/>
      <dgm:spPr/>
      <dgm:t>
        <a:bodyPr/>
        <a:lstStyle/>
        <a:p>
          <a:pPr>
            <a:buFont typeface="Calibri" panose="020F0502020204030204" pitchFamily="34" charset="0"/>
            <a:buChar char="—"/>
          </a:pPr>
          <a:r>
            <a:rPr lang="en-US" dirty="0"/>
            <a:t>Inpatient and outpatient utilization</a:t>
          </a:r>
        </a:p>
      </dgm:t>
    </dgm:pt>
    <dgm:pt modelId="{A57D609F-ACE4-42D6-80ED-09AD315144DE}" type="parTrans" cxnId="{6BEE6F3C-E62D-418A-A75F-37B9EEE68915}">
      <dgm:prSet/>
      <dgm:spPr/>
      <dgm:t>
        <a:bodyPr/>
        <a:lstStyle/>
        <a:p>
          <a:endParaRPr lang="en-US"/>
        </a:p>
      </dgm:t>
    </dgm:pt>
    <dgm:pt modelId="{04FF727A-E618-4658-91D3-17CD9C19A27C}" type="sibTrans" cxnId="{6BEE6F3C-E62D-418A-A75F-37B9EEE68915}">
      <dgm:prSet/>
      <dgm:spPr/>
      <dgm:t>
        <a:bodyPr/>
        <a:lstStyle/>
        <a:p>
          <a:endParaRPr lang="en-US"/>
        </a:p>
      </dgm:t>
    </dgm:pt>
    <dgm:pt modelId="{C94B6EED-B8DF-4BD6-B5C6-27DB148E6FCA}">
      <dgm:prSet/>
      <dgm:spPr/>
      <dgm:t>
        <a:bodyPr/>
        <a:lstStyle/>
        <a:p>
          <a:endParaRPr lang="en-US" dirty="0"/>
        </a:p>
      </dgm:t>
    </dgm:pt>
    <dgm:pt modelId="{4919DAD7-CD26-4E2D-AE19-2A9D552714F1}" type="parTrans" cxnId="{E33A879A-FE9F-4842-A4B2-77F2735A2AA3}">
      <dgm:prSet/>
      <dgm:spPr/>
      <dgm:t>
        <a:bodyPr/>
        <a:lstStyle/>
        <a:p>
          <a:endParaRPr lang="en-US"/>
        </a:p>
      </dgm:t>
    </dgm:pt>
    <dgm:pt modelId="{8E1A4BC5-C967-4E9E-8B50-2B10A292BCDE}" type="sibTrans" cxnId="{E33A879A-FE9F-4842-A4B2-77F2735A2AA3}">
      <dgm:prSet/>
      <dgm:spPr/>
      <dgm:t>
        <a:bodyPr/>
        <a:lstStyle/>
        <a:p>
          <a:endParaRPr lang="en-US"/>
        </a:p>
      </dgm:t>
    </dgm:pt>
    <dgm:pt modelId="{606F176F-5004-4E13-9573-583C15056F4C}">
      <dgm:prSet/>
      <dgm:spPr/>
      <dgm:t>
        <a:bodyPr/>
        <a:lstStyle/>
        <a:p>
          <a:pPr>
            <a:buFont typeface="Calibri" panose="020F0502020204030204" pitchFamily="34" charset="0"/>
            <a:buChar char="—"/>
          </a:pPr>
          <a:r>
            <a:rPr lang="en-US" dirty="0"/>
            <a:t>Customer service assessment (access, scheduling, amenities)</a:t>
          </a:r>
        </a:p>
      </dgm:t>
    </dgm:pt>
    <dgm:pt modelId="{8E2227E0-4563-41A9-A45F-C689D7B9A1C2}" type="parTrans" cxnId="{FD7C15AF-B87F-4A9C-8EDD-6722B4B4F858}">
      <dgm:prSet/>
      <dgm:spPr/>
      <dgm:t>
        <a:bodyPr/>
        <a:lstStyle/>
        <a:p>
          <a:endParaRPr lang="en-US"/>
        </a:p>
      </dgm:t>
    </dgm:pt>
    <dgm:pt modelId="{9B644787-7041-4265-9CE2-B694471AE198}" type="sibTrans" cxnId="{FD7C15AF-B87F-4A9C-8EDD-6722B4B4F858}">
      <dgm:prSet/>
      <dgm:spPr/>
      <dgm:t>
        <a:bodyPr/>
        <a:lstStyle/>
        <a:p>
          <a:endParaRPr lang="en-US"/>
        </a:p>
      </dgm:t>
    </dgm:pt>
    <dgm:pt modelId="{75BA4B9D-FBFE-43BD-A55B-05D0BF4C9F35}">
      <dgm:prSet/>
      <dgm:spPr/>
      <dgm:t>
        <a:bodyPr/>
        <a:lstStyle/>
        <a:p>
          <a:pPr>
            <a:buFont typeface="Calibri" panose="020F0502020204030204" pitchFamily="34" charset="0"/>
            <a:buChar char="—"/>
          </a:pPr>
          <a:r>
            <a:rPr lang="en-US" dirty="0"/>
            <a:t>Is staged growth feasible</a:t>
          </a:r>
        </a:p>
      </dgm:t>
    </dgm:pt>
    <dgm:pt modelId="{CD403514-2B05-4B57-9514-8A6BD48D8610}" type="parTrans" cxnId="{3A1F2ADA-B8FB-49B8-993B-547185463F17}">
      <dgm:prSet/>
      <dgm:spPr/>
      <dgm:t>
        <a:bodyPr/>
        <a:lstStyle/>
        <a:p>
          <a:endParaRPr lang="en-US"/>
        </a:p>
      </dgm:t>
    </dgm:pt>
    <dgm:pt modelId="{ED332A4E-5363-45D4-9C79-F1392C5F0F9D}" type="sibTrans" cxnId="{3A1F2ADA-B8FB-49B8-993B-547185463F17}">
      <dgm:prSet/>
      <dgm:spPr/>
      <dgm:t>
        <a:bodyPr/>
        <a:lstStyle/>
        <a:p>
          <a:endParaRPr lang="en-US"/>
        </a:p>
      </dgm:t>
    </dgm:pt>
    <dgm:pt modelId="{390CA1BB-A1C5-48A4-85E9-1C49884D5677}">
      <dgm:prSet/>
      <dgm:spPr/>
      <dgm:t>
        <a:bodyPr/>
        <a:lstStyle/>
        <a:p>
          <a:pPr>
            <a:buFont typeface="Calibri" panose="020F0502020204030204" pitchFamily="34" charset="0"/>
            <a:buChar char="—"/>
          </a:pPr>
          <a:r>
            <a:rPr lang="en-US" dirty="0"/>
            <a:t>Will a new center impact other departments or entities (ancillary/support areas)</a:t>
          </a:r>
        </a:p>
      </dgm:t>
    </dgm:pt>
    <dgm:pt modelId="{BB889C06-C17E-45E8-8DB2-015EA78C8724}" type="parTrans" cxnId="{DD48F50F-EE5F-4813-8C2D-5775E6D6EF3D}">
      <dgm:prSet/>
      <dgm:spPr/>
      <dgm:t>
        <a:bodyPr/>
        <a:lstStyle/>
        <a:p>
          <a:endParaRPr lang="en-US"/>
        </a:p>
      </dgm:t>
    </dgm:pt>
    <dgm:pt modelId="{43CA9FEC-D253-429F-A7E6-8ACF1205CEF9}" type="sibTrans" cxnId="{DD48F50F-EE5F-4813-8C2D-5775E6D6EF3D}">
      <dgm:prSet/>
      <dgm:spPr/>
      <dgm:t>
        <a:bodyPr/>
        <a:lstStyle/>
        <a:p>
          <a:endParaRPr lang="en-US"/>
        </a:p>
      </dgm:t>
    </dgm:pt>
    <dgm:pt modelId="{A7CF59F1-CD30-4862-87B8-33FB48D43EA6}" type="pres">
      <dgm:prSet presAssocID="{7D929583-929D-41BC-BEBC-FFD6B1731755}" presName="linear" presStyleCnt="0">
        <dgm:presLayoutVars>
          <dgm:animLvl val="lvl"/>
          <dgm:resizeHandles val="exact"/>
        </dgm:presLayoutVars>
      </dgm:prSet>
      <dgm:spPr/>
    </dgm:pt>
    <dgm:pt modelId="{03C93AA5-279A-41F2-9C09-CDEC4F1880BB}" type="pres">
      <dgm:prSet presAssocID="{384C4FF1-4C7D-4BC4-B4EB-F9D1ABFC3311}" presName="parentText" presStyleLbl="node1" presStyleIdx="0" presStyleCnt="1" custLinFactNeighborY="-6335">
        <dgm:presLayoutVars>
          <dgm:chMax val="0"/>
          <dgm:bulletEnabled val="1"/>
        </dgm:presLayoutVars>
      </dgm:prSet>
      <dgm:spPr/>
    </dgm:pt>
    <dgm:pt modelId="{EA4D0EAB-16EE-4B66-9609-198086B08CDA}" type="pres">
      <dgm:prSet presAssocID="{384C4FF1-4C7D-4BC4-B4EB-F9D1ABFC3311}" presName="childText" presStyleLbl="revTx" presStyleIdx="0" presStyleCnt="1">
        <dgm:presLayoutVars>
          <dgm:bulletEnabled val="1"/>
        </dgm:presLayoutVars>
      </dgm:prSet>
      <dgm:spPr/>
    </dgm:pt>
  </dgm:ptLst>
  <dgm:cxnLst>
    <dgm:cxn modelId="{92CC520C-AA32-4107-A024-796220131048}" type="presOf" srcId="{A6190D23-DCB4-4D04-AA81-73CED7FF3F89}" destId="{EA4D0EAB-16EE-4B66-9609-198086B08CDA}" srcOrd="0" destOrd="0" presId="urn:microsoft.com/office/officeart/2005/8/layout/vList2"/>
    <dgm:cxn modelId="{DD48F50F-EE5F-4813-8C2D-5775E6D6EF3D}" srcId="{5C608E2D-3EE2-455D-B977-8631AD4CFFC2}" destId="{390CA1BB-A1C5-48A4-85E9-1C49884D5677}" srcOrd="4" destOrd="0" parTransId="{BB889C06-C17E-45E8-8DB2-015EA78C8724}" sibTransId="{43CA9FEC-D253-429F-A7E6-8ACF1205CEF9}"/>
    <dgm:cxn modelId="{09683210-A37F-4246-BB9D-5BBD99D06E8A}" srcId="{5C608E2D-3EE2-455D-B977-8631AD4CFFC2}" destId="{7551F388-00DE-402A-B9FC-6CC6916D6AD7}" srcOrd="0" destOrd="0" parTransId="{DBACA7E2-FA04-4772-8AAB-C759F04250FE}" sibTransId="{C6FA5DFA-A206-4659-915F-C1EDBAC061E2}"/>
    <dgm:cxn modelId="{9A4C6211-BFA0-43B1-9306-F474BF8284BF}" srcId="{384C4FF1-4C7D-4BC4-B4EB-F9D1ABFC3311}" destId="{BD063B70-7C86-4608-AB22-39890DC1EF6A}" srcOrd="1" destOrd="0" parTransId="{5335C4A5-E2C5-4806-B6E4-17B79087DD86}" sibTransId="{629B9450-0229-4CB5-8B64-998DF0F6E53D}"/>
    <dgm:cxn modelId="{FB586D19-BD44-4357-A569-EF2996E4E2E3}" srcId="{384C4FF1-4C7D-4BC4-B4EB-F9D1ABFC3311}" destId="{A6190D23-DCB4-4D04-AA81-73CED7FF3F89}" srcOrd="0" destOrd="0" parTransId="{35B9BF43-38C5-497A-BE7B-C68466119C2D}" sibTransId="{71E19AA2-F650-48BD-B147-66D2F6F7A42C}"/>
    <dgm:cxn modelId="{9767A928-BAB0-4B22-9F3D-B646D566437C}" type="presOf" srcId="{384C4FF1-4C7D-4BC4-B4EB-F9D1ABFC3311}" destId="{03C93AA5-279A-41F2-9C09-CDEC4F1880BB}" srcOrd="0" destOrd="0" presId="urn:microsoft.com/office/officeart/2005/8/layout/vList2"/>
    <dgm:cxn modelId="{6BEE6F3C-E62D-418A-A75F-37B9EEE68915}" srcId="{5C608E2D-3EE2-455D-B977-8631AD4CFFC2}" destId="{5FD22A0F-68E9-4F4F-915C-2A36D9D0D834}" srcOrd="3" destOrd="0" parTransId="{A57D609F-ACE4-42D6-80ED-09AD315144DE}" sibTransId="{04FF727A-E618-4658-91D3-17CD9C19A27C}"/>
    <dgm:cxn modelId="{21683D5C-B509-4F2D-AC36-540AB024F231}" type="presOf" srcId="{75BA4B9D-FBFE-43BD-A55B-05D0BF4C9F35}" destId="{EA4D0EAB-16EE-4B66-9609-198086B08CDA}" srcOrd="0" destOrd="9" presId="urn:microsoft.com/office/officeart/2005/8/layout/vList2"/>
    <dgm:cxn modelId="{28508243-62E1-4103-A140-C3FEDAC14573}" type="presOf" srcId="{83899B42-C95B-4873-B293-BDC1CCB1E7AD}" destId="{EA4D0EAB-16EE-4B66-9609-198086B08CDA}" srcOrd="0" destOrd="5" presId="urn:microsoft.com/office/officeart/2005/8/layout/vList2"/>
    <dgm:cxn modelId="{48518A66-4E2B-44CD-BBCC-DF90E3A64077}" srcId="{5C608E2D-3EE2-455D-B977-8631AD4CFFC2}" destId="{83899B42-C95B-4873-B293-BDC1CCB1E7AD}" srcOrd="1" destOrd="0" parTransId="{7EFD22BA-709A-4D86-B06B-818A7C81CB8E}" sibTransId="{D75DBCAA-241A-48B6-A451-D9BD892A4BE9}"/>
    <dgm:cxn modelId="{F52FDF66-E827-49B5-BECD-5D735696AF89}" type="presOf" srcId="{C94B6EED-B8DF-4BD6-B5C6-27DB148E6FCA}" destId="{EA4D0EAB-16EE-4B66-9609-198086B08CDA}" srcOrd="0" destOrd="2" presId="urn:microsoft.com/office/officeart/2005/8/layout/vList2"/>
    <dgm:cxn modelId="{968FDF6B-C836-4C98-8DDC-99FBA2AFC175}" type="presOf" srcId="{7D929583-929D-41BC-BEBC-FFD6B1731755}" destId="{A7CF59F1-CD30-4862-87B8-33FB48D43EA6}" srcOrd="0" destOrd="0" presId="urn:microsoft.com/office/officeart/2005/8/layout/vList2"/>
    <dgm:cxn modelId="{07B89A54-8A75-4013-9C8E-6A043AFC2233}" srcId="{7D929583-929D-41BC-BEBC-FFD6B1731755}" destId="{384C4FF1-4C7D-4BC4-B4EB-F9D1ABFC3311}" srcOrd="0" destOrd="0" parTransId="{95C0F9F2-531E-4074-9293-4031B9B28A45}" sibTransId="{37C1411A-827F-4858-93A4-80A66E89DEBC}"/>
    <dgm:cxn modelId="{97B98B94-6F0A-42A8-9A29-0331BD6B60CE}" type="presOf" srcId="{BD063B70-7C86-4608-AB22-39890DC1EF6A}" destId="{EA4D0EAB-16EE-4B66-9609-198086B08CDA}" srcOrd="0" destOrd="1" presId="urn:microsoft.com/office/officeart/2005/8/layout/vList2"/>
    <dgm:cxn modelId="{64338C97-39AF-4A31-B076-96389CB64A60}" type="presOf" srcId="{606F176F-5004-4E13-9573-583C15056F4C}" destId="{EA4D0EAB-16EE-4B66-9609-198086B08CDA}" srcOrd="0" destOrd="6" presId="urn:microsoft.com/office/officeart/2005/8/layout/vList2"/>
    <dgm:cxn modelId="{E33A879A-FE9F-4842-A4B2-77F2735A2AA3}" srcId="{384C4FF1-4C7D-4BC4-B4EB-F9D1ABFC3311}" destId="{C94B6EED-B8DF-4BD6-B5C6-27DB148E6FCA}" srcOrd="2" destOrd="0" parTransId="{4919DAD7-CD26-4E2D-AE19-2A9D552714F1}" sibTransId="{8E1A4BC5-C967-4E9E-8B50-2B10A292BCDE}"/>
    <dgm:cxn modelId="{E608A8AD-D98F-49C0-A53A-DBA16A21779B}" srcId="{384C4FF1-4C7D-4BC4-B4EB-F9D1ABFC3311}" destId="{5C608E2D-3EE2-455D-B977-8631AD4CFFC2}" srcOrd="3" destOrd="0" parTransId="{A8C2E064-1FD9-4DCE-8325-69BCF2C9B908}" sibTransId="{1F69EBA6-79DF-4F90-A345-B14366D2F549}"/>
    <dgm:cxn modelId="{FD7C15AF-B87F-4A9C-8EDD-6722B4B4F858}" srcId="{5C608E2D-3EE2-455D-B977-8631AD4CFFC2}" destId="{606F176F-5004-4E13-9573-583C15056F4C}" srcOrd="2" destOrd="0" parTransId="{8E2227E0-4563-41A9-A45F-C689D7B9A1C2}" sibTransId="{9B644787-7041-4265-9CE2-B694471AE198}"/>
    <dgm:cxn modelId="{AA8FFAB3-F965-42A8-BE23-66FF454D52DE}" type="presOf" srcId="{390CA1BB-A1C5-48A4-85E9-1C49884D5677}" destId="{EA4D0EAB-16EE-4B66-9609-198086B08CDA}" srcOrd="0" destOrd="8" presId="urn:microsoft.com/office/officeart/2005/8/layout/vList2"/>
    <dgm:cxn modelId="{E01649C0-377C-4CBA-BC73-56EDE91BCF5C}" type="presOf" srcId="{7551F388-00DE-402A-B9FC-6CC6916D6AD7}" destId="{EA4D0EAB-16EE-4B66-9609-198086B08CDA}" srcOrd="0" destOrd="4" presId="urn:microsoft.com/office/officeart/2005/8/layout/vList2"/>
    <dgm:cxn modelId="{BCE6FED6-70EF-4238-AF16-B1F257C349EC}" type="presOf" srcId="{5FD22A0F-68E9-4F4F-915C-2A36D9D0D834}" destId="{EA4D0EAB-16EE-4B66-9609-198086B08CDA}" srcOrd="0" destOrd="7" presId="urn:microsoft.com/office/officeart/2005/8/layout/vList2"/>
    <dgm:cxn modelId="{3A1F2ADA-B8FB-49B8-993B-547185463F17}" srcId="{5C608E2D-3EE2-455D-B977-8631AD4CFFC2}" destId="{75BA4B9D-FBFE-43BD-A55B-05D0BF4C9F35}" srcOrd="5" destOrd="0" parTransId="{CD403514-2B05-4B57-9514-8A6BD48D8610}" sibTransId="{ED332A4E-5363-45D4-9C79-F1392C5F0F9D}"/>
    <dgm:cxn modelId="{7A8703FA-9CA8-4DA1-8E26-99186D0232C4}" type="presOf" srcId="{5C608E2D-3EE2-455D-B977-8631AD4CFFC2}" destId="{EA4D0EAB-16EE-4B66-9609-198086B08CDA}" srcOrd="0" destOrd="3" presId="urn:microsoft.com/office/officeart/2005/8/layout/vList2"/>
    <dgm:cxn modelId="{6543C3AD-4E86-4D6D-A642-D3E417FC1D01}" type="presParOf" srcId="{A7CF59F1-CD30-4862-87B8-33FB48D43EA6}" destId="{03C93AA5-279A-41F2-9C09-CDEC4F1880BB}" srcOrd="0" destOrd="0" presId="urn:microsoft.com/office/officeart/2005/8/layout/vList2"/>
    <dgm:cxn modelId="{E4B1E3B9-C82D-4DE9-96AE-971C286B7022}" type="presParOf" srcId="{A7CF59F1-CD30-4862-87B8-33FB48D43EA6}" destId="{EA4D0EAB-16EE-4B66-9609-198086B08CD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5B0A07-0DC3-4DD5-919F-DF4266EDF406}"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AF23924E-C061-4CF7-A17C-201AAE482E03}">
      <dgm:prSet/>
      <dgm:spPr/>
      <dgm:t>
        <a:bodyPr/>
        <a:lstStyle/>
        <a:p>
          <a:r>
            <a:rPr lang="en-US" b="1" dirty="0"/>
            <a:t>Human Resource Assessment:</a:t>
          </a:r>
          <a:endParaRPr lang="en-US" dirty="0"/>
        </a:p>
      </dgm:t>
    </dgm:pt>
    <dgm:pt modelId="{152066F8-A2C5-4D79-AEC7-B3836DBB6C82}" type="parTrans" cxnId="{F310BFBF-341C-4041-96C5-1FAE10DC7585}">
      <dgm:prSet/>
      <dgm:spPr/>
      <dgm:t>
        <a:bodyPr/>
        <a:lstStyle/>
        <a:p>
          <a:endParaRPr lang="en-US"/>
        </a:p>
      </dgm:t>
    </dgm:pt>
    <dgm:pt modelId="{374848B3-E361-45AE-9480-8B64E22E17AF}" type="sibTrans" cxnId="{F310BFBF-341C-4041-96C5-1FAE10DC7585}">
      <dgm:prSet/>
      <dgm:spPr/>
      <dgm:t>
        <a:bodyPr/>
        <a:lstStyle/>
        <a:p>
          <a:endParaRPr lang="en-US"/>
        </a:p>
      </dgm:t>
    </dgm:pt>
    <dgm:pt modelId="{4831E743-9DE4-4595-AF15-576CFFBBB238}">
      <dgm:prSet/>
      <dgm:spPr/>
      <dgm:t>
        <a:bodyPr/>
        <a:lstStyle/>
        <a:p>
          <a:r>
            <a:rPr lang="en-US" b="1" dirty="0">
              <a:solidFill>
                <a:srgbClr val="CD113B"/>
              </a:solidFill>
            </a:rPr>
            <a:t>Create a profile the current providers and staff </a:t>
          </a:r>
          <a:r>
            <a:rPr lang="en-US" dirty="0"/>
            <a:t>and their capacity to support the proposed program/service </a:t>
          </a:r>
        </a:p>
      </dgm:t>
    </dgm:pt>
    <dgm:pt modelId="{5E65EA34-AA70-4D1B-B6D7-E55DECD90540}" type="parTrans" cxnId="{507FAFA5-5A47-4863-97F9-3F260FA61C07}">
      <dgm:prSet/>
      <dgm:spPr/>
      <dgm:t>
        <a:bodyPr/>
        <a:lstStyle/>
        <a:p>
          <a:endParaRPr lang="en-US"/>
        </a:p>
      </dgm:t>
    </dgm:pt>
    <dgm:pt modelId="{FBCC554E-7E90-4F90-83A2-C0FB11EB1C27}" type="sibTrans" cxnId="{507FAFA5-5A47-4863-97F9-3F260FA61C07}">
      <dgm:prSet/>
      <dgm:spPr/>
      <dgm:t>
        <a:bodyPr/>
        <a:lstStyle/>
        <a:p>
          <a:endParaRPr lang="en-US"/>
        </a:p>
      </dgm:t>
    </dgm:pt>
    <dgm:pt modelId="{33E47BF3-A1BB-4B0F-920C-414FB36BEEA6}">
      <dgm:prSet/>
      <dgm:spPr/>
      <dgm:t>
        <a:bodyPr/>
        <a:lstStyle/>
        <a:p>
          <a:r>
            <a:rPr lang="en-US" dirty="0"/>
            <a:t>Consider: </a:t>
          </a:r>
        </a:p>
      </dgm:t>
    </dgm:pt>
    <dgm:pt modelId="{ACEF7B8B-4518-483A-AF4F-A9B0E75B1929}" type="parTrans" cxnId="{8C1FA4DD-F97A-452D-ACC2-34D1A114D05D}">
      <dgm:prSet/>
      <dgm:spPr/>
      <dgm:t>
        <a:bodyPr/>
        <a:lstStyle/>
        <a:p>
          <a:endParaRPr lang="en-US"/>
        </a:p>
      </dgm:t>
    </dgm:pt>
    <dgm:pt modelId="{FB87E096-1F5D-4AAA-A08F-B3225528D0BE}" type="sibTrans" cxnId="{8C1FA4DD-F97A-452D-ACC2-34D1A114D05D}">
      <dgm:prSet/>
      <dgm:spPr/>
      <dgm:t>
        <a:bodyPr/>
        <a:lstStyle/>
        <a:p>
          <a:endParaRPr lang="en-US"/>
        </a:p>
      </dgm:t>
    </dgm:pt>
    <dgm:pt modelId="{EFFC3A5B-1242-4874-88B5-31D215266DF8}">
      <dgm:prSet/>
      <dgm:spPr/>
      <dgm:t>
        <a:bodyPr/>
        <a:lstStyle/>
        <a:p>
          <a:pPr>
            <a:buFont typeface="Calibri" panose="020F0502020204030204" pitchFamily="34" charset="0"/>
            <a:buChar char="—"/>
          </a:pPr>
          <a:r>
            <a:rPr lang="en-US" dirty="0"/>
            <a:t>Number of Faculty and Advanced Practice Providers needed to support program</a:t>
          </a:r>
        </a:p>
      </dgm:t>
    </dgm:pt>
    <dgm:pt modelId="{55063EBE-52B9-46DE-87A8-F9C1784285BC}" type="parTrans" cxnId="{4962C8A4-2B36-4E8C-8302-F9831C233F48}">
      <dgm:prSet/>
      <dgm:spPr/>
      <dgm:t>
        <a:bodyPr/>
        <a:lstStyle/>
        <a:p>
          <a:endParaRPr lang="en-US"/>
        </a:p>
      </dgm:t>
    </dgm:pt>
    <dgm:pt modelId="{4A14C61E-02D0-490B-ACCB-04E2F8E052C5}" type="sibTrans" cxnId="{4962C8A4-2B36-4E8C-8302-F9831C233F48}">
      <dgm:prSet/>
      <dgm:spPr/>
      <dgm:t>
        <a:bodyPr/>
        <a:lstStyle/>
        <a:p>
          <a:endParaRPr lang="en-US"/>
        </a:p>
      </dgm:t>
    </dgm:pt>
    <dgm:pt modelId="{4DFFEF4C-7E0B-40A1-9BE7-E402418F2583}">
      <dgm:prSet/>
      <dgm:spPr/>
      <dgm:t>
        <a:bodyPr/>
        <a:lstStyle/>
        <a:p>
          <a:pPr>
            <a:buFont typeface="Calibri" panose="020F0502020204030204" pitchFamily="34" charset="0"/>
            <a:buChar char="—"/>
          </a:pPr>
          <a:r>
            <a:rPr lang="en-US" dirty="0"/>
            <a:t>Type and number of staff required to support program </a:t>
          </a:r>
        </a:p>
      </dgm:t>
    </dgm:pt>
    <dgm:pt modelId="{1B583A23-795C-4DDA-BA81-714ECA3323D8}" type="parTrans" cxnId="{24F56D9F-8267-4806-9FD8-6553F260C7C5}">
      <dgm:prSet/>
      <dgm:spPr/>
      <dgm:t>
        <a:bodyPr/>
        <a:lstStyle/>
        <a:p>
          <a:endParaRPr lang="en-US"/>
        </a:p>
      </dgm:t>
    </dgm:pt>
    <dgm:pt modelId="{C0680EE3-8512-4780-86A8-5263A26E9785}" type="sibTrans" cxnId="{24F56D9F-8267-4806-9FD8-6553F260C7C5}">
      <dgm:prSet/>
      <dgm:spPr/>
      <dgm:t>
        <a:bodyPr/>
        <a:lstStyle/>
        <a:p>
          <a:endParaRPr lang="en-US"/>
        </a:p>
      </dgm:t>
    </dgm:pt>
    <dgm:pt modelId="{FAEC3A62-4A8E-43A9-958D-E73F4517523D}">
      <dgm:prSet/>
      <dgm:spPr/>
      <dgm:t>
        <a:bodyPr/>
        <a:lstStyle/>
        <a:p>
          <a:pPr>
            <a:buFont typeface="Calibri" panose="020F0502020204030204" pitchFamily="34" charset="0"/>
            <a:buChar char="—"/>
          </a:pPr>
          <a:r>
            <a:rPr lang="en-US" dirty="0"/>
            <a:t>Provider/Staff characteristics–level of experience, active years remaining</a:t>
          </a:r>
        </a:p>
      </dgm:t>
    </dgm:pt>
    <dgm:pt modelId="{042572F4-C84B-4E24-864C-A27F01D136DB}" type="parTrans" cxnId="{587EA9B7-A15E-4784-9D4E-74FE063A7977}">
      <dgm:prSet/>
      <dgm:spPr/>
      <dgm:t>
        <a:bodyPr/>
        <a:lstStyle/>
        <a:p>
          <a:endParaRPr lang="en-US"/>
        </a:p>
      </dgm:t>
    </dgm:pt>
    <dgm:pt modelId="{7A2D1A1D-5020-43EE-AD7D-2AB7131156FB}" type="sibTrans" cxnId="{587EA9B7-A15E-4784-9D4E-74FE063A7977}">
      <dgm:prSet/>
      <dgm:spPr/>
      <dgm:t>
        <a:bodyPr/>
        <a:lstStyle/>
        <a:p>
          <a:endParaRPr lang="en-US"/>
        </a:p>
      </dgm:t>
    </dgm:pt>
    <dgm:pt modelId="{87B120F0-4144-40B0-8BD9-56344261CE43}">
      <dgm:prSet/>
      <dgm:spPr/>
      <dgm:t>
        <a:bodyPr/>
        <a:lstStyle/>
        <a:p>
          <a:pPr>
            <a:buFont typeface="Calibri" panose="020F0502020204030204" pitchFamily="34" charset="0"/>
            <a:buChar char="—"/>
          </a:pPr>
          <a:r>
            <a:rPr lang="en-US" dirty="0"/>
            <a:t>Need to expand training for existing staff and/or hire incremental staff</a:t>
          </a:r>
        </a:p>
      </dgm:t>
    </dgm:pt>
    <dgm:pt modelId="{8CE491E5-E201-412C-A816-0FCC205F6EEE}" type="parTrans" cxnId="{9625D14C-4F4F-4515-A7B3-B2BCE0E52493}">
      <dgm:prSet/>
      <dgm:spPr/>
      <dgm:t>
        <a:bodyPr/>
        <a:lstStyle/>
        <a:p>
          <a:endParaRPr lang="en-US"/>
        </a:p>
      </dgm:t>
    </dgm:pt>
    <dgm:pt modelId="{299E9D94-6FCB-4088-8F02-440978377679}" type="sibTrans" cxnId="{9625D14C-4F4F-4515-A7B3-B2BCE0E52493}">
      <dgm:prSet/>
      <dgm:spPr/>
      <dgm:t>
        <a:bodyPr/>
        <a:lstStyle/>
        <a:p>
          <a:endParaRPr lang="en-US"/>
        </a:p>
      </dgm:t>
    </dgm:pt>
    <dgm:pt modelId="{87472FB3-B2C4-4D96-9B31-2692F6844740}">
      <dgm:prSet/>
      <dgm:spPr/>
      <dgm:t>
        <a:bodyPr/>
        <a:lstStyle/>
        <a:p>
          <a:pPr>
            <a:buFont typeface="Calibri" panose="020F0502020204030204" pitchFamily="34" charset="0"/>
            <a:buChar char="—"/>
          </a:pPr>
          <a:r>
            <a:rPr lang="en-US" dirty="0"/>
            <a:t>Vulnerabilities–contractual obligations, research, or teaching commitments</a:t>
          </a:r>
        </a:p>
      </dgm:t>
    </dgm:pt>
    <dgm:pt modelId="{4A2CCF60-ABC5-4497-8DE5-B4162BA90E89}" type="parTrans" cxnId="{F2A85898-FFF8-47CD-97D2-BB6138DF799A}">
      <dgm:prSet/>
      <dgm:spPr/>
      <dgm:t>
        <a:bodyPr/>
        <a:lstStyle/>
        <a:p>
          <a:endParaRPr lang="en-US"/>
        </a:p>
      </dgm:t>
    </dgm:pt>
    <dgm:pt modelId="{660CC5C6-1203-4DFA-9EF4-CDDA9916D783}" type="sibTrans" cxnId="{F2A85898-FFF8-47CD-97D2-BB6138DF799A}">
      <dgm:prSet/>
      <dgm:spPr/>
      <dgm:t>
        <a:bodyPr/>
        <a:lstStyle/>
        <a:p>
          <a:endParaRPr lang="en-US"/>
        </a:p>
      </dgm:t>
    </dgm:pt>
    <dgm:pt modelId="{0F36FE96-E17B-4E10-9D86-E82983E3164F}">
      <dgm:prSet/>
      <dgm:spPr/>
      <dgm:t>
        <a:bodyPr/>
        <a:lstStyle/>
        <a:p>
          <a:pPr>
            <a:buFont typeface="Calibri" panose="020F0502020204030204" pitchFamily="34" charset="0"/>
            <a:buChar char="—"/>
          </a:pPr>
          <a:r>
            <a:rPr lang="en-US" dirty="0"/>
            <a:t>Existing provider base and need in the local market based on data (e.g., AMA’s physician database or various sub-specialty organizations)</a:t>
          </a:r>
        </a:p>
      </dgm:t>
    </dgm:pt>
    <dgm:pt modelId="{DBB0B50D-A4B6-4103-A499-2B7E15EEBAF8}" type="parTrans" cxnId="{D23FC5ED-4A30-4A30-A2BB-B2F6C87CB182}">
      <dgm:prSet/>
      <dgm:spPr/>
      <dgm:t>
        <a:bodyPr/>
        <a:lstStyle/>
        <a:p>
          <a:endParaRPr lang="en-US"/>
        </a:p>
      </dgm:t>
    </dgm:pt>
    <dgm:pt modelId="{B7C3C37F-EDA5-4EE7-8349-E8C6E3F324B6}" type="sibTrans" cxnId="{D23FC5ED-4A30-4A30-A2BB-B2F6C87CB182}">
      <dgm:prSet/>
      <dgm:spPr/>
      <dgm:t>
        <a:bodyPr/>
        <a:lstStyle/>
        <a:p>
          <a:endParaRPr lang="en-US"/>
        </a:p>
      </dgm:t>
    </dgm:pt>
    <dgm:pt modelId="{68535BAF-1B8B-4346-9645-3B0C5E1D2721}">
      <dgm:prSet/>
      <dgm:spPr/>
      <dgm:t>
        <a:bodyPr/>
        <a:lstStyle/>
        <a:p>
          <a:endParaRPr lang="en-US" dirty="0"/>
        </a:p>
      </dgm:t>
    </dgm:pt>
    <dgm:pt modelId="{583D2D7B-E98C-44EB-B17E-9F8FC0D2FCE2}" type="sibTrans" cxnId="{ACF08DA0-5402-4D9F-ABAC-F2049B6F53FA}">
      <dgm:prSet/>
      <dgm:spPr/>
      <dgm:t>
        <a:bodyPr/>
        <a:lstStyle/>
        <a:p>
          <a:endParaRPr lang="en-US"/>
        </a:p>
      </dgm:t>
    </dgm:pt>
    <dgm:pt modelId="{1B1F2B9D-0BFA-4B94-8FB2-C265B5CA0A5F}" type="parTrans" cxnId="{ACF08DA0-5402-4D9F-ABAC-F2049B6F53FA}">
      <dgm:prSet/>
      <dgm:spPr/>
      <dgm:t>
        <a:bodyPr/>
        <a:lstStyle/>
        <a:p>
          <a:endParaRPr lang="en-US"/>
        </a:p>
      </dgm:t>
    </dgm:pt>
    <dgm:pt modelId="{FAFBD9E6-286A-4339-B34C-0F01866EDBBC}" type="pres">
      <dgm:prSet presAssocID="{0F5B0A07-0DC3-4DD5-919F-DF4266EDF406}" presName="linear" presStyleCnt="0">
        <dgm:presLayoutVars>
          <dgm:animLvl val="lvl"/>
          <dgm:resizeHandles val="exact"/>
        </dgm:presLayoutVars>
      </dgm:prSet>
      <dgm:spPr/>
    </dgm:pt>
    <dgm:pt modelId="{2DDC2AD6-2B70-4E43-B85C-5BE7B7D65440}" type="pres">
      <dgm:prSet presAssocID="{AF23924E-C061-4CF7-A17C-201AAE482E03}" presName="parentText" presStyleLbl="node1" presStyleIdx="0" presStyleCnt="1" custLinFactNeighborY="-7199">
        <dgm:presLayoutVars>
          <dgm:chMax val="0"/>
          <dgm:bulletEnabled val="1"/>
        </dgm:presLayoutVars>
      </dgm:prSet>
      <dgm:spPr/>
    </dgm:pt>
    <dgm:pt modelId="{2046587C-745C-4451-8189-7C1EF5D9BC8E}" type="pres">
      <dgm:prSet presAssocID="{AF23924E-C061-4CF7-A17C-201AAE482E03}" presName="childText" presStyleLbl="revTx" presStyleIdx="0" presStyleCnt="1" custLinFactNeighborY="27789">
        <dgm:presLayoutVars>
          <dgm:bulletEnabled val="1"/>
        </dgm:presLayoutVars>
      </dgm:prSet>
      <dgm:spPr/>
    </dgm:pt>
  </dgm:ptLst>
  <dgm:cxnLst>
    <dgm:cxn modelId="{EC264406-29B6-4862-9FDE-4A89CAB6884E}" type="presOf" srcId="{0F5B0A07-0DC3-4DD5-919F-DF4266EDF406}" destId="{FAFBD9E6-286A-4339-B34C-0F01866EDBBC}" srcOrd="0" destOrd="0" presId="urn:microsoft.com/office/officeart/2005/8/layout/vList2"/>
    <dgm:cxn modelId="{CBBE5F0E-4CE8-46D3-916F-1AD2CE3CDF76}" type="presOf" srcId="{68535BAF-1B8B-4346-9645-3B0C5E1D2721}" destId="{2046587C-745C-4451-8189-7C1EF5D9BC8E}" srcOrd="0" destOrd="1" presId="urn:microsoft.com/office/officeart/2005/8/layout/vList2"/>
    <dgm:cxn modelId="{BDF54A17-306C-457F-9ADC-1C4AE1E3318A}" type="presOf" srcId="{4DFFEF4C-7E0B-40A1-9BE7-E402418F2583}" destId="{2046587C-745C-4451-8189-7C1EF5D9BC8E}" srcOrd="0" destOrd="4" presId="urn:microsoft.com/office/officeart/2005/8/layout/vList2"/>
    <dgm:cxn modelId="{49561919-AF5D-4397-827E-E5E81F8162EF}" type="presOf" srcId="{4831E743-9DE4-4595-AF15-576CFFBBB238}" destId="{2046587C-745C-4451-8189-7C1EF5D9BC8E}" srcOrd="0" destOrd="0" presId="urn:microsoft.com/office/officeart/2005/8/layout/vList2"/>
    <dgm:cxn modelId="{6EA94B1D-A338-4718-B351-F837D8CAAA62}" type="presOf" srcId="{87B120F0-4144-40B0-8BD9-56344261CE43}" destId="{2046587C-745C-4451-8189-7C1EF5D9BC8E}" srcOrd="0" destOrd="6" presId="urn:microsoft.com/office/officeart/2005/8/layout/vList2"/>
    <dgm:cxn modelId="{9625D14C-4F4F-4515-A7B3-B2BCE0E52493}" srcId="{33E47BF3-A1BB-4B0F-920C-414FB36BEEA6}" destId="{87B120F0-4144-40B0-8BD9-56344261CE43}" srcOrd="3" destOrd="0" parTransId="{8CE491E5-E201-412C-A816-0FCC205F6EEE}" sibTransId="{299E9D94-6FCB-4088-8F02-440978377679}"/>
    <dgm:cxn modelId="{D4E45591-CF32-4D62-BE29-09153A8130FE}" type="presOf" srcId="{87472FB3-B2C4-4D96-9B31-2692F6844740}" destId="{2046587C-745C-4451-8189-7C1EF5D9BC8E}" srcOrd="0" destOrd="7" presId="urn:microsoft.com/office/officeart/2005/8/layout/vList2"/>
    <dgm:cxn modelId="{F2A85898-FFF8-47CD-97D2-BB6138DF799A}" srcId="{33E47BF3-A1BB-4B0F-920C-414FB36BEEA6}" destId="{87472FB3-B2C4-4D96-9B31-2692F6844740}" srcOrd="4" destOrd="0" parTransId="{4A2CCF60-ABC5-4497-8DE5-B4162BA90E89}" sibTransId="{660CC5C6-1203-4DFA-9EF4-CDDA9916D783}"/>
    <dgm:cxn modelId="{24F56D9F-8267-4806-9FD8-6553F260C7C5}" srcId="{33E47BF3-A1BB-4B0F-920C-414FB36BEEA6}" destId="{4DFFEF4C-7E0B-40A1-9BE7-E402418F2583}" srcOrd="1" destOrd="0" parTransId="{1B583A23-795C-4DDA-BA81-714ECA3323D8}" sibTransId="{C0680EE3-8512-4780-86A8-5263A26E9785}"/>
    <dgm:cxn modelId="{ACF08DA0-5402-4D9F-ABAC-F2049B6F53FA}" srcId="{AF23924E-C061-4CF7-A17C-201AAE482E03}" destId="{68535BAF-1B8B-4346-9645-3B0C5E1D2721}" srcOrd="1" destOrd="0" parTransId="{1B1F2B9D-0BFA-4B94-8FB2-C265B5CA0A5F}" sibTransId="{583D2D7B-E98C-44EB-B17E-9F8FC0D2FCE2}"/>
    <dgm:cxn modelId="{4962C8A4-2B36-4E8C-8302-F9831C233F48}" srcId="{33E47BF3-A1BB-4B0F-920C-414FB36BEEA6}" destId="{EFFC3A5B-1242-4874-88B5-31D215266DF8}" srcOrd="0" destOrd="0" parTransId="{55063EBE-52B9-46DE-87A8-F9C1784285BC}" sibTransId="{4A14C61E-02D0-490B-ACCB-04E2F8E052C5}"/>
    <dgm:cxn modelId="{507FAFA5-5A47-4863-97F9-3F260FA61C07}" srcId="{AF23924E-C061-4CF7-A17C-201AAE482E03}" destId="{4831E743-9DE4-4595-AF15-576CFFBBB238}" srcOrd="0" destOrd="0" parTransId="{5E65EA34-AA70-4D1B-B6D7-E55DECD90540}" sibTransId="{FBCC554E-7E90-4F90-83A2-C0FB11EB1C27}"/>
    <dgm:cxn modelId="{AC3CB2AE-43D1-4CCF-A4EF-B009145D218C}" type="presOf" srcId="{FAEC3A62-4A8E-43A9-958D-E73F4517523D}" destId="{2046587C-745C-4451-8189-7C1EF5D9BC8E}" srcOrd="0" destOrd="5" presId="urn:microsoft.com/office/officeart/2005/8/layout/vList2"/>
    <dgm:cxn modelId="{816E6AB0-C689-410C-8465-4A3BF0426001}" type="presOf" srcId="{33E47BF3-A1BB-4B0F-920C-414FB36BEEA6}" destId="{2046587C-745C-4451-8189-7C1EF5D9BC8E}" srcOrd="0" destOrd="2" presId="urn:microsoft.com/office/officeart/2005/8/layout/vList2"/>
    <dgm:cxn modelId="{AF26BAB6-B7F3-4414-9DE8-C4C6604D1AD5}" type="presOf" srcId="{0F36FE96-E17B-4E10-9D86-E82983E3164F}" destId="{2046587C-745C-4451-8189-7C1EF5D9BC8E}" srcOrd="0" destOrd="8" presId="urn:microsoft.com/office/officeart/2005/8/layout/vList2"/>
    <dgm:cxn modelId="{587EA9B7-A15E-4784-9D4E-74FE063A7977}" srcId="{33E47BF3-A1BB-4B0F-920C-414FB36BEEA6}" destId="{FAEC3A62-4A8E-43A9-958D-E73F4517523D}" srcOrd="2" destOrd="0" parTransId="{042572F4-C84B-4E24-864C-A27F01D136DB}" sibTransId="{7A2D1A1D-5020-43EE-AD7D-2AB7131156FB}"/>
    <dgm:cxn modelId="{F310BFBF-341C-4041-96C5-1FAE10DC7585}" srcId="{0F5B0A07-0DC3-4DD5-919F-DF4266EDF406}" destId="{AF23924E-C061-4CF7-A17C-201AAE482E03}" srcOrd="0" destOrd="0" parTransId="{152066F8-A2C5-4D79-AEC7-B3836DBB6C82}" sibTransId="{374848B3-E361-45AE-9480-8B64E22E17AF}"/>
    <dgm:cxn modelId="{483DC8D2-AF25-4A41-9444-A500871DC45D}" type="presOf" srcId="{EFFC3A5B-1242-4874-88B5-31D215266DF8}" destId="{2046587C-745C-4451-8189-7C1EF5D9BC8E}" srcOrd="0" destOrd="3" presId="urn:microsoft.com/office/officeart/2005/8/layout/vList2"/>
    <dgm:cxn modelId="{8C1FA4DD-F97A-452D-ACC2-34D1A114D05D}" srcId="{AF23924E-C061-4CF7-A17C-201AAE482E03}" destId="{33E47BF3-A1BB-4B0F-920C-414FB36BEEA6}" srcOrd="2" destOrd="0" parTransId="{ACEF7B8B-4518-483A-AF4F-A9B0E75B1929}" sibTransId="{FB87E096-1F5D-4AAA-A08F-B3225528D0BE}"/>
    <dgm:cxn modelId="{D23FC5ED-4A30-4A30-A2BB-B2F6C87CB182}" srcId="{33E47BF3-A1BB-4B0F-920C-414FB36BEEA6}" destId="{0F36FE96-E17B-4E10-9D86-E82983E3164F}" srcOrd="5" destOrd="0" parTransId="{DBB0B50D-A4B6-4103-A499-2B7E15EEBAF8}" sibTransId="{B7C3C37F-EDA5-4EE7-8349-E8C6E3F324B6}"/>
    <dgm:cxn modelId="{0D9B21F2-6613-4073-9F48-E060C1B9958F}" type="presOf" srcId="{AF23924E-C061-4CF7-A17C-201AAE482E03}" destId="{2DDC2AD6-2B70-4E43-B85C-5BE7B7D65440}" srcOrd="0" destOrd="0" presId="urn:microsoft.com/office/officeart/2005/8/layout/vList2"/>
    <dgm:cxn modelId="{ABAFD662-7618-4254-AE15-6F6098B53B94}" type="presParOf" srcId="{FAFBD9E6-286A-4339-B34C-0F01866EDBBC}" destId="{2DDC2AD6-2B70-4E43-B85C-5BE7B7D65440}" srcOrd="0" destOrd="0" presId="urn:microsoft.com/office/officeart/2005/8/layout/vList2"/>
    <dgm:cxn modelId="{C4F6D6D0-9F7E-443B-A90B-FCF90E7F4D0C}" type="presParOf" srcId="{FAFBD9E6-286A-4339-B34C-0F01866EDBBC}" destId="{2046587C-745C-4451-8189-7C1EF5D9BC8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8E3015-BF70-490D-9EE4-58584D1D5B06}"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0F21108E-6332-4F29-86A9-3FEABD25FBD6}">
      <dgm:prSet custT="1"/>
      <dgm:spPr/>
      <dgm:t>
        <a:bodyPr/>
        <a:lstStyle/>
        <a:p>
          <a:pPr algn="l"/>
          <a:r>
            <a:rPr lang="en-US" sz="1800" dirty="0"/>
            <a:t>This section presents </a:t>
          </a:r>
          <a:r>
            <a:rPr lang="en-US" sz="1800" b="1" dirty="0"/>
            <a:t>the reasoning behind, and results of, the financial implications of the new or expanded program</a:t>
          </a:r>
          <a:r>
            <a:rPr lang="en-US" sz="1800" dirty="0"/>
            <a:t>  </a:t>
          </a:r>
        </a:p>
      </dgm:t>
    </dgm:pt>
    <dgm:pt modelId="{0468568E-344E-4BD7-A1FD-F52394577465}" type="parTrans" cxnId="{E23F289C-2810-482C-B0AF-1C3049703692}">
      <dgm:prSet/>
      <dgm:spPr/>
      <dgm:t>
        <a:bodyPr/>
        <a:lstStyle/>
        <a:p>
          <a:endParaRPr lang="en-US"/>
        </a:p>
      </dgm:t>
    </dgm:pt>
    <dgm:pt modelId="{CC6D8CAD-8D38-4821-A1F8-511D8AAAAB61}" type="sibTrans" cxnId="{E23F289C-2810-482C-B0AF-1C3049703692}">
      <dgm:prSet/>
      <dgm:spPr/>
      <dgm:t>
        <a:bodyPr/>
        <a:lstStyle/>
        <a:p>
          <a:endParaRPr lang="en-US"/>
        </a:p>
      </dgm:t>
    </dgm:pt>
    <dgm:pt modelId="{6BC9F32F-7A1B-412D-8F92-4E79877C2CFE}">
      <dgm:prSet custT="1"/>
      <dgm:spPr/>
      <dgm:t>
        <a:bodyPr/>
        <a:lstStyle/>
        <a:p>
          <a:pPr algn="l"/>
          <a:r>
            <a:rPr lang="en-US" sz="1800" dirty="0"/>
            <a:t>Any financial schedules that support the proposed service should be referenced and explained  </a:t>
          </a:r>
        </a:p>
      </dgm:t>
    </dgm:pt>
    <dgm:pt modelId="{F252EDE9-C5D2-4910-BD52-4DAC970A658C}" type="parTrans" cxnId="{D8DE4064-69A5-4CC3-B42C-91289CB837A0}">
      <dgm:prSet/>
      <dgm:spPr/>
      <dgm:t>
        <a:bodyPr/>
        <a:lstStyle/>
        <a:p>
          <a:endParaRPr lang="en-US"/>
        </a:p>
      </dgm:t>
    </dgm:pt>
    <dgm:pt modelId="{4D46667D-F5DA-4187-B92C-35DCA36BB308}" type="sibTrans" cxnId="{D8DE4064-69A5-4CC3-B42C-91289CB837A0}">
      <dgm:prSet/>
      <dgm:spPr/>
      <dgm:t>
        <a:bodyPr/>
        <a:lstStyle/>
        <a:p>
          <a:endParaRPr lang="en-US"/>
        </a:p>
      </dgm:t>
    </dgm:pt>
    <dgm:pt modelId="{EEF4CF6A-C470-4A8E-94D9-8708F0271B22}">
      <dgm:prSet custT="1"/>
      <dgm:spPr/>
      <dgm:t>
        <a:bodyPr/>
        <a:lstStyle/>
        <a:p>
          <a:pPr algn="l">
            <a:lnSpc>
              <a:spcPct val="100000"/>
            </a:lnSpc>
            <a:spcAft>
              <a:spcPts val="0"/>
            </a:spcAft>
          </a:pPr>
          <a:r>
            <a:rPr lang="en-US" sz="1400" dirty="0"/>
            <a:t>Three components in this section: </a:t>
          </a:r>
        </a:p>
        <a:p>
          <a:pPr algn="l">
            <a:lnSpc>
              <a:spcPct val="100000"/>
            </a:lnSpc>
            <a:spcAft>
              <a:spcPts val="0"/>
            </a:spcAft>
          </a:pPr>
          <a:r>
            <a:rPr lang="en-US" sz="1400" dirty="0"/>
            <a:t>A.  Scope  </a:t>
          </a:r>
        </a:p>
        <a:p>
          <a:pPr algn="l">
            <a:lnSpc>
              <a:spcPct val="100000"/>
            </a:lnSpc>
            <a:spcAft>
              <a:spcPts val="0"/>
            </a:spcAft>
          </a:pPr>
          <a:r>
            <a:rPr lang="en-US" sz="1400" dirty="0"/>
            <a:t>B.  Methodology  </a:t>
          </a:r>
        </a:p>
        <a:p>
          <a:pPr algn="l">
            <a:lnSpc>
              <a:spcPct val="100000"/>
            </a:lnSpc>
            <a:spcAft>
              <a:spcPts val="0"/>
            </a:spcAft>
          </a:pPr>
          <a:r>
            <a:rPr lang="en-US" sz="1400" dirty="0"/>
            <a:t>C.  Findings </a:t>
          </a:r>
        </a:p>
      </dgm:t>
    </dgm:pt>
    <dgm:pt modelId="{9566E104-5F88-44F2-B78E-A3A7C4CB7352}" type="parTrans" cxnId="{E2547B8E-FFFF-476A-ABB7-BBF6DD44D907}">
      <dgm:prSet/>
      <dgm:spPr/>
      <dgm:t>
        <a:bodyPr/>
        <a:lstStyle/>
        <a:p>
          <a:endParaRPr lang="en-US"/>
        </a:p>
      </dgm:t>
    </dgm:pt>
    <dgm:pt modelId="{91E32718-4290-4994-AC8F-A676DB8824CB}" type="sibTrans" cxnId="{E2547B8E-FFFF-476A-ABB7-BBF6DD44D907}">
      <dgm:prSet/>
      <dgm:spPr/>
      <dgm:t>
        <a:bodyPr/>
        <a:lstStyle/>
        <a:p>
          <a:endParaRPr lang="en-US"/>
        </a:p>
      </dgm:t>
    </dgm:pt>
    <dgm:pt modelId="{6A4E363A-8BF2-4553-B1F4-CF9A9F8AC6A0}" type="pres">
      <dgm:prSet presAssocID="{208E3015-BF70-490D-9EE4-58584D1D5B06}" presName="linearFlow" presStyleCnt="0">
        <dgm:presLayoutVars>
          <dgm:dir/>
          <dgm:resizeHandles val="exact"/>
        </dgm:presLayoutVars>
      </dgm:prSet>
      <dgm:spPr/>
    </dgm:pt>
    <dgm:pt modelId="{A5D84BFB-35B5-437C-ADB8-C4AA685B09D0}" type="pres">
      <dgm:prSet presAssocID="{0F21108E-6332-4F29-86A9-3FEABD25FBD6}" presName="composite" presStyleCnt="0"/>
      <dgm:spPr/>
    </dgm:pt>
    <dgm:pt modelId="{48600740-F490-4B0D-BA74-6599B2923123}" type="pres">
      <dgm:prSet presAssocID="{0F21108E-6332-4F29-86A9-3FEABD25FBD6}" presName="imgShp" presStyleLbl="fgImgPlace1" presStyleIdx="0" presStyleCnt="3" custLinFactNeighborX="-72496" custLinFactNeighborY="-1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C00000"/>
          </a:solidFill>
        </a:ln>
      </dgm:spPr>
    </dgm:pt>
    <dgm:pt modelId="{683002FE-A640-496C-8B54-FDBC0A236BE5}" type="pres">
      <dgm:prSet presAssocID="{0F21108E-6332-4F29-86A9-3FEABD25FBD6}" presName="txShp" presStyleLbl="node1" presStyleIdx="0" presStyleCnt="3" custScaleX="114988" custLinFactNeighborX="2633" custLinFactNeighborY="-72">
        <dgm:presLayoutVars>
          <dgm:bulletEnabled val="1"/>
        </dgm:presLayoutVars>
      </dgm:prSet>
      <dgm:spPr/>
    </dgm:pt>
    <dgm:pt modelId="{5E65DB26-102A-440B-8DFC-FE707E8A1258}" type="pres">
      <dgm:prSet presAssocID="{CC6D8CAD-8D38-4821-A1F8-511D8AAAAB61}" presName="spacing" presStyleCnt="0"/>
      <dgm:spPr/>
    </dgm:pt>
    <dgm:pt modelId="{B0F56640-BAE9-40A8-9BF3-A1EB863C7042}" type="pres">
      <dgm:prSet presAssocID="{6BC9F32F-7A1B-412D-8F92-4E79877C2CFE}" presName="composite" presStyleCnt="0"/>
      <dgm:spPr/>
    </dgm:pt>
    <dgm:pt modelId="{041520EE-544A-44CC-84B1-AD259526A6BB}" type="pres">
      <dgm:prSet presAssocID="{6BC9F32F-7A1B-412D-8F92-4E79877C2CFE}" presName="imgShp" presStyleLbl="fgImgPlace1" presStyleIdx="1" presStyleCnt="3" custScaleX="103295" custScaleY="107579" custLinFactNeighborX="-71614" custLinFactNeighborY="-30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accent3"/>
          </a:solidFill>
        </a:ln>
      </dgm:spPr>
      <dgm:extLst>
        <a:ext uri="{E40237B7-FDA0-4F09-8148-C483321AD2D9}">
          <dgm14:cNvPr xmlns:dgm14="http://schemas.microsoft.com/office/drawing/2010/diagram" id="0" name="" descr="Bar graph with upward trend"/>
        </a:ext>
      </dgm:extLst>
    </dgm:pt>
    <dgm:pt modelId="{C75E2E33-BB09-4B7D-B93E-474590098212}" type="pres">
      <dgm:prSet presAssocID="{6BC9F32F-7A1B-412D-8F92-4E79877C2CFE}" presName="txShp" presStyleLbl="node1" presStyleIdx="1" presStyleCnt="3" custScaleX="114961" custLinFactNeighborX="3877" custLinFactNeighborY="-4627">
        <dgm:presLayoutVars>
          <dgm:bulletEnabled val="1"/>
        </dgm:presLayoutVars>
      </dgm:prSet>
      <dgm:spPr/>
    </dgm:pt>
    <dgm:pt modelId="{3BED9D83-A1F2-49BA-B9DC-972802C5D3F5}" type="pres">
      <dgm:prSet presAssocID="{4D46667D-F5DA-4187-B92C-35DCA36BB308}" presName="spacing" presStyleCnt="0"/>
      <dgm:spPr/>
    </dgm:pt>
    <dgm:pt modelId="{8C46808E-1939-4DE2-9EB7-E74512EB1994}" type="pres">
      <dgm:prSet presAssocID="{EEF4CF6A-C470-4A8E-94D9-8708F0271B22}" presName="composite" presStyleCnt="0"/>
      <dgm:spPr/>
    </dgm:pt>
    <dgm:pt modelId="{8EBC4802-70A2-4CA9-88D7-4F0C99DB6BA0}" type="pres">
      <dgm:prSet presAssocID="{EEF4CF6A-C470-4A8E-94D9-8708F0271B22}" presName="imgShp" presStyleLbl="fgImgPlace1" presStyleIdx="2" presStyleCnt="3" custLinFactNeighborX="-87921" custLinFactNeighborY="12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chemeClr val="accent4"/>
          </a:solidFill>
        </a:ln>
      </dgm:spPr>
      <dgm:extLst>
        <a:ext uri="{E40237B7-FDA0-4F09-8148-C483321AD2D9}">
          <dgm14:cNvPr xmlns:dgm14="http://schemas.microsoft.com/office/drawing/2010/diagram" id="0" name="" descr="Database"/>
        </a:ext>
      </dgm:extLst>
    </dgm:pt>
    <dgm:pt modelId="{FBEA57F4-02C4-4D1F-88DE-F2A1A0CA5597}" type="pres">
      <dgm:prSet presAssocID="{EEF4CF6A-C470-4A8E-94D9-8708F0271B22}" presName="txShp" presStyleLbl="node1" presStyleIdx="2" presStyleCnt="3" custScaleX="114620" custLinFactNeighborX="2982" custLinFactNeighborY="72">
        <dgm:presLayoutVars>
          <dgm:bulletEnabled val="1"/>
        </dgm:presLayoutVars>
      </dgm:prSet>
      <dgm:spPr/>
    </dgm:pt>
  </dgm:ptLst>
  <dgm:cxnLst>
    <dgm:cxn modelId="{DBFDDF05-7291-4697-B159-49C09990B5A8}" type="presOf" srcId="{208E3015-BF70-490D-9EE4-58584D1D5B06}" destId="{6A4E363A-8BF2-4553-B1F4-CF9A9F8AC6A0}" srcOrd="0" destOrd="0" presId="urn:microsoft.com/office/officeart/2005/8/layout/vList3"/>
    <dgm:cxn modelId="{5D64D724-6BC3-4FA6-BE45-CB9EABB61F44}" type="presOf" srcId="{6BC9F32F-7A1B-412D-8F92-4E79877C2CFE}" destId="{C75E2E33-BB09-4B7D-B93E-474590098212}" srcOrd="0" destOrd="0" presId="urn:microsoft.com/office/officeart/2005/8/layout/vList3"/>
    <dgm:cxn modelId="{D8DE4064-69A5-4CC3-B42C-91289CB837A0}" srcId="{208E3015-BF70-490D-9EE4-58584D1D5B06}" destId="{6BC9F32F-7A1B-412D-8F92-4E79877C2CFE}" srcOrd="1" destOrd="0" parTransId="{F252EDE9-C5D2-4910-BD52-4DAC970A658C}" sibTransId="{4D46667D-F5DA-4187-B92C-35DCA36BB308}"/>
    <dgm:cxn modelId="{9B35E04B-8FDC-4903-AF2D-A8BA12ADD2BB}" type="presOf" srcId="{0F21108E-6332-4F29-86A9-3FEABD25FBD6}" destId="{683002FE-A640-496C-8B54-FDBC0A236BE5}" srcOrd="0" destOrd="0" presId="urn:microsoft.com/office/officeart/2005/8/layout/vList3"/>
    <dgm:cxn modelId="{E2547B8E-FFFF-476A-ABB7-BBF6DD44D907}" srcId="{208E3015-BF70-490D-9EE4-58584D1D5B06}" destId="{EEF4CF6A-C470-4A8E-94D9-8708F0271B22}" srcOrd="2" destOrd="0" parTransId="{9566E104-5F88-44F2-B78E-A3A7C4CB7352}" sibTransId="{91E32718-4290-4994-AC8F-A676DB8824CB}"/>
    <dgm:cxn modelId="{E23F289C-2810-482C-B0AF-1C3049703692}" srcId="{208E3015-BF70-490D-9EE4-58584D1D5B06}" destId="{0F21108E-6332-4F29-86A9-3FEABD25FBD6}" srcOrd="0" destOrd="0" parTransId="{0468568E-344E-4BD7-A1FD-F52394577465}" sibTransId="{CC6D8CAD-8D38-4821-A1F8-511D8AAAAB61}"/>
    <dgm:cxn modelId="{71BE68AB-4EB5-4D67-867E-23C96930E601}" type="presOf" srcId="{EEF4CF6A-C470-4A8E-94D9-8708F0271B22}" destId="{FBEA57F4-02C4-4D1F-88DE-F2A1A0CA5597}" srcOrd="0" destOrd="0" presId="urn:microsoft.com/office/officeart/2005/8/layout/vList3"/>
    <dgm:cxn modelId="{035125EF-E788-40D8-BB49-A1A0A0AE8E1F}" type="presParOf" srcId="{6A4E363A-8BF2-4553-B1F4-CF9A9F8AC6A0}" destId="{A5D84BFB-35B5-437C-ADB8-C4AA685B09D0}" srcOrd="0" destOrd="0" presId="urn:microsoft.com/office/officeart/2005/8/layout/vList3"/>
    <dgm:cxn modelId="{51DFA2E1-42CC-4653-8E98-A31E7C1C9F02}" type="presParOf" srcId="{A5D84BFB-35B5-437C-ADB8-C4AA685B09D0}" destId="{48600740-F490-4B0D-BA74-6599B2923123}" srcOrd="0" destOrd="0" presId="urn:microsoft.com/office/officeart/2005/8/layout/vList3"/>
    <dgm:cxn modelId="{E0EAB07A-70B5-4DC0-9864-E8D0275B3036}" type="presParOf" srcId="{A5D84BFB-35B5-437C-ADB8-C4AA685B09D0}" destId="{683002FE-A640-496C-8B54-FDBC0A236BE5}" srcOrd="1" destOrd="0" presId="urn:microsoft.com/office/officeart/2005/8/layout/vList3"/>
    <dgm:cxn modelId="{E3CD0123-98CF-4150-B910-A3A8CAD0D3EA}" type="presParOf" srcId="{6A4E363A-8BF2-4553-B1F4-CF9A9F8AC6A0}" destId="{5E65DB26-102A-440B-8DFC-FE707E8A1258}" srcOrd="1" destOrd="0" presId="urn:microsoft.com/office/officeart/2005/8/layout/vList3"/>
    <dgm:cxn modelId="{78DEF745-E82C-4A13-811D-C1F1F2A750AC}" type="presParOf" srcId="{6A4E363A-8BF2-4553-B1F4-CF9A9F8AC6A0}" destId="{B0F56640-BAE9-40A8-9BF3-A1EB863C7042}" srcOrd="2" destOrd="0" presId="urn:microsoft.com/office/officeart/2005/8/layout/vList3"/>
    <dgm:cxn modelId="{9BEBF49D-3D8B-4C89-9124-BFF681CD161F}" type="presParOf" srcId="{B0F56640-BAE9-40A8-9BF3-A1EB863C7042}" destId="{041520EE-544A-44CC-84B1-AD259526A6BB}" srcOrd="0" destOrd="0" presId="urn:microsoft.com/office/officeart/2005/8/layout/vList3"/>
    <dgm:cxn modelId="{FAB8D1EE-7B9B-49B0-99EE-4B3DDCF1809C}" type="presParOf" srcId="{B0F56640-BAE9-40A8-9BF3-A1EB863C7042}" destId="{C75E2E33-BB09-4B7D-B93E-474590098212}" srcOrd="1" destOrd="0" presId="urn:microsoft.com/office/officeart/2005/8/layout/vList3"/>
    <dgm:cxn modelId="{5A756FED-AEE4-4EE9-A7CB-8B54DA27EAB1}" type="presParOf" srcId="{6A4E363A-8BF2-4553-B1F4-CF9A9F8AC6A0}" destId="{3BED9D83-A1F2-49BA-B9DC-972802C5D3F5}" srcOrd="3" destOrd="0" presId="urn:microsoft.com/office/officeart/2005/8/layout/vList3"/>
    <dgm:cxn modelId="{3254DE84-70E1-45AA-B30B-45849B8784FE}" type="presParOf" srcId="{6A4E363A-8BF2-4553-B1F4-CF9A9F8AC6A0}" destId="{8C46808E-1939-4DE2-9EB7-E74512EB1994}" srcOrd="4" destOrd="0" presId="urn:microsoft.com/office/officeart/2005/8/layout/vList3"/>
    <dgm:cxn modelId="{E5464832-04CA-4B18-9331-B33CB65CA94E}" type="presParOf" srcId="{8C46808E-1939-4DE2-9EB7-E74512EB1994}" destId="{8EBC4802-70A2-4CA9-88D7-4F0C99DB6BA0}" srcOrd="0" destOrd="0" presId="urn:microsoft.com/office/officeart/2005/8/layout/vList3"/>
    <dgm:cxn modelId="{FCB288CF-7BE4-4B65-88A1-FACE569D2BD9}" type="presParOf" srcId="{8C46808E-1939-4DE2-9EB7-E74512EB1994}" destId="{FBEA57F4-02C4-4D1F-88DE-F2A1A0CA559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04374D-FD47-41E5-91C7-87309D5BC5AB}"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9A0C6D22-0709-4670-9BB8-A4C1BF64EF09}">
      <dgm:prSet/>
      <dgm:spPr/>
      <dgm:t>
        <a:bodyPr/>
        <a:lstStyle/>
        <a:p>
          <a:r>
            <a:rPr lang="en-US" b="1" dirty="0"/>
            <a:t>A.  Scope  </a:t>
          </a:r>
          <a:endParaRPr lang="en-US" dirty="0"/>
        </a:p>
      </dgm:t>
    </dgm:pt>
    <dgm:pt modelId="{8F422F2E-CFAE-4E85-8B88-9CC44F417FB7}" type="parTrans" cxnId="{5E681B7B-ECA5-463B-AE23-5A09F85D4550}">
      <dgm:prSet/>
      <dgm:spPr/>
      <dgm:t>
        <a:bodyPr/>
        <a:lstStyle/>
        <a:p>
          <a:endParaRPr lang="en-US"/>
        </a:p>
      </dgm:t>
    </dgm:pt>
    <dgm:pt modelId="{8324241A-219D-42EB-8907-43ADBCCEB336}" type="sibTrans" cxnId="{5E681B7B-ECA5-463B-AE23-5A09F85D4550}">
      <dgm:prSet/>
      <dgm:spPr/>
      <dgm:t>
        <a:bodyPr/>
        <a:lstStyle/>
        <a:p>
          <a:endParaRPr lang="en-US"/>
        </a:p>
      </dgm:t>
    </dgm:pt>
    <dgm:pt modelId="{EC1F3F74-A296-4B07-B315-BE1986CAE1A3}">
      <dgm:prSet/>
      <dgm:spPr/>
      <dgm:t>
        <a:bodyPr/>
        <a:lstStyle/>
        <a:p>
          <a:r>
            <a:rPr lang="en-US" dirty="0">
              <a:solidFill>
                <a:schemeClr val="tx1"/>
              </a:solidFill>
            </a:rPr>
            <a:t>Describes the extent of the financial analysis and business plan </a:t>
          </a:r>
        </a:p>
      </dgm:t>
    </dgm:pt>
    <dgm:pt modelId="{F7F32F8F-3135-418B-A260-E83B9B426F59}" type="parTrans" cxnId="{D3573FC2-CF81-4C83-86AD-370AB894D830}">
      <dgm:prSet/>
      <dgm:spPr/>
      <dgm:t>
        <a:bodyPr/>
        <a:lstStyle/>
        <a:p>
          <a:endParaRPr lang="en-US"/>
        </a:p>
      </dgm:t>
    </dgm:pt>
    <dgm:pt modelId="{3A8A55C1-045E-4FF7-8DF5-094926A3BAC5}" type="sibTrans" cxnId="{D3573FC2-CF81-4C83-86AD-370AB894D830}">
      <dgm:prSet/>
      <dgm:spPr/>
      <dgm:t>
        <a:bodyPr/>
        <a:lstStyle/>
        <a:p>
          <a:endParaRPr lang="en-US"/>
        </a:p>
      </dgm:t>
    </dgm:pt>
    <dgm:pt modelId="{50867826-0222-4EB3-A35E-A8B21549D15D}">
      <dgm:prSet/>
      <dgm:spPr/>
      <dgm:t>
        <a:bodyPr/>
        <a:lstStyle/>
        <a:p>
          <a:r>
            <a:rPr lang="en-US" dirty="0">
              <a:solidFill>
                <a:schemeClr val="tx1"/>
              </a:solidFill>
            </a:rPr>
            <a:t>Project the funding needs and financial returns for the three to five years  </a:t>
          </a:r>
        </a:p>
      </dgm:t>
    </dgm:pt>
    <dgm:pt modelId="{373983FF-C3BA-4E3F-9187-026A2AAE2181}" type="parTrans" cxnId="{C71BE8F4-B352-4BCB-B607-BD4F87D3AA8E}">
      <dgm:prSet/>
      <dgm:spPr/>
      <dgm:t>
        <a:bodyPr/>
        <a:lstStyle/>
        <a:p>
          <a:endParaRPr lang="en-US"/>
        </a:p>
      </dgm:t>
    </dgm:pt>
    <dgm:pt modelId="{A5BA214A-9D73-4E16-8C92-E91BDA5C5A46}" type="sibTrans" cxnId="{C71BE8F4-B352-4BCB-B607-BD4F87D3AA8E}">
      <dgm:prSet/>
      <dgm:spPr/>
      <dgm:t>
        <a:bodyPr/>
        <a:lstStyle/>
        <a:p>
          <a:endParaRPr lang="en-US"/>
        </a:p>
      </dgm:t>
    </dgm:pt>
    <dgm:pt modelId="{6D8C7601-A5F4-4DDE-AACD-1D73126866CF}">
      <dgm:prSet/>
      <dgm:spPr/>
      <dgm:t>
        <a:bodyPr/>
        <a:lstStyle/>
        <a:p>
          <a:r>
            <a:rPr lang="en-US" dirty="0">
              <a:solidFill>
                <a:schemeClr val="tx1"/>
              </a:solidFill>
            </a:rPr>
            <a:t>Include the corporate/organizational scope </a:t>
          </a:r>
        </a:p>
      </dgm:t>
    </dgm:pt>
    <dgm:pt modelId="{E3BE175F-44C7-4FF5-903C-0CEA698405A9}" type="parTrans" cxnId="{73258A66-8FD1-44A1-88C8-201D1E51C144}">
      <dgm:prSet/>
      <dgm:spPr/>
      <dgm:t>
        <a:bodyPr/>
        <a:lstStyle/>
        <a:p>
          <a:endParaRPr lang="en-US"/>
        </a:p>
      </dgm:t>
    </dgm:pt>
    <dgm:pt modelId="{67627FA2-4512-4757-8721-44EB3C7D9FD8}" type="sibTrans" cxnId="{73258A66-8FD1-44A1-88C8-201D1E51C144}">
      <dgm:prSet/>
      <dgm:spPr/>
      <dgm:t>
        <a:bodyPr/>
        <a:lstStyle/>
        <a:p>
          <a:endParaRPr lang="en-US"/>
        </a:p>
      </dgm:t>
    </dgm:pt>
    <dgm:pt modelId="{01C7BEE9-EF65-4716-BEAE-A33FDD96AD09}">
      <dgm:prSet/>
      <dgm:spPr/>
      <dgm:t>
        <a:bodyPr/>
        <a:lstStyle/>
        <a:p>
          <a:pPr>
            <a:buFont typeface="Calibri" panose="020F0502020204030204" pitchFamily="34" charset="0"/>
            <a:buChar char="—"/>
          </a:pPr>
          <a:r>
            <a:rPr lang="en-US" dirty="0"/>
            <a:t>Impact on admissions to your hospital (marginal income lost, backfill opportunity)</a:t>
          </a:r>
        </a:p>
      </dgm:t>
    </dgm:pt>
    <dgm:pt modelId="{20C63E8C-B86C-43F1-9F0E-4D3B8DACEF2E}" type="parTrans" cxnId="{D8FA67B1-97DD-4FF8-BD65-A247E948A330}">
      <dgm:prSet/>
      <dgm:spPr/>
      <dgm:t>
        <a:bodyPr/>
        <a:lstStyle/>
        <a:p>
          <a:endParaRPr lang="en-US"/>
        </a:p>
      </dgm:t>
    </dgm:pt>
    <dgm:pt modelId="{67AACA97-1B3A-4991-961B-F772C8081AAA}" type="sibTrans" cxnId="{D8FA67B1-97DD-4FF8-BD65-A247E948A330}">
      <dgm:prSet/>
      <dgm:spPr/>
      <dgm:t>
        <a:bodyPr/>
        <a:lstStyle/>
        <a:p>
          <a:endParaRPr lang="en-US"/>
        </a:p>
      </dgm:t>
    </dgm:pt>
    <dgm:pt modelId="{C943C0DB-5093-46AD-96B6-8422D5459157}">
      <dgm:prSet/>
      <dgm:spPr/>
      <dgm:t>
        <a:bodyPr/>
        <a:lstStyle/>
        <a:p>
          <a:pPr>
            <a:buFont typeface="Calibri" panose="020F0502020204030204" pitchFamily="34" charset="0"/>
            <a:buChar char="—"/>
          </a:pPr>
          <a:r>
            <a:rPr lang="en-US" dirty="0"/>
            <a:t>Impact on length of stay, ED visits, and/or transition of ED care </a:t>
          </a:r>
        </a:p>
      </dgm:t>
    </dgm:pt>
    <dgm:pt modelId="{EC6FA241-E112-428C-BE11-2BC6FAFC7906}" type="parTrans" cxnId="{4090848A-5682-469C-A948-6CA5674EC7D3}">
      <dgm:prSet/>
      <dgm:spPr/>
      <dgm:t>
        <a:bodyPr/>
        <a:lstStyle/>
        <a:p>
          <a:endParaRPr lang="en-US"/>
        </a:p>
      </dgm:t>
    </dgm:pt>
    <dgm:pt modelId="{038BB9F4-7832-4046-868A-2182E552DB39}" type="sibTrans" cxnId="{4090848A-5682-469C-A948-6CA5674EC7D3}">
      <dgm:prSet/>
      <dgm:spPr/>
      <dgm:t>
        <a:bodyPr/>
        <a:lstStyle/>
        <a:p>
          <a:endParaRPr lang="en-US"/>
        </a:p>
      </dgm:t>
    </dgm:pt>
    <dgm:pt modelId="{5639097E-5D23-4901-BE97-AA0AA8EFD8C3}">
      <dgm:prSet/>
      <dgm:spPr/>
      <dgm:t>
        <a:bodyPr/>
        <a:lstStyle/>
        <a:p>
          <a:pPr>
            <a:buFont typeface="Calibri" panose="020F0502020204030204" pitchFamily="34" charset="0"/>
            <a:buChar char="—"/>
          </a:pPr>
          <a:r>
            <a:rPr lang="en-US" dirty="0"/>
            <a:t>Accountable care plan, population health program, or value-based contracts</a:t>
          </a:r>
        </a:p>
      </dgm:t>
    </dgm:pt>
    <dgm:pt modelId="{D71D83E3-44DF-4C2E-BF67-A9FA80551A90}" type="parTrans" cxnId="{9125FAC9-1AE8-4FE3-9599-BF76CDF7414A}">
      <dgm:prSet/>
      <dgm:spPr/>
      <dgm:t>
        <a:bodyPr/>
        <a:lstStyle/>
        <a:p>
          <a:endParaRPr lang="en-US"/>
        </a:p>
      </dgm:t>
    </dgm:pt>
    <dgm:pt modelId="{D2D56CDF-B4E9-4246-A4C0-0CC6A81DAD94}" type="sibTrans" cxnId="{9125FAC9-1AE8-4FE3-9599-BF76CDF7414A}">
      <dgm:prSet/>
      <dgm:spPr/>
      <dgm:t>
        <a:bodyPr/>
        <a:lstStyle/>
        <a:p>
          <a:endParaRPr lang="en-US"/>
        </a:p>
      </dgm:t>
    </dgm:pt>
    <dgm:pt modelId="{9B72815E-0B1B-4284-99B0-8B33EECB1391}">
      <dgm:prSet/>
      <dgm:spPr/>
      <dgm:t>
        <a:bodyPr/>
        <a:lstStyle/>
        <a:p>
          <a:pPr>
            <a:buFont typeface="Arial" panose="020B0604020202020204" pitchFamily="34" charset="0"/>
            <a:buChar char="•"/>
          </a:pPr>
          <a:r>
            <a:rPr lang="en-US" dirty="0"/>
            <a:t>If analyzed, other effects of the new service should be included</a:t>
          </a:r>
        </a:p>
      </dgm:t>
    </dgm:pt>
    <dgm:pt modelId="{64251EF6-30A2-4410-8485-652ED072BA67}" type="parTrans" cxnId="{2ED13CD6-3718-451B-84C9-AD3C1FF25C35}">
      <dgm:prSet/>
      <dgm:spPr/>
      <dgm:t>
        <a:bodyPr/>
        <a:lstStyle/>
        <a:p>
          <a:endParaRPr lang="en-US"/>
        </a:p>
      </dgm:t>
    </dgm:pt>
    <dgm:pt modelId="{F84E3271-E43B-421C-97D0-5ACF500CCEE8}" type="sibTrans" cxnId="{2ED13CD6-3718-451B-84C9-AD3C1FF25C35}">
      <dgm:prSet/>
      <dgm:spPr/>
      <dgm:t>
        <a:bodyPr/>
        <a:lstStyle/>
        <a:p>
          <a:endParaRPr lang="en-US"/>
        </a:p>
      </dgm:t>
    </dgm:pt>
    <dgm:pt modelId="{88198694-5134-4CC2-B7E5-BE85CA168F51}">
      <dgm:prSet/>
      <dgm:spPr/>
      <dgm:t>
        <a:bodyPr/>
        <a:lstStyle/>
        <a:p>
          <a:r>
            <a:rPr lang="en-US" dirty="0">
              <a:solidFill>
                <a:srgbClr val="FF0000"/>
              </a:solidFill>
            </a:rPr>
            <a:t>Impact of the move to value-based payments </a:t>
          </a:r>
        </a:p>
      </dgm:t>
    </dgm:pt>
    <dgm:pt modelId="{38C12755-983F-43F0-9E7C-5ACDF74822E4}" type="parTrans" cxnId="{EAA1B41D-D4D4-42A8-9C23-EEAE936F4A39}">
      <dgm:prSet/>
      <dgm:spPr/>
      <dgm:t>
        <a:bodyPr/>
        <a:lstStyle/>
        <a:p>
          <a:endParaRPr lang="en-US"/>
        </a:p>
      </dgm:t>
    </dgm:pt>
    <dgm:pt modelId="{67CE8E9D-69F4-4180-BC16-1F7B6A06D9EB}" type="sibTrans" cxnId="{EAA1B41D-D4D4-42A8-9C23-EEAE936F4A39}">
      <dgm:prSet/>
      <dgm:spPr/>
      <dgm:t>
        <a:bodyPr/>
        <a:lstStyle/>
        <a:p>
          <a:endParaRPr lang="en-US"/>
        </a:p>
      </dgm:t>
    </dgm:pt>
    <dgm:pt modelId="{78B0D5FC-54B8-482F-A8C5-3B4D0A9616CB}">
      <dgm:prSet/>
      <dgm:spPr/>
      <dgm:t>
        <a:bodyPr/>
        <a:lstStyle/>
        <a:p>
          <a:pPr>
            <a:buFontTx/>
            <a:buNone/>
          </a:pPr>
          <a:r>
            <a:rPr lang="en-US" dirty="0">
              <a:solidFill>
                <a:schemeClr val="tx1"/>
              </a:solidFill>
            </a:rPr>
            <a:t>(e.g., does the analysis examine the impact </a:t>
          </a:r>
          <a:r>
            <a:rPr lang="en-US" dirty="0"/>
            <a:t>of the program on other areas of the                                 organization or is it limited to your business unit/ambulatory site?)  </a:t>
          </a:r>
        </a:p>
      </dgm:t>
    </dgm:pt>
    <dgm:pt modelId="{92257FCA-DBDF-4AD3-B7AB-933F532E8CD3}" type="sibTrans" cxnId="{9B31DA71-E937-44F0-BF42-5FB6BD8902C0}">
      <dgm:prSet/>
      <dgm:spPr/>
      <dgm:t>
        <a:bodyPr/>
        <a:lstStyle/>
        <a:p>
          <a:endParaRPr lang="en-US"/>
        </a:p>
      </dgm:t>
    </dgm:pt>
    <dgm:pt modelId="{6E97FD5B-D27A-4229-93FB-149EBD5679B6}" type="parTrans" cxnId="{9B31DA71-E937-44F0-BF42-5FB6BD8902C0}">
      <dgm:prSet/>
      <dgm:spPr/>
      <dgm:t>
        <a:bodyPr/>
        <a:lstStyle/>
        <a:p>
          <a:endParaRPr lang="en-US"/>
        </a:p>
      </dgm:t>
    </dgm:pt>
    <dgm:pt modelId="{D057CB63-CCA8-4DA0-9658-ED13D09A068F}" type="pres">
      <dgm:prSet presAssocID="{6704374D-FD47-41E5-91C7-87309D5BC5AB}" presName="linear" presStyleCnt="0">
        <dgm:presLayoutVars>
          <dgm:animLvl val="lvl"/>
          <dgm:resizeHandles val="exact"/>
        </dgm:presLayoutVars>
      </dgm:prSet>
      <dgm:spPr/>
    </dgm:pt>
    <dgm:pt modelId="{701174DE-D076-4D05-92BA-7A27CB130949}" type="pres">
      <dgm:prSet presAssocID="{9A0C6D22-0709-4670-9BB8-A4C1BF64EF09}" presName="parentText" presStyleLbl="node1" presStyleIdx="0" presStyleCnt="1" custScaleY="92139" custLinFactNeighborY="-2663">
        <dgm:presLayoutVars>
          <dgm:chMax val="0"/>
          <dgm:bulletEnabled val="1"/>
        </dgm:presLayoutVars>
      </dgm:prSet>
      <dgm:spPr/>
    </dgm:pt>
    <dgm:pt modelId="{C91E0815-8DD5-4A6B-AF15-41AF61F61A27}" type="pres">
      <dgm:prSet presAssocID="{9A0C6D22-0709-4670-9BB8-A4C1BF64EF09}" presName="childText" presStyleLbl="revTx" presStyleIdx="0" presStyleCnt="1" custLinFactNeighborY="27799">
        <dgm:presLayoutVars>
          <dgm:bulletEnabled val="1"/>
        </dgm:presLayoutVars>
      </dgm:prSet>
      <dgm:spPr/>
    </dgm:pt>
  </dgm:ptLst>
  <dgm:cxnLst>
    <dgm:cxn modelId="{EAA1B41D-D4D4-42A8-9C23-EEAE936F4A39}" srcId="{9A0C6D22-0709-4670-9BB8-A4C1BF64EF09}" destId="{88198694-5134-4CC2-B7E5-BE85CA168F51}" srcOrd="4" destOrd="0" parTransId="{38C12755-983F-43F0-9E7C-5ACDF74822E4}" sibTransId="{67CE8E9D-69F4-4180-BC16-1F7B6A06D9EB}"/>
    <dgm:cxn modelId="{73258A66-8FD1-44A1-88C8-201D1E51C144}" srcId="{9A0C6D22-0709-4670-9BB8-A4C1BF64EF09}" destId="{6D8C7601-A5F4-4DDE-AACD-1D73126866CF}" srcOrd="2" destOrd="0" parTransId="{E3BE175F-44C7-4FF5-903C-0CEA698405A9}" sibTransId="{67627FA2-4512-4757-8721-44EB3C7D9FD8}"/>
    <dgm:cxn modelId="{9B31DA71-E937-44F0-BF42-5FB6BD8902C0}" srcId="{6D8C7601-A5F4-4DDE-AACD-1D73126866CF}" destId="{78B0D5FC-54B8-482F-A8C5-3B4D0A9616CB}" srcOrd="0" destOrd="0" parTransId="{6E97FD5B-D27A-4229-93FB-149EBD5679B6}" sibTransId="{92257FCA-DBDF-4AD3-B7AB-933F532E8CD3}"/>
    <dgm:cxn modelId="{E080FC73-8FE2-4AC3-810C-AC7823E82658}" type="presOf" srcId="{88198694-5134-4CC2-B7E5-BE85CA168F51}" destId="{C91E0815-8DD5-4A6B-AF15-41AF61F61A27}" srcOrd="0" destOrd="5" presId="urn:microsoft.com/office/officeart/2005/8/layout/vList2"/>
    <dgm:cxn modelId="{EC85735A-45C6-45F0-ABB4-8C291AEB255A}" type="presOf" srcId="{6D8C7601-A5F4-4DDE-AACD-1D73126866CF}" destId="{C91E0815-8DD5-4A6B-AF15-41AF61F61A27}" srcOrd="0" destOrd="2" presId="urn:microsoft.com/office/officeart/2005/8/layout/vList2"/>
    <dgm:cxn modelId="{5E681B7B-ECA5-463B-AE23-5A09F85D4550}" srcId="{6704374D-FD47-41E5-91C7-87309D5BC5AB}" destId="{9A0C6D22-0709-4670-9BB8-A4C1BF64EF09}" srcOrd="0" destOrd="0" parTransId="{8F422F2E-CFAE-4E85-8B88-9CC44F417FB7}" sibTransId="{8324241A-219D-42EB-8907-43ADBCCEB336}"/>
    <dgm:cxn modelId="{D7EF4A7F-2536-4AF1-BADF-AC783BF9CE33}" type="presOf" srcId="{C943C0DB-5093-46AD-96B6-8422D5459157}" destId="{C91E0815-8DD5-4A6B-AF15-41AF61F61A27}" srcOrd="0" destOrd="7" presId="urn:microsoft.com/office/officeart/2005/8/layout/vList2"/>
    <dgm:cxn modelId="{4090848A-5682-469C-A948-6CA5674EC7D3}" srcId="{88198694-5134-4CC2-B7E5-BE85CA168F51}" destId="{C943C0DB-5093-46AD-96B6-8422D5459157}" srcOrd="1" destOrd="0" parTransId="{EC6FA241-E112-428C-BE11-2BC6FAFC7906}" sibTransId="{038BB9F4-7832-4046-868A-2182E552DB39}"/>
    <dgm:cxn modelId="{510D0197-F53C-4004-98E9-BAE8D0A7CFC3}" type="presOf" srcId="{9B72815E-0B1B-4284-99B0-8B33EECB1391}" destId="{C91E0815-8DD5-4A6B-AF15-41AF61F61A27}" srcOrd="0" destOrd="4" presId="urn:microsoft.com/office/officeart/2005/8/layout/vList2"/>
    <dgm:cxn modelId="{C6950E97-AC9A-44A6-9BFA-0B42E5F431F0}" type="presOf" srcId="{9A0C6D22-0709-4670-9BB8-A4C1BF64EF09}" destId="{701174DE-D076-4D05-92BA-7A27CB130949}" srcOrd="0" destOrd="0" presId="urn:microsoft.com/office/officeart/2005/8/layout/vList2"/>
    <dgm:cxn modelId="{EAAAFC98-C60D-483A-B5F4-0FC99F070934}" type="presOf" srcId="{5639097E-5D23-4901-BE97-AA0AA8EFD8C3}" destId="{C91E0815-8DD5-4A6B-AF15-41AF61F61A27}" srcOrd="0" destOrd="8" presId="urn:microsoft.com/office/officeart/2005/8/layout/vList2"/>
    <dgm:cxn modelId="{50DBDFA8-832D-45FF-B3BD-EDC749297565}" type="presOf" srcId="{EC1F3F74-A296-4B07-B315-BE1986CAE1A3}" destId="{C91E0815-8DD5-4A6B-AF15-41AF61F61A27}" srcOrd="0" destOrd="0" presId="urn:microsoft.com/office/officeart/2005/8/layout/vList2"/>
    <dgm:cxn modelId="{D8FA67B1-97DD-4FF8-BD65-A247E948A330}" srcId="{88198694-5134-4CC2-B7E5-BE85CA168F51}" destId="{01C7BEE9-EF65-4716-BEAE-A33FDD96AD09}" srcOrd="0" destOrd="0" parTransId="{20C63E8C-B86C-43F1-9F0E-4D3B8DACEF2E}" sibTransId="{67AACA97-1B3A-4991-961B-F772C8081AAA}"/>
    <dgm:cxn modelId="{3EA605BF-D0FD-43EA-8C79-3B220F84703F}" type="presOf" srcId="{78B0D5FC-54B8-482F-A8C5-3B4D0A9616CB}" destId="{C91E0815-8DD5-4A6B-AF15-41AF61F61A27}" srcOrd="0" destOrd="3" presId="urn:microsoft.com/office/officeart/2005/8/layout/vList2"/>
    <dgm:cxn modelId="{D3573FC2-CF81-4C83-86AD-370AB894D830}" srcId="{9A0C6D22-0709-4670-9BB8-A4C1BF64EF09}" destId="{EC1F3F74-A296-4B07-B315-BE1986CAE1A3}" srcOrd="0" destOrd="0" parTransId="{F7F32F8F-3135-418B-A260-E83B9B426F59}" sibTransId="{3A8A55C1-045E-4FF7-8DF5-094926A3BAC5}"/>
    <dgm:cxn modelId="{9125FAC9-1AE8-4FE3-9599-BF76CDF7414A}" srcId="{88198694-5134-4CC2-B7E5-BE85CA168F51}" destId="{5639097E-5D23-4901-BE97-AA0AA8EFD8C3}" srcOrd="2" destOrd="0" parTransId="{D71D83E3-44DF-4C2E-BF67-A9FA80551A90}" sibTransId="{D2D56CDF-B4E9-4246-A4C0-0CC6A81DAD94}"/>
    <dgm:cxn modelId="{2ED13CD6-3718-451B-84C9-AD3C1FF25C35}" srcId="{9A0C6D22-0709-4670-9BB8-A4C1BF64EF09}" destId="{9B72815E-0B1B-4284-99B0-8B33EECB1391}" srcOrd="3" destOrd="0" parTransId="{64251EF6-30A2-4410-8485-652ED072BA67}" sibTransId="{F84E3271-E43B-421C-97D0-5ACF500CCEE8}"/>
    <dgm:cxn modelId="{3B4585E8-EA39-4CD3-9170-58966D4A2568}" type="presOf" srcId="{6704374D-FD47-41E5-91C7-87309D5BC5AB}" destId="{D057CB63-CCA8-4DA0-9658-ED13D09A068F}" srcOrd="0" destOrd="0" presId="urn:microsoft.com/office/officeart/2005/8/layout/vList2"/>
    <dgm:cxn modelId="{B22559EB-CA19-4637-9EBB-888E7D32F7D4}" type="presOf" srcId="{01C7BEE9-EF65-4716-BEAE-A33FDD96AD09}" destId="{C91E0815-8DD5-4A6B-AF15-41AF61F61A27}" srcOrd="0" destOrd="6" presId="urn:microsoft.com/office/officeart/2005/8/layout/vList2"/>
    <dgm:cxn modelId="{A42DF2EC-99FB-43EE-809B-700A2D3C365C}" type="presOf" srcId="{50867826-0222-4EB3-A35E-A8B21549D15D}" destId="{C91E0815-8DD5-4A6B-AF15-41AF61F61A27}" srcOrd="0" destOrd="1" presId="urn:microsoft.com/office/officeart/2005/8/layout/vList2"/>
    <dgm:cxn modelId="{C71BE8F4-B352-4BCB-B607-BD4F87D3AA8E}" srcId="{9A0C6D22-0709-4670-9BB8-A4C1BF64EF09}" destId="{50867826-0222-4EB3-A35E-A8B21549D15D}" srcOrd="1" destOrd="0" parTransId="{373983FF-C3BA-4E3F-9187-026A2AAE2181}" sibTransId="{A5BA214A-9D73-4E16-8C92-E91BDA5C5A46}"/>
    <dgm:cxn modelId="{CC97D26F-CD9D-4CA0-B8FC-2A32ABF1C29E}" type="presParOf" srcId="{D057CB63-CCA8-4DA0-9658-ED13D09A068F}" destId="{701174DE-D076-4D05-92BA-7A27CB130949}" srcOrd="0" destOrd="0" presId="urn:microsoft.com/office/officeart/2005/8/layout/vList2"/>
    <dgm:cxn modelId="{884C8E18-043D-4FD9-81F4-F63C407D0D89}" type="presParOf" srcId="{D057CB63-CCA8-4DA0-9658-ED13D09A068F}" destId="{C91E0815-8DD5-4A6B-AF15-41AF61F61A2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0E90A5-9B21-48F2-9595-E1EF98537A79}"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F07EA28F-B749-4F69-82A2-529A9544BD62}">
      <dgm:prSet custT="1"/>
      <dgm:spPr/>
      <dgm:t>
        <a:bodyPr/>
        <a:lstStyle/>
        <a:p>
          <a:r>
            <a:rPr lang="en-US" sz="2100" b="1" dirty="0"/>
            <a:t>B</a:t>
          </a:r>
          <a:r>
            <a:rPr lang="en-US" sz="2200" b="1" dirty="0"/>
            <a:t>.   </a:t>
          </a:r>
          <a:r>
            <a:rPr lang="en-US" sz="2000" b="1" dirty="0"/>
            <a:t>Finance Methodology</a:t>
          </a:r>
          <a:r>
            <a:rPr lang="en-US" sz="2000" dirty="0"/>
            <a:t> </a:t>
          </a:r>
        </a:p>
      </dgm:t>
    </dgm:pt>
    <dgm:pt modelId="{73CF460D-1254-4F83-8166-1808852DDB7B}" type="parTrans" cxnId="{7657A59F-F84E-406C-ADF9-B0636479489E}">
      <dgm:prSet/>
      <dgm:spPr/>
      <dgm:t>
        <a:bodyPr/>
        <a:lstStyle/>
        <a:p>
          <a:endParaRPr lang="en-US"/>
        </a:p>
      </dgm:t>
    </dgm:pt>
    <dgm:pt modelId="{B8D1B991-334F-41BA-AADE-80C243189C70}" type="sibTrans" cxnId="{7657A59F-F84E-406C-ADF9-B0636479489E}">
      <dgm:prSet/>
      <dgm:spPr/>
      <dgm:t>
        <a:bodyPr/>
        <a:lstStyle/>
        <a:p>
          <a:endParaRPr lang="en-US"/>
        </a:p>
      </dgm:t>
    </dgm:pt>
    <dgm:pt modelId="{DBC8B5F8-9A59-4C64-AAD4-6115F2D45BE9}">
      <dgm:prSet custT="1"/>
      <dgm:spPr/>
      <dgm:t>
        <a:bodyPr/>
        <a:lstStyle/>
        <a:p>
          <a:pPr>
            <a:lnSpc>
              <a:spcPct val="100000"/>
            </a:lnSpc>
          </a:pPr>
          <a:r>
            <a:rPr lang="en-US" sz="1700" dirty="0"/>
            <a:t>  Summary of the methods and sources of data used in the financial analysis </a:t>
          </a:r>
        </a:p>
      </dgm:t>
    </dgm:pt>
    <dgm:pt modelId="{8E88DC55-1986-4492-9FF1-61641757D403}" type="parTrans" cxnId="{06ACCD1F-1D60-4455-9F20-4173A473A450}">
      <dgm:prSet/>
      <dgm:spPr/>
      <dgm:t>
        <a:bodyPr/>
        <a:lstStyle/>
        <a:p>
          <a:endParaRPr lang="en-US"/>
        </a:p>
      </dgm:t>
    </dgm:pt>
    <dgm:pt modelId="{3178EC33-A606-4A59-996F-26850FA0032E}" type="sibTrans" cxnId="{06ACCD1F-1D60-4455-9F20-4173A473A450}">
      <dgm:prSet/>
      <dgm:spPr/>
      <dgm:t>
        <a:bodyPr/>
        <a:lstStyle/>
        <a:p>
          <a:endParaRPr lang="en-US"/>
        </a:p>
      </dgm:t>
    </dgm:pt>
    <dgm:pt modelId="{3090CECC-25E2-4D8D-A45B-D07EE7DDB856}">
      <dgm:prSet custT="1"/>
      <dgm:spPr/>
      <dgm:t>
        <a:bodyPr/>
        <a:lstStyle/>
        <a:p>
          <a:pPr>
            <a:lnSpc>
              <a:spcPct val="100000"/>
            </a:lnSpc>
          </a:pPr>
          <a:r>
            <a:rPr lang="en-US" sz="1700" dirty="0"/>
            <a:t>  Underlying assumptions to the financial projections should be listed</a:t>
          </a:r>
        </a:p>
      </dgm:t>
    </dgm:pt>
    <dgm:pt modelId="{5AC7B6AB-927F-4285-AB02-3118ECF920D8}" type="parTrans" cxnId="{B4FC8D4C-49FB-4248-8CDC-C7C96499BF12}">
      <dgm:prSet/>
      <dgm:spPr/>
      <dgm:t>
        <a:bodyPr/>
        <a:lstStyle/>
        <a:p>
          <a:endParaRPr lang="en-US"/>
        </a:p>
      </dgm:t>
    </dgm:pt>
    <dgm:pt modelId="{8D40599F-2DBC-42A2-BBCD-4C91A6B4464A}" type="sibTrans" cxnId="{B4FC8D4C-49FB-4248-8CDC-C7C96499BF12}">
      <dgm:prSet/>
      <dgm:spPr/>
      <dgm:t>
        <a:bodyPr/>
        <a:lstStyle/>
        <a:p>
          <a:endParaRPr lang="en-US"/>
        </a:p>
      </dgm:t>
    </dgm:pt>
    <dgm:pt modelId="{7457411C-5744-46CA-8863-68CA95B59A54}">
      <dgm:prSet custT="1"/>
      <dgm:spPr/>
      <dgm:t>
        <a:bodyPr/>
        <a:lstStyle/>
        <a:p>
          <a:pPr>
            <a:lnSpc>
              <a:spcPct val="100000"/>
            </a:lnSpc>
          </a:pPr>
          <a:r>
            <a:rPr lang="en-US" sz="1700" dirty="0"/>
            <a:t>  The nature of the business plan indicate the preferred method for evaluating the   opportunity </a:t>
          </a:r>
        </a:p>
      </dgm:t>
    </dgm:pt>
    <dgm:pt modelId="{77EFA6D0-29C1-4F4E-B671-FF148A7EF97F}" type="parTrans" cxnId="{0E8FE056-9069-4404-8403-8FC7B4A242F4}">
      <dgm:prSet/>
      <dgm:spPr/>
      <dgm:t>
        <a:bodyPr/>
        <a:lstStyle/>
        <a:p>
          <a:endParaRPr lang="en-US"/>
        </a:p>
      </dgm:t>
    </dgm:pt>
    <dgm:pt modelId="{E40A4C84-5571-47CF-84BC-F0CD13E4642F}" type="sibTrans" cxnId="{0E8FE056-9069-4404-8403-8FC7B4A242F4}">
      <dgm:prSet/>
      <dgm:spPr/>
      <dgm:t>
        <a:bodyPr/>
        <a:lstStyle/>
        <a:p>
          <a:endParaRPr lang="en-US"/>
        </a:p>
      </dgm:t>
    </dgm:pt>
    <dgm:pt modelId="{2665FF84-7C50-4647-80AA-2CA7EE277E32}">
      <dgm:prSet custT="1"/>
      <dgm:spPr/>
      <dgm:t>
        <a:bodyPr/>
        <a:lstStyle/>
        <a:p>
          <a:pPr>
            <a:lnSpc>
              <a:spcPct val="100000"/>
            </a:lnSpc>
            <a:buFont typeface="Calibri" panose="020F0502020204030204" pitchFamily="34" charset="0"/>
            <a:buChar char="—"/>
          </a:pPr>
          <a:r>
            <a:rPr lang="en-US" sz="1600" dirty="0">
              <a:solidFill>
                <a:schemeClr val="bg1">
                  <a:lumMod val="50000"/>
                </a:schemeClr>
              </a:solidFill>
            </a:rPr>
            <a:t>If the plan is meant to generate additional revenue for an existing operation, the contribution margin might be the primary indicator</a:t>
          </a:r>
        </a:p>
      </dgm:t>
    </dgm:pt>
    <dgm:pt modelId="{1D93A021-C867-4BC8-9B1D-DB8AA0FA9FA1}" type="parTrans" cxnId="{3548F5A1-43E9-4404-A7C6-E13777A7FF7C}">
      <dgm:prSet/>
      <dgm:spPr/>
      <dgm:t>
        <a:bodyPr/>
        <a:lstStyle/>
        <a:p>
          <a:endParaRPr lang="en-US"/>
        </a:p>
      </dgm:t>
    </dgm:pt>
    <dgm:pt modelId="{F38DFA37-62B9-4596-B5A6-C31076C34417}" type="sibTrans" cxnId="{3548F5A1-43E9-4404-A7C6-E13777A7FF7C}">
      <dgm:prSet/>
      <dgm:spPr/>
      <dgm:t>
        <a:bodyPr/>
        <a:lstStyle/>
        <a:p>
          <a:endParaRPr lang="en-US"/>
        </a:p>
      </dgm:t>
    </dgm:pt>
    <dgm:pt modelId="{09E35CF3-A59B-4268-914A-E1B509CAFD55}">
      <dgm:prSet custT="1"/>
      <dgm:spPr/>
      <dgm:t>
        <a:bodyPr/>
        <a:lstStyle/>
        <a:p>
          <a:pPr>
            <a:lnSpc>
              <a:spcPct val="100000"/>
            </a:lnSpc>
            <a:buFont typeface="Calibri" panose="020F0502020204030204" pitchFamily="34" charset="0"/>
            <a:buChar char="—"/>
          </a:pPr>
          <a:r>
            <a:rPr lang="en-US" sz="1600" dirty="0">
              <a:solidFill>
                <a:schemeClr val="bg1">
                  <a:lumMod val="50000"/>
                </a:schemeClr>
              </a:solidFill>
            </a:rPr>
            <a:t>A plan that requires a new facility or renovation may require full-absorption costing</a:t>
          </a:r>
        </a:p>
      </dgm:t>
    </dgm:pt>
    <dgm:pt modelId="{37CB5C0B-1FA1-4384-88F8-1F32DEF23860}" type="parTrans" cxnId="{1E8DF1F1-4B6E-4DA3-9894-0CD419D5A104}">
      <dgm:prSet/>
      <dgm:spPr/>
      <dgm:t>
        <a:bodyPr/>
        <a:lstStyle/>
        <a:p>
          <a:endParaRPr lang="en-US"/>
        </a:p>
      </dgm:t>
    </dgm:pt>
    <dgm:pt modelId="{50C4F77C-472E-467F-8B2F-5EB8F0395FEF}" type="sibTrans" cxnId="{1E8DF1F1-4B6E-4DA3-9894-0CD419D5A104}">
      <dgm:prSet/>
      <dgm:spPr/>
      <dgm:t>
        <a:bodyPr/>
        <a:lstStyle/>
        <a:p>
          <a:endParaRPr lang="en-US"/>
        </a:p>
      </dgm:t>
    </dgm:pt>
    <dgm:pt modelId="{8BAC4433-D015-4812-9F2F-B2BED71F4919}">
      <dgm:prSet custT="1"/>
      <dgm:spPr/>
      <dgm:t>
        <a:bodyPr/>
        <a:lstStyle/>
        <a:p>
          <a:pPr>
            <a:lnSpc>
              <a:spcPct val="100000"/>
            </a:lnSpc>
            <a:buFont typeface="Calibri" panose="020F0502020204030204" pitchFamily="34" charset="0"/>
            <a:buChar char="—"/>
          </a:pPr>
          <a:r>
            <a:rPr lang="en-US" sz="1600" dirty="0">
              <a:solidFill>
                <a:schemeClr val="bg1">
                  <a:lumMod val="50000"/>
                </a:schemeClr>
              </a:solidFill>
            </a:rPr>
            <a:t> Current revenues, salaries, and expenses extrapolated to fit the assumptions</a:t>
          </a:r>
        </a:p>
      </dgm:t>
    </dgm:pt>
    <dgm:pt modelId="{FA634EB2-080A-44CC-AFE0-37B5D6DC47E3}" type="parTrans" cxnId="{AD476245-5A38-4D33-AA52-1E594E75A9FD}">
      <dgm:prSet/>
      <dgm:spPr/>
      <dgm:t>
        <a:bodyPr/>
        <a:lstStyle/>
        <a:p>
          <a:endParaRPr lang="en-US"/>
        </a:p>
      </dgm:t>
    </dgm:pt>
    <dgm:pt modelId="{3B2EAC8C-E84F-4F37-9D1F-D88B754AAED0}" type="sibTrans" cxnId="{AD476245-5A38-4D33-AA52-1E594E75A9FD}">
      <dgm:prSet/>
      <dgm:spPr/>
      <dgm:t>
        <a:bodyPr/>
        <a:lstStyle/>
        <a:p>
          <a:endParaRPr lang="en-US"/>
        </a:p>
      </dgm:t>
    </dgm:pt>
    <dgm:pt modelId="{A093D765-B4BC-4385-9292-555F8CDB0474}" type="pres">
      <dgm:prSet presAssocID="{0B0E90A5-9B21-48F2-9595-E1EF98537A79}" presName="linear" presStyleCnt="0">
        <dgm:presLayoutVars>
          <dgm:animLvl val="lvl"/>
          <dgm:resizeHandles val="exact"/>
        </dgm:presLayoutVars>
      </dgm:prSet>
      <dgm:spPr/>
    </dgm:pt>
    <dgm:pt modelId="{CF54FC62-2702-4AB6-9A0F-3B8761BDE62D}" type="pres">
      <dgm:prSet presAssocID="{F07EA28F-B749-4F69-82A2-529A9544BD62}" presName="parentText" presStyleLbl="node1" presStyleIdx="0" presStyleCnt="1" custScaleY="76450" custLinFactNeighborY="-11787">
        <dgm:presLayoutVars>
          <dgm:chMax val="0"/>
          <dgm:bulletEnabled val="1"/>
        </dgm:presLayoutVars>
      </dgm:prSet>
      <dgm:spPr/>
    </dgm:pt>
    <dgm:pt modelId="{E9598CAA-E1E3-4A55-B99C-762C5BB974E0}" type="pres">
      <dgm:prSet presAssocID="{F07EA28F-B749-4F69-82A2-529A9544BD62}" presName="childText" presStyleLbl="revTx" presStyleIdx="0" presStyleCnt="1" custScaleY="132077" custLinFactNeighborY="21141">
        <dgm:presLayoutVars>
          <dgm:bulletEnabled val="1"/>
        </dgm:presLayoutVars>
      </dgm:prSet>
      <dgm:spPr/>
    </dgm:pt>
  </dgm:ptLst>
  <dgm:cxnLst>
    <dgm:cxn modelId="{6C83E20B-D4C0-43A5-AE3A-4785514D103A}" type="presOf" srcId="{2665FF84-7C50-4647-80AA-2CA7EE277E32}" destId="{E9598CAA-E1E3-4A55-B99C-762C5BB974E0}" srcOrd="0" destOrd="4" presId="urn:microsoft.com/office/officeart/2005/8/layout/vList2"/>
    <dgm:cxn modelId="{06ACCD1F-1D60-4455-9F20-4173A473A450}" srcId="{F07EA28F-B749-4F69-82A2-529A9544BD62}" destId="{DBC8B5F8-9A59-4C64-AAD4-6115F2D45BE9}" srcOrd="0" destOrd="0" parTransId="{8E88DC55-1986-4492-9FF1-61641757D403}" sibTransId="{3178EC33-A606-4A59-996F-26850FA0032E}"/>
    <dgm:cxn modelId="{8EE93835-0BA6-4316-966C-B41F8B86D3AF}" type="presOf" srcId="{7457411C-5744-46CA-8863-68CA95B59A54}" destId="{E9598CAA-E1E3-4A55-B99C-762C5BB974E0}" srcOrd="0" destOrd="3" presId="urn:microsoft.com/office/officeart/2005/8/layout/vList2"/>
    <dgm:cxn modelId="{AD476245-5A38-4D33-AA52-1E594E75A9FD}" srcId="{3090CECC-25E2-4D8D-A45B-D07EE7DDB856}" destId="{8BAC4433-D015-4812-9F2F-B2BED71F4919}" srcOrd="0" destOrd="0" parTransId="{FA634EB2-080A-44CC-AFE0-37B5D6DC47E3}" sibTransId="{3B2EAC8C-E84F-4F37-9D1F-D88B754AAED0}"/>
    <dgm:cxn modelId="{B4FC8D4C-49FB-4248-8CDC-C7C96499BF12}" srcId="{F07EA28F-B749-4F69-82A2-529A9544BD62}" destId="{3090CECC-25E2-4D8D-A45B-D07EE7DDB856}" srcOrd="1" destOrd="0" parTransId="{5AC7B6AB-927F-4285-AB02-3118ECF920D8}" sibTransId="{8D40599F-2DBC-42A2-BBCD-4C91A6B4464A}"/>
    <dgm:cxn modelId="{7B0D2251-6C0C-480E-A398-F95348268021}" type="presOf" srcId="{09E35CF3-A59B-4268-914A-E1B509CAFD55}" destId="{E9598CAA-E1E3-4A55-B99C-762C5BB974E0}" srcOrd="0" destOrd="5" presId="urn:microsoft.com/office/officeart/2005/8/layout/vList2"/>
    <dgm:cxn modelId="{0E8FE056-9069-4404-8403-8FC7B4A242F4}" srcId="{F07EA28F-B749-4F69-82A2-529A9544BD62}" destId="{7457411C-5744-46CA-8863-68CA95B59A54}" srcOrd="2" destOrd="0" parTransId="{77EFA6D0-29C1-4F4E-B671-FF148A7EF97F}" sibTransId="{E40A4C84-5571-47CF-84BC-F0CD13E4642F}"/>
    <dgm:cxn modelId="{7657A59F-F84E-406C-ADF9-B0636479489E}" srcId="{0B0E90A5-9B21-48F2-9595-E1EF98537A79}" destId="{F07EA28F-B749-4F69-82A2-529A9544BD62}" srcOrd="0" destOrd="0" parTransId="{73CF460D-1254-4F83-8166-1808852DDB7B}" sibTransId="{B8D1B991-334F-41BA-AADE-80C243189C70}"/>
    <dgm:cxn modelId="{3548F5A1-43E9-4404-A7C6-E13777A7FF7C}" srcId="{7457411C-5744-46CA-8863-68CA95B59A54}" destId="{2665FF84-7C50-4647-80AA-2CA7EE277E32}" srcOrd="0" destOrd="0" parTransId="{1D93A021-C867-4BC8-9B1D-DB8AA0FA9FA1}" sibTransId="{F38DFA37-62B9-4596-B5A6-C31076C34417}"/>
    <dgm:cxn modelId="{2B82FFA5-08AB-4A6B-BC33-D2BD6A519EF1}" type="presOf" srcId="{F07EA28F-B749-4F69-82A2-529A9544BD62}" destId="{CF54FC62-2702-4AB6-9A0F-3B8761BDE62D}" srcOrd="0" destOrd="0" presId="urn:microsoft.com/office/officeart/2005/8/layout/vList2"/>
    <dgm:cxn modelId="{4893A3B3-8B17-4EFB-8DDE-BEBB2A1608E5}" type="presOf" srcId="{0B0E90A5-9B21-48F2-9595-E1EF98537A79}" destId="{A093D765-B4BC-4385-9292-555F8CDB0474}" srcOrd="0" destOrd="0" presId="urn:microsoft.com/office/officeart/2005/8/layout/vList2"/>
    <dgm:cxn modelId="{8B16D0BD-302E-4A91-9E2F-04A009A6E990}" type="presOf" srcId="{8BAC4433-D015-4812-9F2F-B2BED71F4919}" destId="{E9598CAA-E1E3-4A55-B99C-762C5BB974E0}" srcOrd="0" destOrd="2" presId="urn:microsoft.com/office/officeart/2005/8/layout/vList2"/>
    <dgm:cxn modelId="{977338D0-55CF-4080-A310-276E0AB1F943}" type="presOf" srcId="{3090CECC-25E2-4D8D-A45B-D07EE7DDB856}" destId="{E9598CAA-E1E3-4A55-B99C-762C5BB974E0}" srcOrd="0" destOrd="1" presId="urn:microsoft.com/office/officeart/2005/8/layout/vList2"/>
    <dgm:cxn modelId="{185F86D8-9B8E-48F0-889D-1C3C9D6CECC9}" type="presOf" srcId="{DBC8B5F8-9A59-4C64-AAD4-6115F2D45BE9}" destId="{E9598CAA-E1E3-4A55-B99C-762C5BB974E0}" srcOrd="0" destOrd="0" presId="urn:microsoft.com/office/officeart/2005/8/layout/vList2"/>
    <dgm:cxn modelId="{1E8DF1F1-4B6E-4DA3-9894-0CD419D5A104}" srcId="{7457411C-5744-46CA-8863-68CA95B59A54}" destId="{09E35CF3-A59B-4268-914A-E1B509CAFD55}" srcOrd="1" destOrd="0" parTransId="{37CB5C0B-1FA1-4384-88F8-1F32DEF23860}" sibTransId="{50C4F77C-472E-467F-8B2F-5EB8F0395FEF}"/>
    <dgm:cxn modelId="{ADF5EE81-6181-44C0-9A3A-1865A2977528}" type="presParOf" srcId="{A093D765-B4BC-4385-9292-555F8CDB0474}" destId="{CF54FC62-2702-4AB6-9A0F-3B8761BDE62D}" srcOrd="0" destOrd="0" presId="urn:microsoft.com/office/officeart/2005/8/layout/vList2"/>
    <dgm:cxn modelId="{64CABE35-49AD-4E1A-A199-BF1B8A982703}" type="presParOf" srcId="{A093D765-B4BC-4385-9292-555F8CDB0474}" destId="{E9598CAA-E1E3-4A55-B99C-762C5BB974E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D1D72-956F-4754-A43A-5EBEB4495985}">
      <dsp:nvSpPr>
        <dsp:cNvPr id="0" name=""/>
        <dsp:cNvSpPr/>
      </dsp:nvSpPr>
      <dsp:spPr>
        <a:xfrm rot="5400000">
          <a:off x="-196881" y="198860"/>
          <a:ext cx="1312541" cy="91877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Talk to your practice administrator</a:t>
          </a:r>
        </a:p>
      </dsp:txBody>
      <dsp:txXfrm rot="-5400000">
        <a:off x="1" y="461369"/>
        <a:ext cx="918779" cy="393762"/>
      </dsp:txXfrm>
    </dsp:sp>
    <dsp:sp modelId="{4C021CAC-715E-4E03-B11A-AD1B5BFD2C97}">
      <dsp:nvSpPr>
        <dsp:cNvPr id="0" name=""/>
        <dsp:cNvSpPr/>
      </dsp:nvSpPr>
      <dsp:spPr>
        <a:xfrm rot="5400000">
          <a:off x="3688223" y="-2767465"/>
          <a:ext cx="853152" cy="639204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Gather baseline knowledge of the current revenues and expenses associated with your program/clinic  </a:t>
          </a:r>
        </a:p>
        <a:p>
          <a:pPr marL="114300" lvl="1" indent="-114300" algn="l" defTabSz="622300">
            <a:lnSpc>
              <a:spcPct val="90000"/>
            </a:lnSpc>
            <a:spcBef>
              <a:spcPct val="0"/>
            </a:spcBef>
            <a:spcAft>
              <a:spcPct val="15000"/>
            </a:spcAft>
            <a:buChar char="•"/>
          </a:pPr>
          <a:r>
            <a:rPr lang="en-US" sz="1400" kern="1200" dirty="0"/>
            <a:t>Share the vision to brainstorm financial considerations</a:t>
          </a:r>
        </a:p>
      </dsp:txBody>
      <dsp:txXfrm rot="-5400000">
        <a:off x="918779" y="43626"/>
        <a:ext cx="6350394" cy="769858"/>
      </dsp:txXfrm>
    </dsp:sp>
    <dsp:sp modelId="{4A09E35F-1A5E-4BE4-9C09-5CD02B323EFD}">
      <dsp:nvSpPr>
        <dsp:cNvPr id="0" name=""/>
        <dsp:cNvSpPr/>
      </dsp:nvSpPr>
      <dsp:spPr>
        <a:xfrm rot="5400000">
          <a:off x="-234597" y="1423191"/>
          <a:ext cx="1387973" cy="91877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Data Resources</a:t>
          </a:r>
        </a:p>
      </dsp:txBody>
      <dsp:txXfrm rot="-5400000">
        <a:off x="1" y="1647984"/>
        <a:ext cx="918779" cy="469194"/>
      </dsp:txXfrm>
    </dsp:sp>
    <dsp:sp modelId="{7FFA598F-7509-4E86-BACD-BAF97BDA0CB0}">
      <dsp:nvSpPr>
        <dsp:cNvPr id="0" name=""/>
        <dsp:cNvSpPr/>
      </dsp:nvSpPr>
      <dsp:spPr>
        <a:xfrm rot="5400000">
          <a:off x="4045853" y="-2002523"/>
          <a:ext cx="1056671" cy="731082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Data Analytics or Decision Support Teams (may vary for different data sources-clinical, financial, and productivity)</a:t>
          </a:r>
        </a:p>
        <a:p>
          <a:pPr marL="114300" lvl="1" indent="-114300" algn="l" defTabSz="622300">
            <a:lnSpc>
              <a:spcPct val="90000"/>
            </a:lnSpc>
            <a:spcBef>
              <a:spcPct val="0"/>
            </a:spcBef>
            <a:spcAft>
              <a:spcPct val="15000"/>
            </a:spcAft>
            <a:buChar char="•"/>
          </a:pPr>
          <a:r>
            <a:rPr lang="en-US" sz="1400" kern="1200" dirty="0"/>
            <a:t>Utilization Management (admissions, LOS, and re-admissions)</a:t>
          </a:r>
        </a:p>
        <a:p>
          <a:pPr marL="114300" lvl="1" indent="-114300" algn="l" defTabSz="622300">
            <a:lnSpc>
              <a:spcPct val="90000"/>
            </a:lnSpc>
            <a:spcBef>
              <a:spcPct val="0"/>
            </a:spcBef>
            <a:spcAft>
              <a:spcPct val="15000"/>
            </a:spcAft>
            <a:buChar char="•"/>
          </a:pPr>
          <a:r>
            <a:rPr lang="en-US" sz="1400" kern="1200" dirty="0"/>
            <a:t>Emergency Dept (patients seen and discharged versus ED admission rates)</a:t>
          </a:r>
        </a:p>
      </dsp:txBody>
      <dsp:txXfrm rot="-5400000">
        <a:off x="918779" y="1176133"/>
        <a:ext cx="7259238" cy="953507"/>
      </dsp:txXfrm>
    </dsp:sp>
    <dsp:sp modelId="{D6E6E9F8-E590-4FC7-AD49-FA46CAC64E3E}">
      <dsp:nvSpPr>
        <dsp:cNvPr id="0" name=""/>
        <dsp:cNvSpPr/>
      </dsp:nvSpPr>
      <dsp:spPr>
        <a:xfrm rot="5400000">
          <a:off x="-196881" y="2583479"/>
          <a:ext cx="1312541" cy="918779"/>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People/Roles to seek</a:t>
          </a:r>
        </a:p>
      </dsp:txBody>
      <dsp:txXfrm rot="-5400000">
        <a:off x="1" y="2845988"/>
        <a:ext cx="918779" cy="393762"/>
      </dsp:txXfrm>
    </dsp:sp>
    <dsp:sp modelId="{5BA61783-56DC-433F-9479-14D14ED59936}">
      <dsp:nvSpPr>
        <dsp:cNvPr id="0" name=""/>
        <dsp:cNvSpPr/>
      </dsp:nvSpPr>
      <dsp:spPr>
        <a:xfrm rot="5400000">
          <a:off x="4147613" y="-842236"/>
          <a:ext cx="853152" cy="731082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Finance/Budget Managers; Billing/Revenue Cycle Managers; Financial Analysis Dept</a:t>
          </a:r>
        </a:p>
        <a:p>
          <a:pPr marL="114300" lvl="1" indent="-114300" algn="l" defTabSz="622300">
            <a:lnSpc>
              <a:spcPct val="90000"/>
            </a:lnSpc>
            <a:spcBef>
              <a:spcPct val="0"/>
            </a:spcBef>
            <a:spcAft>
              <a:spcPct val="15000"/>
            </a:spcAft>
            <a:buChar char="•"/>
          </a:pPr>
          <a:r>
            <a:rPr lang="en-US" sz="1400" kern="1200" dirty="0"/>
            <a:t>Business Intelligence/Decision Support Analysts or Managers </a:t>
          </a:r>
        </a:p>
        <a:p>
          <a:pPr marL="228600" lvl="2" indent="-114300" algn="l" defTabSz="622300">
            <a:lnSpc>
              <a:spcPct val="90000"/>
            </a:lnSpc>
            <a:spcBef>
              <a:spcPct val="0"/>
            </a:spcBef>
            <a:spcAft>
              <a:spcPct val="15000"/>
            </a:spcAft>
            <a:buFont typeface="Calibri" panose="020F0502020204030204" pitchFamily="34" charset="0"/>
            <a:buChar char="—"/>
          </a:pPr>
          <a:r>
            <a:rPr lang="en-US" sz="1400" kern="1200" dirty="0"/>
            <a:t>These roles may be embedded within different departments (e.g., Utilization Management, Quality Improvement, Billing, Access, Patient Experience, Strategic Planning, Market Research)</a:t>
          </a:r>
        </a:p>
      </dsp:txBody>
      <dsp:txXfrm rot="-5400000">
        <a:off x="918780" y="2428244"/>
        <a:ext cx="7269173" cy="7698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89E49-1C54-4FF5-958D-CA5C258D5C74}">
      <dsp:nvSpPr>
        <dsp:cNvPr id="0" name=""/>
        <dsp:cNvSpPr/>
      </dsp:nvSpPr>
      <dsp:spPr>
        <a:xfrm>
          <a:off x="0" y="218909"/>
          <a:ext cx="7983111" cy="37988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C.    Findings</a:t>
          </a:r>
          <a:r>
            <a:rPr lang="en-US" sz="2100" kern="1200" dirty="0"/>
            <a:t> </a:t>
          </a:r>
        </a:p>
      </dsp:txBody>
      <dsp:txXfrm>
        <a:off x="18545" y="237454"/>
        <a:ext cx="7946021" cy="342797"/>
      </dsp:txXfrm>
    </dsp:sp>
    <dsp:sp modelId="{168601A1-4A45-42BF-9DA2-D6DC0D03C787}">
      <dsp:nvSpPr>
        <dsp:cNvPr id="0" name=""/>
        <dsp:cNvSpPr/>
      </dsp:nvSpPr>
      <dsp:spPr>
        <a:xfrm>
          <a:off x="0" y="865646"/>
          <a:ext cx="7983111" cy="248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Details the </a:t>
          </a:r>
          <a:r>
            <a:rPr lang="en-US" sz="1800" kern="1200" dirty="0">
              <a:solidFill>
                <a:srgbClr val="C00000"/>
              </a:solidFill>
            </a:rPr>
            <a:t>reasoning and the results of the financial analysis</a:t>
          </a:r>
        </a:p>
        <a:p>
          <a:pPr marL="171450" lvl="1" indent="-171450" algn="l" defTabSz="800100">
            <a:lnSpc>
              <a:spcPct val="90000"/>
            </a:lnSpc>
            <a:spcBef>
              <a:spcPct val="0"/>
            </a:spcBef>
            <a:spcAft>
              <a:spcPct val="20000"/>
            </a:spcAft>
            <a:buChar char="•"/>
          </a:pPr>
          <a:r>
            <a:rPr lang="en-US" sz="1800" kern="1200" dirty="0"/>
            <a:t>The </a:t>
          </a:r>
          <a:r>
            <a:rPr lang="en-US" sz="1800" kern="1200" dirty="0">
              <a:solidFill>
                <a:srgbClr val="C00000"/>
              </a:solidFill>
            </a:rPr>
            <a:t>narrative should follow the order of the financial schedules </a:t>
          </a:r>
          <a:r>
            <a:rPr lang="en-US" sz="1800" kern="1200" dirty="0"/>
            <a:t>supporting this project,</a:t>
          </a:r>
          <a:r>
            <a:rPr lang="en-US" sz="1800" i="1" kern="1200" dirty="0"/>
            <a:t> </a:t>
          </a:r>
          <a:r>
            <a:rPr lang="en-US" sz="1800" kern="1200" dirty="0"/>
            <a:t>referencing each exhibit in order </a:t>
          </a:r>
        </a:p>
        <a:p>
          <a:pPr marL="171450" lvl="1" indent="-171450" algn="l" defTabSz="800100">
            <a:lnSpc>
              <a:spcPct val="90000"/>
            </a:lnSpc>
            <a:spcBef>
              <a:spcPct val="0"/>
            </a:spcBef>
            <a:spcAft>
              <a:spcPct val="20000"/>
            </a:spcAft>
            <a:buChar char="•"/>
          </a:pPr>
          <a:r>
            <a:rPr lang="en-US" sz="1800" kern="1200" dirty="0">
              <a:solidFill>
                <a:srgbClr val="C00000"/>
              </a:solidFill>
            </a:rPr>
            <a:t>Note underlying facts or assumptions </a:t>
          </a:r>
          <a:r>
            <a:rPr lang="en-US" sz="1800" kern="1200" dirty="0"/>
            <a:t>that are not obvious from reading the exhibit</a:t>
          </a:r>
        </a:p>
        <a:p>
          <a:pPr marL="342900" lvl="2" indent="-171450" algn="l" defTabSz="711200">
            <a:lnSpc>
              <a:spcPct val="90000"/>
            </a:lnSpc>
            <a:spcBef>
              <a:spcPct val="0"/>
            </a:spcBef>
            <a:spcAft>
              <a:spcPct val="20000"/>
            </a:spcAft>
            <a:buFontTx/>
            <a:buNone/>
          </a:pPr>
          <a:r>
            <a:rPr lang="en-US" sz="1600" kern="1200" dirty="0"/>
            <a:t>At times, projections may have to be based on less than certain assumptions</a:t>
          </a:r>
          <a:r>
            <a:rPr lang="en-US" sz="1800" kern="1200" dirty="0"/>
            <a:t>  </a:t>
          </a:r>
          <a:endParaRPr lang="en-US" sz="1800" kern="1200" dirty="0">
            <a:solidFill>
              <a:schemeClr val="bg1">
                <a:lumMod val="50000"/>
              </a:schemeClr>
            </a:solidFill>
          </a:endParaRPr>
        </a:p>
        <a:p>
          <a:pPr marL="342900" lvl="2" indent="-171450" algn="l" defTabSz="711200">
            <a:lnSpc>
              <a:spcPct val="90000"/>
            </a:lnSpc>
            <a:spcBef>
              <a:spcPct val="0"/>
            </a:spcBef>
            <a:spcAft>
              <a:spcPct val="20000"/>
            </a:spcAft>
            <a:buFontTx/>
            <a:buNone/>
          </a:pPr>
          <a:r>
            <a:rPr lang="en-US" sz="1600" kern="1200" dirty="0">
              <a:solidFill>
                <a:schemeClr val="bg1">
                  <a:lumMod val="50000"/>
                </a:schemeClr>
              </a:solidFill>
            </a:rPr>
            <a:t>	e.g.,  a new clinical procedure may not yet be included in the payer fee schedules so reimbursement assumptions will need to be made and footnoted</a:t>
          </a:r>
          <a:endParaRPr lang="en-US" sz="1800" kern="1200" dirty="0">
            <a:solidFill>
              <a:schemeClr val="bg1">
                <a:lumMod val="50000"/>
              </a:schemeClr>
            </a:solidFill>
          </a:endParaRPr>
        </a:p>
      </dsp:txBody>
      <dsp:txXfrm>
        <a:off x="0" y="865646"/>
        <a:ext cx="7983111" cy="2481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5E761-1A44-48DF-87C5-FA5B0F2ED447}">
      <dsp:nvSpPr>
        <dsp:cNvPr id="0" name=""/>
        <dsp:cNvSpPr/>
      </dsp:nvSpPr>
      <dsp:spPr>
        <a:xfrm>
          <a:off x="0" y="23013"/>
          <a:ext cx="7262092" cy="7956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demonstrate to the funding source why it is in your best interest, financially, and reputation to support this program</a:t>
          </a:r>
        </a:p>
      </dsp:txBody>
      <dsp:txXfrm>
        <a:off x="38838" y="61851"/>
        <a:ext cx="7184416" cy="717924"/>
      </dsp:txXfrm>
    </dsp:sp>
    <dsp:sp modelId="{CFB69F98-118C-4C04-B58A-8BBC12BE6DF0}">
      <dsp:nvSpPr>
        <dsp:cNvPr id="0" name=""/>
        <dsp:cNvSpPr/>
      </dsp:nvSpPr>
      <dsp:spPr>
        <a:xfrm>
          <a:off x="0" y="876213"/>
          <a:ext cx="7262092" cy="795600"/>
        </a:xfrm>
        <a:prstGeom prst="roundRect">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provide an external assessment, internal assessment, and financial projections for the program</a:t>
          </a:r>
        </a:p>
      </dsp:txBody>
      <dsp:txXfrm>
        <a:off x="38838" y="915051"/>
        <a:ext cx="7184416" cy="717924"/>
      </dsp:txXfrm>
    </dsp:sp>
    <dsp:sp modelId="{9D8B8842-5151-4177-8073-7584005E1B69}">
      <dsp:nvSpPr>
        <dsp:cNvPr id="0" name=""/>
        <dsp:cNvSpPr/>
      </dsp:nvSpPr>
      <dsp:spPr>
        <a:xfrm>
          <a:off x="0" y="1729413"/>
          <a:ext cx="7262092" cy="795600"/>
        </a:xfrm>
        <a:prstGeom prst="roundRect">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detail the operating plan to be implemented as well as ongoing evaluation metrics</a:t>
          </a:r>
        </a:p>
      </dsp:txBody>
      <dsp:txXfrm>
        <a:off x="38838" y="1768251"/>
        <a:ext cx="7184416" cy="717924"/>
      </dsp:txXfrm>
    </dsp:sp>
    <dsp:sp modelId="{DA8DEB4E-A97F-4152-8F12-2CDF2D29F868}">
      <dsp:nvSpPr>
        <dsp:cNvPr id="0" name=""/>
        <dsp:cNvSpPr/>
      </dsp:nvSpPr>
      <dsp:spPr>
        <a:xfrm>
          <a:off x="0" y="2582613"/>
          <a:ext cx="7262092" cy="795600"/>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demonstrate support for clinical and organizational strategic goals</a:t>
          </a:r>
        </a:p>
      </dsp:txBody>
      <dsp:txXfrm>
        <a:off x="38838" y="2621451"/>
        <a:ext cx="7184416" cy="71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E204A-E2CF-4C6C-9F6E-77D5D57206E0}">
      <dsp:nvSpPr>
        <dsp:cNvPr id="0" name=""/>
        <dsp:cNvSpPr/>
      </dsp:nvSpPr>
      <dsp:spPr>
        <a:xfrm>
          <a:off x="0" y="0"/>
          <a:ext cx="8144107" cy="489508"/>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Market Overview</a:t>
          </a:r>
          <a:endParaRPr lang="en-US" sz="2000" kern="1200" dirty="0"/>
        </a:p>
      </dsp:txBody>
      <dsp:txXfrm>
        <a:off x="23896" y="23896"/>
        <a:ext cx="8096315" cy="441716"/>
      </dsp:txXfrm>
    </dsp:sp>
    <dsp:sp modelId="{0628B5A1-3450-412F-B028-6AAECB08486F}">
      <dsp:nvSpPr>
        <dsp:cNvPr id="0" name=""/>
        <dsp:cNvSpPr/>
      </dsp:nvSpPr>
      <dsp:spPr>
        <a:xfrm>
          <a:off x="0" y="602620"/>
          <a:ext cx="8144107" cy="2869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57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To evaluate the existing market for care delivery trends relevant to the new opportunity and project future demand for services</a:t>
          </a:r>
        </a:p>
        <a:p>
          <a:pPr marL="171450" lvl="1" indent="-171450" algn="l" defTabSz="711200">
            <a:lnSpc>
              <a:spcPct val="90000"/>
            </a:lnSpc>
            <a:spcBef>
              <a:spcPct val="0"/>
            </a:spcBef>
            <a:spcAft>
              <a:spcPct val="20000"/>
            </a:spcAft>
            <a:buChar char="•"/>
          </a:pPr>
          <a:endParaRPr lang="en-US" sz="1600" kern="1200" dirty="0"/>
        </a:p>
        <a:p>
          <a:pPr marL="171450" lvl="1" indent="-171450" algn="l" defTabSz="711200">
            <a:lnSpc>
              <a:spcPct val="90000"/>
            </a:lnSpc>
            <a:spcBef>
              <a:spcPct val="0"/>
            </a:spcBef>
            <a:spcAft>
              <a:spcPct val="20000"/>
            </a:spcAft>
            <a:buChar char="•"/>
          </a:pPr>
          <a:r>
            <a:rPr lang="en-US" sz="1600" kern="1200" dirty="0"/>
            <a:t>The assessment should consider:  </a:t>
          </a:r>
        </a:p>
        <a:p>
          <a:pPr marL="342900" lvl="2" indent="-171450" algn="l" defTabSz="711200">
            <a:lnSpc>
              <a:spcPct val="90000"/>
            </a:lnSpc>
            <a:spcBef>
              <a:spcPct val="0"/>
            </a:spcBef>
            <a:spcAft>
              <a:spcPct val="20000"/>
            </a:spcAft>
            <a:buFont typeface="Calibri" panose="020F0502020204030204" pitchFamily="34" charset="0"/>
            <a:buChar char="—"/>
          </a:pPr>
          <a:r>
            <a:rPr lang="en-US" sz="1600" kern="1200" dirty="0"/>
            <a:t>Current and projected demographic trends</a:t>
          </a:r>
        </a:p>
        <a:p>
          <a:pPr marL="342900" lvl="2" indent="-171450" algn="l" defTabSz="711200">
            <a:lnSpc>
              <a:spcPct val="90000"/>
            </a:lnSpc>
            <a:spcBef>
              <a:spcPct val="0"/>
            </a:spcBef>
            <a:spcAft>
              <a:spcPct val="20000"/>
            </a:spcAft>
            <a:buFont typeface="Calibri" panose="020F0502020204030204" pitchFamily="34" charset="0"/>
            <a:buChar char="—"/>
          </a:pPr>
          <a:r>
            <a:rPr lang="en-US" sz="1600" kern="1200" dirty="0"/>
            <a:t>Current size of the inpatient and outpatient market in need of the service </a:t>
          </a:r>
        </a:p>
        <a:p>
          <a:pPr marL="342900" lvl="2" indent="-171450" algn="l" defTabSz="711200">
            <a:lnSpc>
              <a:spcPct val="90000"/>
            </a:lnSpc>
            <a:spcBef>
              <a:spcPct val="0"/>
            </a:spcBef>
            <a:spcAft>
              <a:spcPct val="20000"/>
            </a:spcAft>
            <a:buFont typeface="Calibri" panose="020F0502020204030204" pitchFamily="34" charset="0"/>
            <a:buChar char="—"/>
          </a:pPr>
          <a:r>
            <a:rPr lang="en-US" sz="1600" kern="1200" dirty="0"/>
            <a:t>Patient origin/geographic areas of opportunity/potential service areas </a:t>
          </a:r>
        </a:p>
        <a:p>
          <a:pPr marL="342900" lvl="2" indent="-171450" algn="l" defTabSz="711200">
            <a:lnSpc>
              <a:spcPct val="90000"/>
            </a:lnSpc>
            <a:spcBef>
              <a:spcPct val="0"/>
            </a:spcBef>
            <a:spcAft>
              <a:spcPct val="20000"/>
            </a:spcAft>
            <a:buFont typeface="Calibri" panose="020F0502020204030204" pitchFamily="34" charset="0"/>
            <a:buChar char="—"/>
          </a:pPr>
          <a:r>
            <a:rPr lang="en-US" sz="1600" kern="1200" dirty="0"/>
            <a:t>Supply and demand of resources available to meet the patients’ needs</a:t>
          </a:r>
        </a:p>
        <a:p>
          <a:pPr marL="342900" lvl="2" indent="-171450" algn="l" defTabSz="711200">
            <a:lnSpc>
              <a:spcPct val="90000"/>
            </a:lnSpc>
            <a:spcBef>
              <a:spcPct val="0"/>
            </a:spcBef>
            <a:spcAft>
              <a:spcPct val="20000"/>
            </a:spcAft>
            <a:buFont typeface="Calibri" panose="020F0502020204030204" pitchFamily="34" charset="0"/>
            <a:buChar char="—"/>
          </a:pPr>
          <a:r>
            <a:rPr lang="en-US" sz="1600" kern="1200" dirty="0"/>
            <a:t>Market segments or targets within segments</a:t>
          </a:r>
        </a:p>
        <a:p>
          <a:pPr marL="342900" lvl="2" indent="-171450" algn="l" defTabSz="711200">
            <a:lnSpc>
              <a:spcPct val="90000"/>
            </a:lnSpc>
            <a:spcBef>
              <a:spcPct val="0"/>
            </a:spcBef>
            <a:spcAft>
              <a:spcPct val="20000"/>
            </a:spcAft>
            <a:buFont typeface="Calibri" panose="020F0502020204030204" pitchFamily="34" charset="0"/>
            <a:buChar char="—"/>
          </a:pPr>
          <a:r>
            <a:rPr lang="en-US" sz="1600" kern="1200" dirty="0"/>
            <a:t>Barriers to entry</a:t>
          </a:r>
        </a:p>
      </dsp:txBody>
      <dsp:txXfrm>
        <a:off x="0" y="602620"/>
        <a:ext cx="8144107" cy="2869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29BF6-0F64-47CE-9AED-36F267720924}">
      <dsp:nvSpPr>
        <dsp:cNvPr id="0" name=""/>
        <dsp:cNvSpPr/>
      </dsp:nvSpPr>
      <dsp:spPr>
        <a:xfrm>
          <a:off x="0" y="2"/>
          <a:ext cx="8112512" cy="37419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Referral Sources Evaluation:</a:t>
          </a:r>
          <a:endParaRPr lang="en-US" sz="2000" kern="1200" dirty="0"/>
        </a:p>
      </dsp:txBody>
      <dsp:txXfrm>
        <a:off x="18267" y="18269"/>
        <a:ext cx="8075978" cy="337663"/>
      </dsp:txXfrm>
    </dsp:sp>
    <dsp:sp modelId="{DEE1EE7A-7018-4108-B0CC-8C4A57F45727}">
      <dsp:nvSpPr>
        <dsp:cNvPr id="0" name=""/>
        <dsp:cNvSpPr/>
      </dsp:nvSpPr>
      <dsp:spPr>
        <a:xfrm>
          <a:off x="0" y="386240"/>
          <a:ext cx="8112512"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7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Current referral sources</a:t>
          </a:r>
        </a:p>
        <a:p>
          <a:pPr marL="171450" lvl="1" indent="-171450" algn="l" defTabSz="711200">
            <a:lnSpc>
              <a:spcPct val="90000"/>
            </a:lnSpc>
            <a:spcBef>
              <a:spcPct val="0"/>
            </a:spcBef>
            <a:spcAft>
              <a:spcPct val="20000"/>
            </a:spcAft>
            <a:buChar char="•"/>
          </a:pPr>
          <a:r>
            <a:rPr lang="en-US" sz="1600" kern="1200" dirty="0"/>
            <a:t>Potential referral sources</a:t>
          </a:r>
        </a:p>
      </dsp:txBody>
      <dsp:txXfrm>
        <a:off x="0" y="386240"/>
        <a:ext cx="8112512" cy="910800"/>
      </dsp:txXfrm>
    </dsp:sp>
    <dsp:sp modelId="{025690E4-172A-4514-B5DA-F39C28415D52}">
      <dsp:nvSpPr>
        <dsp:cNvPr id="0" name=""/>
        <dsp:cNvSpPr/>
      </dsp:nvSpPr>
      <dsp:spPr>
        <a:xfrm>
          <a:off x="0" y="973048"/>
          <a:ext cx="8112512" cy="41969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Patient and Customer Evaluation:</a:t>
          </a:r>
          <a:endParaRPr lang="en-US" sz="2000" kern="1200" dirty="0"/>
        </a:p>
      </dsp:txBody>
      <dsp:txXfrm>
        <a:off x="20488" y="993536"/>
        <a:ext cx="8071536" cy="378719"/>
      </dsp:txXfrm>
    </dsp:sp>
    <dsp:sp modelId="{465FE262-28D1-46D7-B94B-8491F1F04526}">
      <dsp:nvSpPr>
        <dsp:cNvPr id="0" name=""/>
        <dsp:cNvSpPr/>
      </dsp:nvSpPr>
      <dsp:spPr>
        <a:xfrm>
          <a:off x="0" y="1403707"/>
          <a:ext cx="8112512"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7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Demographics (historical trend of patient population by sex and age group)</a:t>
          </a:r>
        </a:p>
        <a:p>
          <a:pPr marL="171450" lvl="1" indent="-171450" algn="l" defTabSz="711200">
            <a:lnSpc>
              <a:spcPct val="90000"/>
            </a:lnSpc>
            <a:spcBef>
              <a:spcPct val="0"/>
            </a:spcBef>
            <a:spcAft>
              <a:spcPct val="20000"/>
            </a:spcAft>
            <a:buChar char="•"/>
          </a:pPr>
          <a:r>
            <a:rPr lang="en-US" sz="1600" kern="1200" dirty="0"/>
            <a:t>Who does the program serve? (zip code analysis; immediate market area; secondary cities or regions)</a:t>
          </a:r>
        </a:p>
        <a:p>
          <a:pPr marL="171450" lvl="1" indent="-171450" algn="l" defTabSz="711200">
            <a:lnSpc>
              <a:spcPct val="90000"/>
            </a:lnSpc>
            <a:spcBef>
              <a:spcPct val="0"/>
            </a:spcBef>
            <a:spcAft>
              <a:spcPct val="20000"/>
            </a:spcAft>
            <a:buChar char="•"/>
          </a:pPr>
          <a:r>
            <a:rPr lang="en-US" sz="1600" kern="1200" dirty="0"/>
            <a:t>What is the program’s current market share/size?</a:t>
          </a:r>
        </a:p>
        <a:p>
          <a:pPr marL="171450" lvl="1" indent="-171450" algn="l" defTabSz="711200">
            <a:lnSpc>
              <a:spcPct val="90000"/>
            </a:lnSpc>
            <a:spcBef>
              <a:spcPct val="0"/>
            </a:spcBef>
            <a:spcAft>
              <a:spcPct val="20000"/>
            </a:spcAft>
            <a:buChar char="•"/>
          </a:pPr>
          <a:r>
            <a:rPr lang="en-US" sz="1600" kern="1200" dirty="0"/>
            <a:t>Why do patients want to come to your organization?</a:t>
          </a:r>
        </a:p>
        <a:p>
          <a:pPr marL="171450" lvl="1" indent="-171450" algn="l" defTabSz="711200">
            <a:lnSpc>
              <a:spcPct val="90000"/>
            </a:lnSpc>
            <a:spcBef>
              <a:spcPct val="0"/>
            </a:spcBef>
            <a:spcAft>
              <a:spcPct val="20000"/>
            </a:spcAft>
            <a:buChar char="•"/>
          </a:pPr>
          <a:r>
            <a:rPr lang="en-US" sz="1600" kern="1200" dirty="0"/>
            <a:t>Perceptions of the current program (e.g., patient experience data)</a:t>
          </a:r>
        </a:p>
      </dsp:txBody>
      <dsp:txXfrm>
        <a:off x="0" y="1403707"/>
        <a:ext cx="8112512" cy="1593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93AA5-279A-41F2-9C09-CDEC4F1880BB}">
      <dsp:nvSpPr>
        <dsp:cNvPr id="0" name=""/>
        <dsp:cNvSpPr/>
      </dsp:nvSpPr>
      <dsp:spPr>
        <a:xfrm>
          <a:off x="0" y="0"/>
          <a:ext cx="8611416" cy="55165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Operational Evaluation:</a:t>
          </a:r>
          <a:endParaRPr lang="en-US" sz="2300" kern="1200" dirty="0"/>
        </a:p>
      </dsp:txBody>
      <dsp:txXfrm>
        <a:off x="26930" y="26930"/>
        <a:ext cx="8557556" cy="497795"/>
      </dsp:txXfrm>
    </dsp:sp>
    <dsp:sp modelId="{EA4D0EAB-16EE-4B66-9609-198086B08CDA}">
      <dsp:nvSpPr>
        <dsp:cNvPr id="0" name=""/>
        <dsp:cNvSpPr/>
      </dsp:nvSpPr>
      <dsp:spPr>
        <a:xfrm>
          <a:off x="0" y="650757"/>
          <a:ext cx="8611416" cy="314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41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Defines your practice’s ability to support substantial programmatic development</a:t>
          </a:r>
        </a:p>
        <a:p>
          <a:pPr marL="171450" lvl="1" indent="-171450" algn="l" defTabSz="800100">
            <a:lnSpc>
              <a:spcPct val="90000"/>
            </a:lnSpc>
            <a:spcBef>
              <a:spcPct val="0"/>
            </a:spcBef>
            <a:spcAft>
              <a:spcPct val="20000"/>
            </a:spcAft>
            <a:buChar char="•"/>
          </a:pPr>
          <a:r>
            <a:rPr lang="en-US" sz="1800" kern="1200" dirty="0">
              <a:solidFill>
                <a:srgbClr val="C00000"/>
              </a:solidFill>
            </a:rPr>
            <a:t>Determines what resources are required for the proposed services   </a:t>
          </a:r>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en-US" sz="1800" kern="1200" dirty="0"/>
            <a:t>Consider: </a:t>
          </a:r>
        </a:p>
        <a:p>
          <a:pPr marL="342900" lvl="2" indent="-171450" algn="l" defTabSz="800100">
            <a:lnSpc>
              <a:spcPct val="90000"/>
            </a:lnSpc>
            <a:spcBef>
              <a:spcPct val="0"/>
            </a:spcBef>
            <a:spcAft>
              <a:spcPct val="20000"/>
            </a:spcAft>
            <a:buFont typeface="Calibri" panose="020F0502020204030204" pitchFamily="34" charset="0"/>
            <a:buChar char="—"/>
          </a:pPr>
          <a:r>
            <a:rPr lang="en-US" sz="1800" kern="1200" dirty="0"/>
            <a:t>Current services available and where they are provided</a:t>
          </a:r>
        </a:p>
        <a:p>
          <a:pPr marL="342900" lvl="2" indent="-171450" algn="l" defTabSz="800100">
            <a:lnSpc>
              <a:spcPct val="90000"/>
            </a:lnSpc>
            <a:spcBef>
              <a:spcPct val="0"/>
            </a:spcBef>
            <a:spcAft>
              <a:spcPct val="20000"/>
            </a:spcAft>
            <a:buFont typeface="Calibri" panose="020F0502020204030204" pitchFamily="34" charset="0"/>
            <a:buChar char="—"/>
          </a:pPr>
          <a:r>
            <a:rPr lang="en-US" sz="1800" kern="1200" dirty="0"/>
            <a:t>Facility evaluation–space and equipment requirements</a:t>
          </a:r>
        </a:p>
        <a:p>
          <a:pPr marL="342900" lvl="2" indent="-171450" algn="l" defTabSz="800100">
            <a:lnSpc>
              <a:spcPct val="90000"/>
            </a:lnSpc>
            <a:spcBef>
              <a:spcPct val="0"/>
            </a:spcBef>
            <a:spcAft>
              <a:spcPct val="20000"/>
            </a:spcAft>
            <a:buFont typeface="Calibri" panose="020F0502020204030204" pitchFamily="34" charset="0"/>
            <a:buChar char="—"/>
          </a:pPr>
          <a:r>
            <a:rPr lang="en-US" sz="1800" kern="1200" dirty="0"/>
            <a:t>Customer service assessment (access, scheduling, amenities)</a:t>
          </a:r>
        </a:p>
        <a:p>
          <a:pPr marL="342900" lvl="2" indent="-171450" algn="l" defTabSz="800100">
            <a:lnSpc>
              <a:spcPct val="90000"/>
            </a:lnSpc>
            <a:spcBef>
              <a:spcPct val="0"/>
            </a:spcBef>
            <a:spcAft>
              <a:spcPct val="20000"/>
            </a:spcAft>
            <a:buFont typeface="Calibri" panose="020F0502020204030204" pitchFamily="34" charset="0"/>
            <a:buChar char="—"/>
          </a:pPr>
          <a:r>
            <a:rPr lang="en-US" sz="1800" kern="1200" dirty="0"/>
            <a:t>Inpatient and outpatient utilization</a:t>
          </a:r>
        </a:p>
        <a:p>
          <a:pPr marL="342900" lvl="2" indent="-171450" algn="l" defTabSz="800100">
            <a:lnSpc>
              <a:spcPct val="90000"/>
            </a:lnSpc>
            <a:spcBef>
              <a:spcPct val="0"/>
            </a:spcBef>
            <a:spcAft>
              <a:spcPct val="20000"/>
            </a:spcAft>
            <a:buFont typeface="Calibri" panose="020F0502020204030204" pitchFamily="34" charset="0"/>
            <a:buChar char="—"/>
          </a:pPr>
          <a:r>
            <a:rPr lang="en-US" sz="1800" kern="1200" dirty="0"/>
            <a:t>Will a new center impact other departments or entities (ancillary/support areas)</a:t>
          </a:r>
        </a:p>
        <a:p>
          <a:pPr marL="342900" lvl="2" indent="-171450" algn="l" defTabSz="800100">
            <a:lnSpc>
              <a:spcPct val="90000"/>
            </a:lnSpc>
            <a:spcBef>
              <a:spcPct val="0"/>
            </a:spcBef>
            <a:spcAft>
              <a:spcPct val="20000"/>
            </a:spcAft>
            <a:buFont typeface="Calibri" panose="020F0502020204030204" pitchFamily="34" charset="0"/>
            <a:buChar char="—"/>
          </a:pPr>
          <a:r>
            <a:rPr lang="en-US" sz="1800" kern="1200" dirty="0"/>
            <a:t>Is staged growth feasible</a:t>
          </a:r>
        </a:p>
      </dsp:txBody>
      <dsp:txXfrm>
        <a:off x="0" y="650757"/>
        <a:ext cx="8611416" cy="3142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C2AD6-2B70-4E43-B85C-5BE7B7D65440}">
      <dsp:nvSpPr>
        <dsp:cNvPr id="0" name=""/>
        <dsp:cNvSpPr/>
      </dsp:nvSpPr>
      <dsp:spPr>
        <a:xfrm>
          <a:off x="0" y="0"/>
          <a:ext cx="8229600" cy="52767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Human Resource Assessment:</a:t>
          </a:r>
          <a:endParaRPr lang="en-US" sz="2200" kern="1200" dirty="0"/>
        </a:p>
      </dsp:txBody>
      <dsp:txXfrm>
        <a:off x="25759" y="25759"/>
        <a:ext cx="8178082" cy="476152"/>
      </dsp:txXfrm>
    </dsp:sp>
    <dsp:sp modelId="{2046587C-745C-4451-8189-7C1EF5D9BC8E}">
      <dsp:nvSpPr>
        <dsp:cNvPr id="0" name=""/>
        <dsp:cNvSpPr/>
      </dsp:nvSpPr>
      <dsp:spPr>
        <a:xfrm>
          <a:off x="0" y="614207"/>
          <a:ext cx="8229600" cy="30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a:solidFill>
                <a:srgbClr val="CD113B"/>
              </a:solidFill>
            </a:rPr>
            <a:t>Create a profile the current providers and staff </a:t>
          </a:r>
          <a:r>
            <a:rPr lang="en-US" sz="1700" kern="1200" dirty="0"/>
            <a:t>and their capacity to support the proposed program/service </a:t>
          </a:r>
        </a:p>
        <a:p>
          <a:pPr marL="171450" lvl="1" indent="-171450" algn="l" defTabSz="755650">
            <a:lnSpc>
              <a:spcPct val="90000"/>
            </a:lnSpc>
            <a:spcBef>
              <a:spcPct val="0"/>
            </a:spcBef>
            <a:spcAft>
              <a:spcPct val="20000"/>
            </a:spcAft>
            <a:buChar char="•"/>
          </a:pPr>
          <a:endParaRPr lang="en-US" sz="1700" kern="1200" dirty="0"/>
        </a:p>
        <a:p>
          <a:pPr marL="171450" lvl="1" indent="-171450" algn="l" defTabSz="755650">
            <a:lnSpc>
              <a:spcPct val="90000"/>
            </a:lnSpc>
            <a:spcBef>
              <a:spcPct val="0"/>
            </a:spcBef>
            <a:spcAft>
              <a:spcPct val="20000"/>
            </a:spcAft>
            <a:buChar char="•"/>
          </a:pPr>
          <a:r>
            <a:rPr lang="en-US" sz="1700" kern="1200" dirty="0"/>
            <a:t>Consider: </a:t>
          </a:r>
        </a:p>
        <a:p>
          <a:pPr marL="342900" lvl="2" indent="-171450" algn="l" defTabSz="755650">
            <a:lnSpc>
              <a:spcPct val="90000"/>
            </a:lnSpc>
            <a:spcBef>
              <a:spcPct val="0"/>
            </a:spcBef>
            <a:spcAft>
              <a:spcPct val="20000"/>
            </a:spcAft>
            <a:buFont typeface="Calibri" panose="020F0502020204030204" pitchFamily="34" charset="0"/>
            <a:buChar char="—"/>
          </a:pPr>
          <a:r>
            <a:rPr lang="en-US" sz="1700" kern="1200" dirty="0"/>
            <a:t>Number of Faculty and Advanced Practice Providers needed to support program</a:t>
          </a:r>
        </a:p>
        <a:p>
          <a:pPr marL="342900" lvl="2" indent="-171450" algn="l" defTabSz="755650">
            <a:lnSpc>
              <a:spcPct val="90000"/>
            </a:lnSpc>
            <a:spcBef>
              <a:spcPct val="0"/>
            </a:spcBef>
            <a:spcAft>
              <a:spcPct val="20000"/>
            </a:spcAft>
            <a:buFont typeface="Calibri" panose="020F0502020204030204" pitchFamily="34" charset="0"/>
            <a:buChar char="—"/>
          </a:pPr>
          <a:r>
            <a:rPr lang="en-US" sz="1700" kern="1200" dirty="0"/>
            <a:t>Type and number of staff required to support program </a:t>
          </a:r>
        </a:p>
        <a:p>
          <a:pPr marL="342900" lvl="2" indent="-171450" algn="l" defTabSz="755650">
            <a:lnSpc>
              <a:spcPct val="90000"/>
            </a:lnSpc>
            <a:spcBef>
              <a:spcPct val="0"/>
            </a:spcBef>
            <a:spcAft>
              <a:spcPct val="20000"/>
            </a:spcAft>
            <a:buFont typeface="Calibri" panose="020F0502020204030204" pitchFamily="34" charset="0"/>
            <a:buChar char="—"/>
          </a:pPr>
          <a:r>
            <a:rPr lang="en-US" sz="1700" kern="1200" dirty="0"/>
            <a:t>Provider/Staff characteristics–level of experience, active years remaining</a:t>
          </a:r>
        </a:p>
        <a:p>
          <a:pPr marL="342900" lvl="2" indent="-171450" algn="l" defTabSz="755650">
            <a:lnSpc>
              <a:spcPct val="90000"/>
            </a:lnSpc>
            <a:spcBef>
              <a:spcPct val="0"/>
            </a:spcBef>
            <a:spcAft>
              <a:spcPct val="20000"/>
            </a:spcAft>
            <a:buFont typeface="Calibri" panose="020F0502020204030204" pitchFamily="34" charset="0"/>
            <a:buChar char="—"/>
          </a:pPr>
          <a:r>
            <a:rPr lang="en-US" sz="1700" kern="1200" dirty="0"/>
            <a:t>Need to expand training for existing staff and/or hire incremental staff</a:t>
          </a:r>
        </a:p>
        <a:p>
          <a:pPr marL="342900" lvl="2" indent="-171450" algn="l" defTabSz="755650">
            <a:lnSpc>
              <a:spcPct val="90000"/>
            </a:lnSpc>
            <a:spcBef>
              <a:spcPct val="0"/>
            </a:spcBef>
            <a:spcAft>
              <a:spcPct val="20000"/>
            </a:spcAft>
            <a:buFont typeface="Calibri" panose="020F0502020204030204" pitchFamily="34" charset="0"/>
            <a:buChar char="—"/>
          </a:pPr>
          <a:r>
            <a:rPr lang="en-US" sz="1700" kern="1200" dirty="0"/>
            <a:t>Vulnerabilities–contractual obligations, research, or teaching commitments</a:t>
          </a:r>
        </a:p>
        <a:p>
          <a:pPr marL="342900" lvl="2" indent="-171450" algn="l" defTabSz="755650">
            <a:lnSpc>
              <a:spcPct val="90000"/>
            </a:lnSpc>
            <a:spcBef>
              <a:spcPct val="0"/>
            </a:spcBef>
            <a:spcAft>
              <a:spcPct val="20000"/>
            </a:spcAft>
            <a:buFont typeface="Calibri" panose="020F0502020204030204" pitchFamily="34" charset="0"/>
            <a:buChar char="—"/>
          </a:pPr>
          <a:r>
            <a:rPr lang="en-US" sz="1700" kern="1200" dirty="0"/>
            <a:t>Existing provider base and need in the local market based on data (e.g., AMA’s physician database or various sub-specialty organizations)</a:t>
          </a:r>
        </a:p>
      </dsp:txBody>
      <dsp:txXfrm>
        <a:off x="0" y="614207"/>
        <a:ext cx="8229600" cy="3096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002FE-A640-496C-8B54-FDBC0A236BE5}">
      <dsp:nvSpPr>
        <dsp:cNvPr id="0" name=""/>
        <dsp:cNvSpPr/>
      </dsp:nvSpPr>
      <dsp:spPr>
        <a:xfrm rot="10800000">
          <a:off x="1080795" y="896"/>
          <a:ext cx="5800440" cy="97775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16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This section presents </a:t>
          </a:r>
          <a:r>
            <a:rPr lang="en-US" sz="1800" b="1" kern="1200" dirty="0"/>
            <a:t>the reasoning behind, and results of, the financial implications of the new or expanded program</a:t>
          </a:r>
          <a:r>
            <a:rPr lang="en-US" sz="1800" kern="1200" dirty="0"/>
            <a:t>  </a:t>
          </a:r>
        </a:p>
      </dsp:txBody>
      <dsp:txXfrm rot="10800000">
        <a:off x="1325232" y="896"/>
        <a:ext cx="5556003" cy="977750"/>
      </dsp:txXfrm>
    </dsp:sp>
    <dsp:sp modelId="{48600740-F490-4B0D-BA74-6599B2923123}">
      <dsp:nvSpPr>
        <dsp:cNvPr id="0" name=""/>
        <dsp:cNvSpPr/>
      </dsp:nvSpPr>
      <dsp:spPr>
        <a:xfrm>
          <a:off x="128298" y="427"/>
          <a:ext cx="977750" cy="9777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C75E2E33-BB09-4B7D-B93E-474590098212}">
      <dsp:nvSpPr>
        <dsp:cNvPr id="0" name=""/>
        <dsp:cNvSpPr/>
      </dsp:nvSpPr>
      <dsp:spPr>
        <a:xfrm rot="10800000">
          <a:off x="1152623" y="1263027"/>
          <a:ext cx="5799078" cy="97775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16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t>Any financial schedules that support the proposed service should be referenced and explained  </a:t>
          </a:r>
        </a:p>
      </dsp:txBody>
      <dsp:txXfrm rot="10800000">
        <a:off x="1397060" y="1263027"/>
        <a:ext cx="5554641" cy="977750"/>
      </dsp:txXfrm>
    </dsp:sp>
    <dsp:sp modelId="{041520EE-544A-44CC-84B1-AD259526A6BB}">
      <dsp:nvSpPr>
        <dsp:cNvPr id="0" name=""/>
        <dsp:cNvSpPr/>
      </dsp:nvSpPr>
      <dsp:spPr>
        <a:xfrm>
          <a:off x="129208" y="1241053"/>
          <a:ext cx="1009966" cy="105185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FBEA57F4-02C4-4D1F-88DE-F2A1A0CA5597}">
      <dsp:nvSpPr>
        <dsp:cNvPr id="0" name=""/>
        <dsp:cNvSpPr/>
      </dsp:nvSpPr>
      <dsp:spPr>
        <a:xfrm rot="10800000">
          <a:off x="1112322" y="2615640"/>
          <a:ext cx="5781876" cy="97775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161" tIns="53340" rIns="99568" bIns="53340" numCol="1" spcCol="1270" anchor="ctr" anchorCtr="0">
          <a:noAutofit/>
        </a:bodyPr>
        <a:lstStyle/>
        <a:p>
          <a:pPr marL="0" lvl="0" indent="0" algn="l" defTabSz="622300">
            <a:lnSpc>
              <a:spcPct val="100000"/>
            </a:lnSpc>
            <a:spcBef>
              <a:spcPct val="0"/>
            </a:spcBef>
            <a:spcAft>
              <a:spcPts val="0"/>
            </a:spcAft>
            <a:buNone/>
          </a:pPr>
          <a:r>
            <a:rPr lang="en-US" sz="1400" kern="1200" dirty="0"/>
            <a:t>Three components in this section: </a:t>
          </a:r>
        </a:p>
        <a:p>
          <a:pPr marL="0" lvl="0" indent="0" algn="l" defTabSz="622300">
            <a:lnSpc>
              <a:spcPct val="100000"/>
            </a:lnSpc>
            <a:spcBef>
              <a:spcPct val="0"/>
            </a:spcBef>
            <a:spcAft>
              <a:spcPts val="0"/>
            </a:spcAft>
            <a:buNone/>
          </a:pPr>
          <a:r>
            <a:rPr lang="en-US" sz="1400" kern="1200" dirty="0"/>
            <a:t>A.  Scope  </a:t>
          </a:r>
        </a:p>
        <a:p>
          <a:pPr marL="0" lvl="0" indent="0" algn="l" defTabSz="622300">
            <a:lnSpc>
              <a:spcPct val="100000"/>
            </a:lnSpc>
            <a:spcBef>
              <a:spcPct val="0"/>
            </a:spcBef>
            <a:spcAft>
              <a:spcPts val="0"/>
            </a:spcAft>
            <a:buNone/>
          </a:pPr>
          <a:r>
            <a:rPr lang="en-US" sz="1400" kern="1200" dirty="0"/>
            <a:t>B.  Methodology  </a:t>
          </a:r>
        </a:p>
        <a:p>
          <a:pPr marL="0" lvl="0" indent="0" algn="l" defTabSz="622300">
            <a:lnSpc>
              <a:spcPct val="100000"/>
            </a:lnSpc>
            <a:spcBef>
              <a:spcPct val="0"/>
            </a:spcBef>
            <a:spcAft>
              <a:spcPts val="0"/>
            </a:spcAft>
            <a:buNone/>
          </a:pPr>
          <a:r>
            <a:rPr lang="en-US" sz="1400" kern="1200" dirty="0"/>
            <a:t>C.  Findings </a:t>
          </a:r>
        </a:p>
      </dsp:txBody>
      <dsp:txXfrm rot="10800000">
        <a:off x="1356759" y="2615640"/>
        <a:ext cx="5537439" cy="977750"/>
      </dsp:txXfrm>
    </dsp:sp>
    <dsp:sp modelId="{8EBC4802-70A2-4CA9-88D7-4F0C99DB6BA0}">
      <dsp:nvSpPr>
        <dsp:cNvPr id="0" name=""/>
        <dsp:cNvSpPr/>
      </dsp:nvSpPr>
      <dsp:spPr>
        <a:xfrm>
          <a:off x="0" y="2616109"/>
          <a:ext cx="977750" cy="9777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174DE-D076-4D05-92BA-7A27CB130949}">
      <dsp:nvSpPr>
        <dsp:cNvPr id="0" name=""/>
        <dsp:cNvSpPr/>
      </dsp:nvSpPr>
      <dsp:spPr>
        <a:xfrm>
          <a:off x="0" y="133941"/>
          <a:ext cx="8062291" cy="48618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  Scope  </a:t>
          </a:r>
          <a:endParaRPr lang="en-US" sz="2000" kern="1200" dirty="0"/>
        </a:p>
      </dsp:txBody>
      <dsp:txXfrm>
        <a:off x="23734" y="157675"/>
        <a:ext cx="8014823" cy="438721"/>
      </dsp:txXfrm>
    </dsp:sp>
    <dsp:sp modelId="{C91E0815-8DD5-4A6B-AF15-41AF61F61A27}">
      <dsp:nvSpPr>
        <dsp:cNvPr id="0" name=""/>
        <dsp:cNvSpPr/>
      </dsp:nvSpPr>
      <dsp:spPr>
        <a:xfrm>
          <a:off x="0" y="843220"/>
          <a:ext cx="8062291" cy="2869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97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tx1"/>
              </a:solidFill>
            </a:rPr>
            <a:t>Describes the extent of the financial analysis and business plan </a:t>
          </a:r>
        </a:p>
        <a:p>
          <a:pPr marL="171450" lvl="1" indent="-171450" algn="l" defTabSz="711200">
            <a:lnSpc>
              <a:spcPct val="90000"/>
            </a:lnSpc>
            <a:spcBef>
              <a:spcPct val="0"/>
            </a:spcBef>
            <a:spcAft>
              <a:spcPct val="20000"/>
            </a:spcAft>
            <a:buChar char="•"/>
          </a:pPr>
          <a:r>
            <a:rPr lang="en-US" sz="1600" kern="1200" dirty="0">
              <a:solidFill>
                <a:schemeClr val="tx1"/>
              </a:solidFill>
            </a:rPr>
            <a:t>Project the funding needs and financial returns for the three to five years  </a:t>
          </a:r>
        </a:p>
        <a:p>
          <a:pPr marL="171450" lvl="1" indent="-171450" algn="l" defTabSz="711200">
            <a:lnSpc>
              <a:spcPct val="90000"/>
            </a:lnSpc>
            <a:spcBef>
              <a:spcPct val="0"/>
            </a:spcBef>
            <a:spcAft>
              <a:spcPct val="20000"/>
            </a:spcAft>
            <a:buChar char="•"/>
          </a:pPr>
          <a:r>
            <a:rPr lang="en-US" sz="1600" kern="1200" dirty="0">
              <a:solidFill>
                <a:schemeClr val="tx1"/>
              </a:solidFill>
            </a:rPr>
            <a:t>Include the corporate/organizational scope </a:t>
          </a:r>
        </a:p>
        <a:p>
          <a:pPr marL="342900" lvl="2" indent="-171450" algn="l" defTabSz="711200">
            <a:lnSpc>
              <a:spcPct val="90000"/>
            </a:lnSpc>
            <a:spcBef>
              <a:spcPct val="0"/>
            </a:spcBef>
            <a:spcAft>
              <a:spcPct val="20000"/>
            </a:spcAft>
            <a:buFontTx/>
            <a:buNone/>
          </a:pPr>
          <a:r>
            <a:rPr lang="en-US" sz="1600" kern="1200" dirty="0">
              <a:solidFill>
                <a:schemeClr val="tx1"/>
              </a:solidFill>
            </a:rPr>
            <a:t>(e.g., does the analysis examine the impact </a:t>
          </a:r>
          <a:r>
            <a:rPr lang="en-US" sz="1600" kern="1200" dirty="0"/>
            <a:t>of the program on other areas of the                                 organization or is it limited to your business unit/ambulatory site?)  </a:t>
          </a:r>
        </a:p>
        <a:p>
          <a:pPr marL="171450" lvl="1" indent="-171450" algn="l" defTabSz="711200">
            <a:lnSpc>
              <a:spcPct val="90000"/>
            </a:lnSpc>
            <a:spcBef>
              <a:spcPct val="0"/>
            </a:spcBef>
            <a:spcAft>
              <a:spcPct val="20000"/>
            </a:spcAft>
            <a:buFont typeface="Arial" panose="020B0604020202020204" pitchFamily="34" charset="0"/>
            <a:buChar char="•"/>
          </a:pPr>
          <a:r>
            <a:rPr lang="en-US" sz="1600" kern="1200" dirty="0"/>
            <a:t>If analyzed, other effects of the new service should be included</a:t>
          </a:r>
        </a:p>
        <a:p>
          <a:pPr marL="171450" lvl="1" indent="-171450" algn="l" defTabSz="711200">
            <a:lnSpc>
              <a:spcPct val="90000"/>
            </a:lnSpc>
            <a:spcBef>
              <a:spcPct val="0"/>
            </a:spcBef>
            <a:spcAft>
              <a:spcPct val="20000"/>
            </a:spcAft>
            <a:buChar char="•"/>
          </a:pPr>
          <a:r>
            <a:rPr lang="en-US" sz="1600" kern="1200" dirty="0">
              <a:solidFill>
                <a:srgbClr val="FF0000"/>
              </a:solidFill>
            </a:rPr>
            <a:t>Impact of the move to value-based payments </a:t>
          </a:r>
        </a:p>
        <a:p>
          <a:pPr marL="342900" lvl="2" indent="-171450" algn="l" defTabSz="711200">
            <a:lnSpc>
              <a:spcPct val="90000"/>
            </a:lnSpc>
            <a:spcBef>
              <a:spcPct val="0"/>
            </a:spcBef>
            <a:spcAft>
              <a:spcPct val="20000"/>
            </a:spcAft>
            <a:buFont typeface="Calibri" panose="020F0502020204030204" pitchFamily="34" charset="0"/>
            <a:buChar char="—"/>
          </a:pPr>
          <a:r>
            <a:rPr lang="en-US" sz="1600" kern="1200" dirty="0"/>
            <a:t>Impact on admissions to your hospital (marginal income lost, backfill opportunity)</a:t>
          </a:r>
        </a:p>
        <a:p>
          <a:pPr marL="342900" lvl="2" indent="-171450" algn="l" defTabSz="711200">
            <a:lnSpc>
              <a:spcPct val="90000"/>
            </a:lnSpc>
            <a:spcBef>
              <a:spcPct val="0"/>
            </a:spcBef>
            <a:spcAft>
              <a:spcPct val="20000"/>
            </a:spcAft>
            <a:buFont typeface="Calibri" panose="020F0502020204030204" pitchFamily="34" charset="0"/>
            <a:buChar char="—"/>
          </a:pPr>
          <a:r>
            <a:rPr lang="en-US" sz="1600" kern="1200" dirty="0"/>
            <a:t>Impact on length of stay, ED visits, and/or transition of ED care </a:t>
          </a:r>
        </a:p>
        <a:p>
          <a:pPr marL="342900" lvl="2" indent="-171450" algn="l" defTabSz="711200">
            <a:lnSpc>
              <a:spcPct val="90000"/>
            </a:lnSpc>
            <a:spcBef>
              <a:spcPct val="0"/>
            </a:spcBef>
            <a:spcAft>
              <a:spcPct val="20000"/>
            </a:spcAft>
            <a:buFont typeface="Calibri" panose="020F0502020204030204" pitchFamily="34" charset="0"/>
            <a:buChar char="—"/>
          </a:pPr>
          <a:r>
            <a:rPr lang="en-US" sz="1600" kern="1200" dirty="0"/>
            <a:t>Accountable care plan, population health program, or value-based contracts</a:t>
          </a:r>
        </a:p>
      </dsp:txBody>
      <dsp:txXfrm>
        <a:off x="0" y="843220"/>
        <a:ext cx="8062291" cy="2869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4FC62-2702-4AB6-9A0F-3B8761BDE62D}">
      <dsp:nvSpPr>
        <dsp:cNvPr id="0" name=""/>
        <dsp:cNvSpPr/>
      </dsp:nvSpPr>
      <dsp:spPr>
        <a:xfrm>
          <a:off x="0" y="0"/>
          <a:ext cx="7818121" cy="4007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B</a:t>
          </a:r>
          <a:r>
            <a:rPr lang="en-US" sz="2200" b="1" kern="1200" dirty="0"/>
            <a:t>.   </a:t>
          </a:r>
          <a:r>
            <a:rPr lang="en-US" sz="2000" b="1" kern="1200" dirty="0"/>
            <a:t>Finance Methodology</a:t>
          </a:r>
          <a:r>
            <a:rPr lang="en-US" sz="2000" kern="1200" dirty="0"/>
            <a:t> </a:t>
          </a:r>
        </a:p>
      </dsp:txBody>
      <dsp:txXfrm>
        <a:off x="19562" y="19562"/>
        <a:ext cx="7778997" cy="361596"/>
      </dsp:txXfrm>
    </dsp:sp>
    <dsp:sp modelId="{E9598CAA-E1E3-4A55-B99C-762C5BB974E0}">
      <dsp:nvSpPr>
        <dsp:cNvPr id="0" name=""/>
        <dsp:cNvSpPr/>
      </dsp:nvSpPr>
      <dsp:spPr>
        <a:xfrm>
          <a:off x="0" y="431511"/>
          <a:ext cx="7818121" cy="3138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225" tIns="21590" rIns="120904" bIns="21590" numCol="1" spcCol="1270" anchor="t" anchorCtr="0">
          <a:noAutofit/>
        </a:bodyPr>
        <a:lstStyle/>
        <a:p>
          <a:pPr marL="171450" lvl="1" indent="-171450" algn="l" defTabSz="755650">
            <a:lnSpc>
              <a:spcPct val="100000"/>
            </a:lnSpc>
            <a:spcBef>
              <a:spcPct val="0"/>
            </a:spcBef>
            <a:spcAft>
              <a:spcPct val="20000"/>
            </a:spcAft>
            <a:buChar char="•"/>
          </a:pPr>
          <a:r>
            <a:rPr lang="en-US" sz="1700" kern="1200" dirty="0"/>
            <a:t>  Summary of the methods and sources of data used in the financial analysis </a:t>
          </a:r>
        </a:p>
        <a:p>
          <a:pPr marL="171450" lvl="1" indent="-171450" algn="l" defTabSz="755650">
            <a:lnSpc>
              <a:spcPct val="100000"/>
            </a:lnSpc>
            <a:spcBef>
              <a:spcPct val="0"/>
            </a:spcBef>
            <a:spcAft>
              <a:spcPct val="20000"/>
            </a:spcAft>
            <a:buChar char="•"/>
          </a:pPr>
          <a:r>
            <a:rPr lang="en-US" sz="1700" kern="1200" dirty="0"/>
            <a:t>  Underlying assumptions to the financial projections should be listed</a:t>
          </a:r>
        </a:p>
        <a:p>
          <a:pPr marL="342900" lvl="2" indent="-171450" algn="l" defTabSz="711200">
            <a:lnSpc>
              <a:spcPct val="100000"/>
            </a:lnSpc>
            <a:spcBef>
              <a:spcPct val="0"/>
            </a:spcBef>
            <a:spcAft>
              <a:spcPct val="20000"/>
            </a:spcAft>
            <a:buFont typeface="Calibri" panose="020F0502020204030204" pitchFamily="34" charset="0"/>
            <a:buChar char="—"/>
          </a:pPr>
          <a:r>
            <a:rPr lang="en-US" sz="1600" kern="1200" dirty="0">
              <a:solidFill>
                <a:schemeClr val="bg1">
                  <a:lumMod val="50000"/>
                </a:schemeClr>
              </a:solidFill>
            </a:rPr>
            <a:t> Current revenues, salaries, and expenses extrapolated to fit the assumptions</a:t>
          </a:r>
        </a:p>
        <a:p>
          <a:pPr marL="171450" lvl="1" indent="-171450" algn="l" defTabSz="755650">
            <a:lnSpc>
              <a:spcPct val="100000"/>
            </a:lnSpc>
            <a:spcBef>
              <a:spcPct val="0"/>
            </a:spcBef>
            <a:spcAft>
              <a:spcPct val="20000"/>
            </a:spcAft>
            <a:buChar char="•"/>
          </a:pPr>
          <a:r>
            <a:rPr lang="en-US" sz="1700" kern="1200" dirty="0"/>
            <a:t>  The nature of the business plan indicate the preferred method for evaluating the   opportunity </a:t>
          </a:r>
        </a:p>
        <a:p>
          <a:pPr marL="342900" lvl="2" indent="-171450" algn="l" defTabSz="711200">
            <a:lnSpc>
              <a:spcPct val="100000"/>
            </a:lnSpc>
            <a:spcBef>
              <a:spcPct val="0"/>
            </a:spcBef>
            <a:spcAft>
              <a:spcPct val="20000"/>
            </a:spcAft>
            <a:buFont typeface="Calibri" panose="020F0502020204030204" pitchFamily="34" charset="0"/>
            <a:buChar char="—"/>
          </a:pPr>
          <a:r>
            <a:rPr lang="en-US" sz="1600" kern="1200" dirty="0">
              <a:solidFill>
                <a:schemeClr val="bg1">
                  <a:lumMod val="50000"/>
                </a:schemeClr>
              </a:solidFill>
            </a:rPr>
            <a:t>If the plan is meant to generate additional revenue for an existing operation, the contribution margin might be the primary indicator</a:t>
          </a:r>
        </a:p>
        <a:p>
          <a:pPr marL="342900" lvl="2" indent="-171450" algn="l" defTabSz="711200">
            <a:lnSpc>
              <a:spcPct val="100000"/>
            </a:lnSpc>
            <a:spcBef>
              <a:spcPct val="0"/>
            </a:spcBef>
            <a:spcAft>
              <a:spcPct val="20000"/>
            </a:spcAft>
            <a:buFont typeface="Calibri" panose="020F0502020204030204" pitchFamily="34" charset="0"/>
            <a:buChar char="—"/>
          </a:pPr>
          <a:r>
            <a:rPr lang="en-US" sz="1600" kern="1200" dirty="0">
              <a:solidFill>
                <a:schemeClr val="bg1">
                  <a:lumMod val="50000"/>
                </a:schemeClr>
              </a:solidFill>
            </a:rPr>
            <a:t>A plan that requires a new facility or renovation may require full-absorption costing</a:t>
          </a:r>
        </a:p>
      </dsp:txBody>
      <dsp:txXfrm>
        <a:off x="0" y="431511"/>
        <a:ext cx="7818121" cy="31386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Geneva"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E388DC7-E9F6-284C-9857-FDA7F02FFFDF}" type="datetimeFigureOut">
              <a:rPr lang="en-US"/>
              <a:pPr/>
              <a:t>5/8/2023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Geneva"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BFAA9E6-400A-E640-A318-E520058423C6}" type="slidenum">
              <a:rPr lang="en-US"/>
              <a:pPr/>
              <a:t>‹#›</a:t>
            </a:fld>
            <a:endParaRPr lang="en-US"/>
          </a:p>
        </p:txBody>
      </p:sp>
    </p:spTree>
    <p:extLst>
      <p:ext uri="{BB962C8B-B14F-4D97-AF65-F5344CB8AC3E}">
        <p14:creationId xmlns:p14="http://schemas.microsoft.com/office/powerpoint/2010/main" val="4004300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mn-cs"/>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1</a:t>
            </a:fld>
            <a:endParaRPr lang="en-US"/>
          </a:p>
        </p:txBody>
      </p:sp>
    </p:spTree>
    <p:extLst>
      <p:ext uri="{BB962C8B-B14F-4D97-AF65-F5344CB8AC3E}">
        <p14:creationId xmlns:p14="http://schemas.microsoft.com/office/powerpoint/2010/main" val="369647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12</a:t>
            </a:fld>
            <a:endParaRPr lang="en-US"/>
          </a:p>
        </p:txBody>
      </p:sp>
    </p:spTree>
    <p:extLst>
      <p:ext uri="{BB962C8B-B14F-4D97-AF65-F5344CB8AC3E}">
        <p14:creationId xmlns:p14="http://schemas.microsoft.com/office/powerpoint/2010/main" val="291589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Geneva" charset="0"/>
              <a:cs typeface="+mn-cs"/>
            </a:endParaRPr>
          </a:p>
        </p:txBody>
      </p:sp>
      <p:sp>
        <p:nvSpPr>
          <p:cNvPr id="4" name="Slide Number Placeholder 3"/>
          <p:cNvSpPr>
            <a:spLocks noGrp="1"/>
          </p:cNvSpPr>
          <p:nvPr>
            <p:ph type="sldNum" sz="quarter" idx="10"/>
          </p:nvPr>
        </p:nvSpPr>
        <p:spPr/>
        <p:txBody>
          <a:bodyPr/>
          <a:lstStyle/>
          <a:p>
            <a:fld id="{CBFAA9E6-400A-E640-A318-E520058423C6}" type="slidenum">
              <a:rPr lang="en-US" smtClean="0"/>
              <a:pPr/>
              <a:t>19</a:t>
            </a:fld>
            <a:endParaRPr lang="en-US"/>
          </a:p>
        </p:txBody>
      </p:sp>
    </p:spTree>
    <p:extLst>
      <p:ext uri="{BB962C8B-B14F-4D97-AF65-F5344CB8AC3E}">
        <p14:creationId xmlns:p14="http://schemas.microsoft.com/office/powerpoint/2010/main" val="65530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corporate</a:t>
            </a:r>
            <a:r>
              <a:rPr lang="en-US" baseline="0" dirty="0"/>
              <a:t> scope is important. </a:t>
            </a:r>
          </a:p>
          <a:p>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20</a:t>
            </a:fld>
            <a:endParaRPr lang="en-US"/>
          </a:p>
        </p:txBody>
      </p:sp>
    </p:spTree>
    <p:extLst>
      <p:ext uri="{BB962C8B-B14F-4D97-AF65-F5344CB8AC3E}">
        <p14:creationId xmlns:p14="http://schemas.microsoft.com/office/powerpoint/2010/main" val="18568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21</a:t>
            </a:fld>
            <a:endParaRPr lang="en-US"/>
          </a:p>
        </p:txBody>
      </p:sp>
    </p:spTree>
    <p:extLst>
      <p:ext uri="{BB962C8B-B14F-4D97-AF65-F5344CB8AC3E}">
        <p14:creationId xmlns:p14="http://schemas.microsoft.com/office/powerpoint/2010/main" val="29487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22</a:t>
            </a:fld>
            <a:endParaRPr lang="en-US"/>
          </a:p>
        </p:txBody>
      </p:sp>
    </p:spTree>
    <p:extLst>
      <p:ext uri="{BB962C8B-B14F-4D97-AF65-F5344CB8AC3E}">
        <p14:creationId xmlns:p14="http://schemas.microsoft.com/office/powerpoint/2010/main" val="314079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23</a:t>
            </a:fld>
            <a:endParaRPr lang="en-US"/>
          </a:p>
        </p:txBody>
      </p:sp>
    </p:spTree>
    <p:extLst>
      <p:ext uri="{BB962C8B-B14F-4D97-AF65-F5344CB8AC3E}">
        <p14:creationId xmlns:p14="http://schemas.microsoft.com/office/powerpoint/2010/main" val="259146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BFAA9E6-400A-E640-A318-E520058423C6}"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370118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29</a:t>
            </a:fld>
            <a:endParaRPr lang="en-US"/>
          </a:p>
        </p:txBody>
      </p:sp>
    </p:spTree>
    <p:extLst>
      <p:ext uri="{BB962C8B-B14F-4D97-AF65-F5344CB8AC3E}">
        <p14:creationId xmlns:p14="http://schemas.microsoft.com/office/powerpoint/2010/main" val="424404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30</a:t>
            </a:fld>
            <a:endParaRPr lang="en-US"/>
          </a:p>
        </p:txBody>
      </p:sp>
    </p:spTree>
    <p:extLst>
      <p:ext uri="{BB962C8B-B14F-4D97-AF65-F5344CB8AC3E}">
        <p14:creationId xmlns:p14="http://schemas.microsoft.com/office/powerpoint/2010/main" val="417061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a:t>
            </a:r>
          </a:p>
          <a:p>
            <a:pPr marL="171450" indent="-171450">
              <a:buFontTx/>
              <a:buChar char="-"/>
            </a:pPr>
            <a:r>
              <a:rPr lang="en-US" dirty="0"/>
              <a:t>Year 1 participants </a:t>
            </a:r>
            <a:r>
              <a:rPr lang="en-US" dirty="0">
                <a:sym typeface="Wingdings" panose="05000000000000000000" pitchFamily="2" charset="2"/>
              </a:rPr>
              <a:t>  Had a module on the components of business plan</a:t>
            </a:r>
          </a:p>
          <a:p>
            <a:pPr marL="171450" indent="-171450">
              <a:buFontTx/>
              <a:buChar char="-"/>
            </a:pPr>
            <a:r>
              <a:rPr lang="en-US" dirty="0"/>
              <a:t>Year 2 participants  </a:t>
            </a:r>
            <a:r>
              <a:rPr lang="en-US" dirty="0">
                <a:sym typeface="Wingdings" panose="05000000000000000000" pitchFamily="2" charset="2"/>
              </a:rPr>
              <a:t> This will be a refresher;  new examples of data and financials</a:t>
            </a:r>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2</a:t>
            </a:fld>
            <a:endParaRPr lang="en-US"/>
          </a:p>
        </p:txBody>
      </p:sp>
    </p:spTree>
    <p:extLst>
      <p:ext uri="{BB962C8B-B14F-4D97-AF65-F5344CB8AC3E}">
        <p14:creationId xmlns:p14="http://schemas.microsoft.com/office/powerpoint/2010/main" val="410259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Recall why a formal business plan approach is necessary…..</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400" dirty="0"/>
              <a:t>Formal documentation</a:t>
            </a:r>
            <a:r>
              <a:rPr lang="en-US" sz="1400" baseline="0" dirty="0"/>
              <a:t> of the comprehensive review and planning for your program </a:t>
            </a:r>
            <a:r>
              <a:rPr lang="en-US" sz="1400" baseline="0" dirty="0">
                <a:sym typeface="Wingdings" panose="05000000000000000000" pitchFamily="2" charset="2"/>
              </a:rPr>
              <a:t> </a:t>
            </a:r>
            <a:r>
              <a:rPr lang="en-US" sz="1400" baseline="0" dirty="0"/>
              <a:t> which will likely require investment from your organization to implement</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r>
              <a:rPr lang="en-US" sz="1400" baseline="0" dirty="0"/>
              <a:t>Gives a roadmap for future </a:t>
            </a:r>
            <a:r>
              <a:rPr lang="en-US" sz="1400" dirty="0"/>
              <a:t>expansion</a:t>
            </a:r>
            <a:r>
              <a:rPr lang="en-US" sz="1400" baseline="0" dirty="0"/>
              <a:t> needs  (e.g., JH expansion of weekend hours)</a:t>
            </a:r>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4</a:t>
            </a:fld>
            <a:endParaRPr lang="en-US"/>
          </a:p>
        </p:txBody>
      </p:sp>
    </p:spTree>
    <p:extLst>
      <p:ext uri="{BB962C8B-B14F-4D97-AF65-F5344CB8AC3E}">
        <p14:creationId xmlns:p14="http://schemas.microsoft.com/office/powerpoint/2010/main" val="217648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Geneva" charset="0"/>
              <a:cs typeface="+mn-cs"/>
            </a:endParaRPr>
          </a:p>
          <a:p>
            <a:r>
              <a:rPr lang="en-US" sz="1200" b="1" kern="1200" dirty="0">
                <a:solidFill>
                  <a:schemeClr val="tx1"/>
                </a:solidFill>
                <a:effectLst/>
                <a:latin typeface="+mn-lt"/>
                <a:ea typeface="Geneva" charset="0"/>
                <a:cs typeface="+mn-cs"/>
              </a:rPr>
              <a:t> </a:t>
            </a:r>
            <a:endParaRPr lang="en-US" sz="1200" kern="1200" dirty="0">
              <a:solidFill>
                <a:schemeClr val="tx1"/>
              </a:solidFill>
              <a:effectLst/>
              <a:latin typeface="+mn-lt"/>
              <a:ea typeface="Geneva" charset="0"/>
              <a:cs typeface="+mn-cs"/>
            </a:endParaRPr>
          </a:p>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5</a:t>
            </a:fld>
            <a:endParaRPr lang="en-US"/>
          </a:p>
        </p:txBody>
      </p:sp>
    </p:spTree>
    <p:extLst>
      <p:ext uri="{BB962C8B-B14F-4D97-AF65-F5344CB8AC3E}">
        <p14:creationId xmlns:p14="http://schemas.microsoft.com/office/powerpoint/2010/main" val="193175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6</a:t>
            </a:fld>
            <a:endParaRPr lang="en-US"/>
          </a:p>
        </p:txBody>
      </p:sp>
    </p:spTree>
    <p:extLst>
      <p:ext uri="{BB962C8B-B14F-4D97-AF65-F5344CB8AC3E}">
        <p14:creationId xmlns:p14="http://schemas.microsoft.com/office/powerpoint/2010/main" val="314633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7</a:t>
            </a:fld>
            <a:endParaRPr lang="en-US"/>
          </a:p>
        </p:txBody>
      </p:sp>
    </p:spTree>
    <p:extLst>
      <p:ext uri="{BB962C8B-B14F-4D97-AF65-F5344CB8AC3E}">
        <p14:creationId xmlns:p14="http://schemas.microsoft.com/office/powerpoint/2010/main" val="62825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8</a:t>
            </a:fld>
            <a:endParaRPr lang="en-US"/>
          </a:p>
        </p:txBody>
      </p:sp>
    </p:spTree>
    <p:extLst>
      <p:ext uri="{BB962C8B-B14F-4D97-AF65-F5344CB8AC3E}">
        <p14:creationId xmlns:p14="http://schemas.microsoft.com/office/powerpoint/2010/main" val="301095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9</a:t>
            </a:fld>
            <a:endParaRPr lang="en-US"/>
          </a:p>
        </p:txBody>
      </p:sp>
    </p:spTree>
    <p:extLst>
      <p:ext uri="{BB962C8B-B14F-4D97-AF65-F5344CB8AC3E}">
        <p14:creationId xmlns:p14="http://schemas.microsoft.com/office/powerpoint/2010/main" val="208999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FAA9E6-400A-E640-A318-E520058423C6}" type="slidenum">
              <a:rPr lang="en-US" smtClean="0"/>
              <a:pPr/>
              <a:t>11</a:t>
            </a:fld>
            <a:endParaRPr lang="en-US"/>
          </a:p>
        </p:txBody>
      </p:sp>
    </p:spTree>
    <p:extLst>
      <p:ext uri="{BB962C8B-B14F-4D97-AF65-F5344CB8AC3E}">
        <p14:creationId xmlns:p14="http://schemas.microsoft.com/office/powerpoint/2010/main" val="2760520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9852"/>
            <a:ext cx="7772400" cy="668948"/>
          </a:xfrm>
          <a:prstGeom prst="rect">
            <a:avLst/>
          </a:prstGeom>
        </p:spPr>
        <p:txBody>
          <a:bodyPr>
            <a:normAutofit/>
          </a:bodyPr>
          <a:lstStyle>
            <a:lvl1pPr algn="ctr">
              <a:defRPr sz="3200" b="0" i="0">
                <a:solidFill>
                  <a:srgbClr val="CD113B"/>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04003" y="4071907"/>
            <a:ext cx="6400800" cy="805327"/>
          </a:xfrm>
          <a:prstGeom prst="rect">
            <a:avLst/>
          </a:prstGeo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085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457200" y="1026691"/>
            <a:ext cx="8229600" cy="3710927"/>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268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6793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26691"/>
            <a:ext cx="4038600" cy="26531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26691"/>
            <a:ext cx="4038600" cy="26531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dirty="0"/>
              <a:t>Click to edit Master title style</a:t>
            </a:r>
          </a:p>
        </p:txBody>
      </p:sp>
    </p:spTree>
    <p:extLst>
      <p:ext uri="{BB962C8B-B14F-4D97-AF65-F5344CB8AC3E}">
        <p14:creationId xmlns:p14="http://schemas.microsoft.com/office/powerpoint/2010/main" val="166064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26692"/>
            <a:ext cx="5486400" cy="354530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8"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dirty="0"/>
              <a:t>Click to edit Master title style</a:t>
            </a:r>
          </a:p>
        </p:txBody>
      </p:sp>
    </p:spTree>
    <p:extLst>
      <p:ext uri="{BB962C8B-B14F-4D97-AF65-F5344CB8AC3E}">
        <p14:creationId xmlns:p14="http://schemas.microsoft.com/office/powerpoint/2010/main" val="17612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E9A656-CB58-415E-8180-898C685DEEE5}"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24967-9F04-4FA7-A7A3-6DE8DA7504D9}" type="slidenum">
              <a:rPr lang="en-US" smtClean="0"/>
              <a:t>‹#›</a:t>
            </a:fld>
            <a:endParaRPr lang="en-US"/>
          </a:p>
        </p:txBody>
      </p:sp>
    </p:spTree>
    <p:extLst>
      <p:ext uri="{BB962C8B-B14F-4D97-AF65-F5344CB8AC3E}">
        <p14:creationId xmlns:p14="http://schemas.microsoft.com/office/powerpoint/2010/main" val="138805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0872-C35B-47B7-80B2-F166B8C1A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D5ECE-BB9C-4889-86D4-096F3FAC89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83E74-584E-473B-9991-E4BAFF737B2E}"/>
              </a:ext>
            </a:extLst>
          </p:cNvPr>
          <p:cNvSpPr>
            <a:spLocks noGrp="1"/>
          </p:cNvSpPr>
          <p:nvPr>
            <p:ph type="dt" sz="half" idx="10"/>
          </p:nvPr>
        </p:nvSpPr>
        <p:spPr/>
        <p:txBody>
          <a:bodyPr/>
          <a:lstStyle/>
          <a:p>
            <a:fld id="{02004075-EE0A-446C-B622-959F89B4D06A}" type="datetimeFigureOut">
              <a:rPr lang="en-US" smtClean="0"/>
              <a:t>5/8/2023</a:t>
            </a:fld>
            <a:endParaRPr lang="en-US"/>
          </a:p>
        </p:txBody>
      </p:sp>
      <p:sp>
        <p:nvSpPr>
          <p:cNvPr id="5" name="Footer Placeholder 4">
            <a:extLst>
              <a:ext uri="{FF2B5EF4-FFF2-40B4-BE49-F238E27FC236}">
                <a16:creationId xmlns:a16="http://schemas.microsoft.com/office/drawing/2014/main" id="{1AA0EC54-E0ED-44C3-86C1-F5ADC96D4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4C94E-B2B4-4B47-8667-172F8B6D863D}"/>
              </a:ext>
            </a:extLst>
          </p:cNvPr>
          <p:cNvSpPr>
            <a:spLocks noGrp="1"/>
          </p:cNvSpPr>
          <p:nvPr>
            <p:ph type="sldNum" sz="quarter" idx="12"/>
          </p:nvPr>
        </p:nvSpPr>
        <p:spPr/>
        <p:txBody>
          <a:bodyPr/>
          <a:lstStyle/>
          <a:p>
            <a:fld id="{DECEADBB-B448-4EAF-AE5E-CD2FFC570DE4}" type="slidenum">
              <a:rPr lang="en-US" smtClean="0"/>
              <a:t>‹#›</a:t>
            </a:fld>
            <a:endParaRPr lang="en-US"/>
          </a:p>
        </p:txBody>
      </p:sp>
    </p:spTree>
    <p:extLst>
      <p:ext uri="{BB962C8B-B14F-4D97-AF65-F5344CB8AC3E}">
        <p14:creationId xmlns:p14="http://schemas.microsoft.com/office/powerpoint/2010/main" val="108800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 id="2147483751" r:id="rId2"/>
    <p:sldLayoutId id="2147483752" r:id="rId3"/>
    <p:sldLayoutId id="2147483759" r:id="rId4"/>
    <p:sldLayoutId id="2147483755" r:id="rId5"/>
    <p:sldLayoutId id="2147483760" r:id="rId6"/>
    <p:sldLayoutId id="2147483761" r:id="rId7"/>
  </p:sldLayoutIdLst>
  <p:txStyles>
    <p:title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2pPr>
      <a:lvl3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3pPr>
      <a:lvl4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4pPr>
      <a:lvl5pPr algn="l" defTabSz="457200" rtl="0" eaLnBrk="0" fontAlgn="base" hangingPunct="0">
        <a:spcBef>
          <a:spcPct val="0"/>
        </a:spcBef>
        <a:spcAft>
          <a:spcPct val="0"/>
        </a:spcAft>
        <a:defRPr sz="3200">
          <a:solidFill>
            <a:srgbClr val="800000"/>
          </a:solidFill>
          <a:latin typeface="Times New Roman" pitchFamily="37" charset="0"/>
          <a:ea typeface="Geneva" pitchFamily="37" charset="-128"/>
          <a:cs typeface="Times New Roman" pitchFamily="18"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7E5_AF4BC7D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DD1D-3077-4E00-8B3A-8C27D9EDBBE4}"/>
              </a:ext>
            </a:extLst>
          </p:cNvPr>
          <p:cNvSpPr>
            <a:spLocks noGrp="1"/>
          </p:cNvSpPr>
          <p:nvPr>
            <p:ph type="ctrTitle"/>
          </p:nvPr>
        </p:nvSpPr>
        <p:spPr/>
        <p:txBody>
          <a:bodyPr/>
          <a:lstStyle/>
          <a:p>
            <a:r>
              <a:rPr lang="en-US" b="1" dirty="0"/>
              <a:t>Developing a Business Plan</a:t>
            </a:r>
          </a:p>
        </p:txBody>
      </p:sp>
      <p:sp>
        <p:nvSpPr>
          <p:cNvPr id="3" name="Text Placeholder 2">
            <a:extLst>
              <a:ext uri="{FF2B5EF4-FFF2-40B4-BE49-F238E27FC236}">
                <a16:creationId xmlns:a16="http://schemas.microsoft.com/office/drawing/2014/main" id="{648DDAB2-121C-4FEB-ABC8-802D2E803559}"/>
              </a:ext>
            </a:extLst>
          </p:cNvPr>
          <p:cNvSpPr>
            <a:spLocks noGrp="1"/>
          </p:cNvSpPr>
          <p:nvPr>
            <p:ph type="subTitle" idx="1"/>
          </p:nvPr>
        </p:nvSpPr>
        <p:spPr>
          <a:xfrm>
            <a:off x="1440270" y="3216156"/>
            <a:ext cx="6400800" cy="1377529"/>
          </a:xfrm>
        </p:spPr>
        <p:txBody>
          <a:bodyPr>
            <a:noAutofit/>
          </a:bodyPr>
          <a:lstStyle/>
          <a:p>
            <a:r>
              <a:rPr lang="en-US" b="1" dirty="0">
                <a:solidFill>
                  <a:schemeClr val="accent1">
                    <a:lumMod val="50000"/>
                  </a:schemeClr>
                </a:solidFill>
              </a:rPr>
              <a:t>Al Dunn, MBA, MPA</a:t>
            </a:r>
          </a:p>
          <a:p>
            <a:r>
              <a:rPr lang="en-US" b="1" dirty="0">
                <a:solidFill>
                  <a:schemeClr val="accent1">
                    <a:lumMod val="50000"/>
                  </a:schemeClr>
                </a:solidFill>
              </a:rPr>
              <a:t>Associate Vice President Business Operations</a:t>
            </a:r>
          </a:p>
          <a:p>
            <a:r>
              <a:rPr lang="en-US" b="1" dirty="0">
                <a:solidFill>
                  <a:schemeClr val="accent1">
                    <a:lumMod val="50000"/>
                  </a:schemeClr>
                </a:solidFill>
              </a:rPr>
              <a:t>University at Buffalo, Jacobs School of Medicine</a:t>
            </a:r>
          </a:p>
          <a:p>
            <a:r>
              <a:rPr lang="en-US" b="1" dirty="0">
                <a:solidFill>
                  <a:schemeClr val="accent1">
                    <a:lumMod val="50000"/>
                  </a:schemeClr>
                </a:solidFill>
              </a:rPr>
              <a:t>May 9, 2023</a:t>
            </a:r>
          </a:p>
        </p:txBody>
      </p:sp>
    </p:spTree>
    <p:extLst>
      <p:ext uri="{BB962C8B-B14F-4D97-AF65-F5344CB8AC3E}">
        <p14:creationId xmlns:p14="http://schemas.microsoft.com/office/powerpoint/2010/main" val="80569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0942287-24BF-4FBF-9F4A-BD67547378B4}"/>
              </a:ext>
            </a:extLst>
          </p:cNvPr>
          <p:cNvGraphicFramePr>
            <a:graphicFrameLocks/>
          </p:cNvGraphicFramePr>
          <p:nvPr>
            <p:extLst>
              <p:ext uri="{D42A27DB-BD31-4B8C-83A1-F6EECF244321}">
                <p14:modId xmlns:p14="http://schemas.microsoft.com/office/powerpoint/2010/main" val="1374193571"/>
              </p:ext>
            </p:extLst>
          </p:nvPr>
        </p:nvGraphicFramePr>
        <p:xfrm>
          <a:off x="656889" y="815620"/>
          <a:ext cx="7858461" cy="39806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F710315-ABFF-1E3C-9808-972A16318DEB}"/>
              </a:ext>
            </a:extLst>
          </p:cNvPr>
          <p:cNvSpPr txBox="1"/>
          <p:nvPr/>
        </p:nvSpPr>
        <p:spPr>
          <a:xfrm>
            <a:off x="685128" y="107734"/>
            <a:ext cx="7830222" cy="707886"/>
          </a:xfrm>
          <a:prstGeom prst="rect">
            <a:avLst/>
          </a:prstGeom>
          <a:noFill/>
        </p:spPr>
        <p:txBody>
          <a:bodyPr wrap="square">
            <a:spAutoFit/>
          </a:bodyPr>
          <a:lstStyle/>
          <a:p>
            <a:r>
              <a:rPr lang="en-US" sz="2000" dirty="0">
                <a:solidFill>
                  <a:srgbClr val="C00000"/>
                </a:solidFill>
              </a:rPr>
              <a:t>Geographic Breakdown of Adult SCD Patients for VCU </a:t>
            </a:r>
          </a:p>
          <a:p>
            <a:r>
              <a:rPr lang="en-US" sz="2000" dirty="0">
                <a:solidFill>
                  <a:srgbClr val="C00000"/>
                </a:solidFill>
              </a:rPr>
              <a:t>70% Are From the Metro Richmond </a:t>
            </a:r>
          </a:p>
        </p:txBody>
      </p:sp>
    </p:spTree>
    <p:extLst>
      <p:ext uri="{BB962C8B-B14F-4D97-AF65-F5344CB8AC3E}">
        <p14:creationId xmlns:p14="http://schemas.microsoft.com/office/powerpoint/2010/main" val="232114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03" y="150304"/>
            <a:ext cx="8229600" cy="535154"/>
          </a:xfrm>
        </p:spPr>
        <p:txBody>
          <a:bodyPr>
            <a:noAutofit/>
          </a:bodyPr>
          <a:lstStyle/>
          <a:p>
            <a:r>
              <a:rPr lang="en-US" dirty="0"/>
              <a:t>Internal Assessment (cont.)</a:t>
            </a:r>
          </a:p>
        </p:txBody>
      </p:sp>
      <p:graphicFrame>
        <p:nvGraphicFramePr>
          <p:cNvPr id="6" name="Content Placeholder 5">
            <a:extLst>
              <a:ext uri="{FF2B5EF4-FFF2-40B4-BE49-F238E27FC236}">
                <a16:creationId xmlns:a16="http://schemas.microsoft.com/office/drawing/2014/main" id="{A4CE7A26-A62D-4588-BBFD-B82355E39B63}"/>
              </a:ext>
            </a:extLst>
          </p:cNvPr>
          <p:cNvGraphicFramePr>
            <a:graphicFrameLocks noGrp="1"/>
          </p:cNvGraphicFramePr>
          <p:nvPr>
            <p:ph idx="1"/>
            <p:extLst>
              <p:ext uri="{D42A27DB-BD31-4B8C-83A1-F6EECF244321}">
                <p14:modId xmlns:p14="http://schemas.microsoft.com/office/powerpoint/2010/main" val="642504162"/>
              </p:ext>
            </p:extLst>
          </p:nvPr>
        </p:nvGraphicFramePr>
        <p:xfrm>
          <a:off x="362104" y="779255"/>
          <a:ext cx="8611416" cy="3892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71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664"/>
            <a:ext cx="8229600" cy="535154"/>
          </a:xfrm>
        </p:spPr>
        <p:txBody>
          <a:bodyPr>
            <a:noAutofit/>
          </a:bodyPr>
          <a:lstStyle/>
          <a:p>
            <a:r>
              <a:rPr lang="en-US" dirty="0"/>
              <a:t>Internal Assessment (cont.)</a:t>
            </a:r>
          </a:p>
        </p:txBody>
      </p:sp>
      <p:graphicFrame>
        <p:nvGraphicFramePr>
          <p:cNvPr id="4" name="Content Placeholder 3">
            <a:extLst>
              <a:ext uri="{FF2B5EF4-FFF2-40B4-BE49-F238E27FC236}">
                <a16:creationId xmlns:a16="http://schemas.microsoft.com/office/drawing/2014/main" id="{79E7F16F-BCDC-4CF5-BEBD-76091E9FCE33}"/>
              </a:ext>
            </a:extLst>
          </p:cNvPr>
          <p:cNvGraphicFramePr>
            <a:graphicFrameLocks noGrp="1"/>
          </p:cNvGraphicFramePr>
          <p:nvPr>
            <p:ph idx="1"/>
            <p:extLst>
              <p:ext uri="{D42A27DB-BD31-4B8C-83A1-F6EECF244321}">
                <p14:modId xmlns:p14="http://schemas.microsoft.com/office/powerpoint/2010/main" val="2507718"/>
              </p:ext>
            </p:extLst>
          </p:nvPr>
        </p:nvGraphicFramePr>
        <p:xfrm>
          <a:off x="457200" y="902332"/>
          <a:ext cx="8229600" cy="3710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57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3B9C-B311-6FFD-1BE7-3EC5E94756CD}"/>
              </a:ext>
            </a:extLst>
          </p:cNvPr>
          <p:cNvSpPr>
            <a:spLocks noGrp="1"/>
          </p:cNvSpPr>
          <p:nvPr>
            <p:ph type="title"/>
          </p:nvPr>
        </p:nvSpPr>
        <p:spPr>
          <a:xfrm>
            <a:off x="523875" y="364053"/>
            <a:ext cx="7886700" cy="994172"/>
          </a:xfrm>
        </p:spPr>
        <p:txBody>
          <a:bodyPr>
            <a:normAutofit/>
          </a:bodyPr>
          <a:lstStyle/>
          <a:p>
            <a:r>
              <a:rPr lang="en-US" dirty="0"/>
              <a:t>VCU Health Internal Assessment</a:t>
            </a:r>
          </a:p>
        </p:txBody>
      </p:sp>
      <p:sp>
        <p:nvSpPr>
          <p:cNvPr id="3" name="TextBox 2">
            <a:extLst>
              <a:ext uri="{FF2B5EF4-FFF2-40B4-BE49-F238E27FC236}">
                <a16:creationId xmlns:a16="http://schemas.microsoft.com/office/drawing/2014/main" id="{623A7BA4-F9E8-2457-E707-D9BAB72B50F4}"/>
              </a:ext>
            </a:extLst>
          </p:cNvPr>
          <p:cNvSpPr txBox="1"/>
          <p:nvPr/>
        </p:nvSpPr>
        <p:spPr>
          <a:xfrm>
            <a:off x="1053210" y="1283838"/>
            <a:ext cx="6126119" cy="2554545"/>
          </a:xfrm>
          <a:prstGeom prst="rect">
            <a:avLst/>
          </a:prstGeom>
          <a:noFill/>
        </p:spPr>
        <p:txBody>
          <a:bodyPr wrap="square" rtlCol="0">
            <a:spAutoFit/>
          </a:bodyPr>
          <a:lstStyle/>
          <a:p>
            <a:pPr marL="290513" marR="0" indent="-290513">
              <a:spcBef>
                <a:spcPts val="1200"/>
              </a:spcBef>
              <a:spcAft>
                <a:spcPts val="0"/>
              </a:spcAft>
              <a:buFont typeface="Arial" panose="020B0604020202020204" pitchFamily="34" charset="0"/>
              <a:buChar char="•"/>
            </a:pPr>
            <a:r>
              <a:rPr lang="en-US" sz="2400" dirty="0">
                <a:effectLst/>
                <a:latin typeface="Calibri" panose="020F0502020204030204" pitchFamily="34" charset="0"/>
              </a:rPr>
              <a:t>Inpatient capacity and utilization</a:t>
            </a:r>
          </a:p>
          <a:p>
            <a:pPr marL="285750" marR="0" indent="-285750">
              <a:spcBef>
                <a:spcPts val="1200"/>
              </a:spcBef>
              <a:spcAft>
                <a:spcPts val="0"/>
              </a:spcAft>
              <a:buFont typeface="Arial" panose="020B0604020202020204" pitchFamily="34" charset="0"/>
              <a:buChar char="•"/>
            </a:pPr>
            <a:r>
              <a:rPr lang="en-US" sz="2400" dirty="0">
                <a:effectLst/>
                <a:latin typeface="Calibri" panose="020F0502020204030204" pitchFamily="34" charset="0"/>
              </a:rPr>
              <a:t>Outpatient access and efficiency</a:t>
            </a:r>
          </a:p>
          <a:p>
            <a:pPr marL="285750" marR="0" indent="-285750">
              <a:spcBef>
                <a:spcPts val="1200"/>
              </a:spcBef>
              <a:spcAft>
                <a:spcPts val="0"/>
              </a:spcAft>
              <a:buFont typeface="Arial" panose="020B0604020202020204" pitchFamily="34" charset="0"/>
              <a:buChar char="•"/>
            </a:pPr>
            <a:r>
              <a:rPr lang="en-US" sz="2400" dirty="0">
                <a:effectLst/>
                <a:latin typeface="Calibri" panose="020F0502020204030204" pitchFamily="34" charset="0"/>
              </a:rPr>
              <a:t>Expense reduction</a:t>
            </a:r>
          </a:p>
          <a:p>
            <a:pPr marL="285750" marR="0" indent="-285750">
              <a:spcBef>
                <a:spcPts val="1200"/>
              </a:spcBef>
              <a:spcAft>
                <a:spcPts val="0"/>
              </a:spcAft>
              <a:buFont typeface="Arial" panose="020B0604020202020204" pitchFamily="34" charset="0"/>
              <a:buChar char="•"/>
            </a:pPr>
            <a:r>
              <a:rPr lang="en-US" sz="2400" dirty="0">
                <a:effectLst/>
                <a:latin typeface="Calibri" panose="020F0502020204030204" pitchFamily="34" charset="0"/>
              </a:rPr>
              <a:t>Health and wellbeing of our teams</a:t>
            </a:r>
          </a:p>
          <a:p>
            <a:pPr marR="0">
              <a:spcBef>
                <a:spcPts val="1200"/>
              </a:spcBef>
              <a:spcAft>
                <a:spcPts val="0"/>
              </a:spcAft>
            </a:pPr>
            <a:endParaRPr lang="en-US" sz="2400" dirty="0"/>
          </a:p>
        </p:txBody>
      </p:sp>
    </p:spTree>
    <p:extLst>
      <p:ext uri="{BB962C8B-B14F-4D97-AF65-F5344CB8AC3E}">
        <p14:creationId xmlns:p14="http://schemas.microsoft.com/office/powerpoint/2010/main" val="428835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2507-EBF7-B05A-DEFE-F01D0DFC9933}"/>
              </a:ext>
            </a:extLst>
          </p:cNvPr>
          <p:cNvSpPr>
            <a:spLocks noGrp="1"/>
          </p:cNvSpPr>
          <p:nvPr>
            <p:ph type="title"/>
          </p:nvPr>
        </p:nvSpPr>
        <p:spPr>
          <a:xfrm>
            <a:off x="685332" y="214825"/>
            <a:ext cx="7773338" cy="1197133"/>
          </a:xfrm>
        </p:spPr>
        <p:txBody>
          <a:bodyPr>
            <a:normAutofit/>
          </a:bodyPr>
          <a:lstStyle/>
          <a:p>
            <a:r>
              <a:rPr lang="en-US" dirty="0">
                <a:latin typeface="Calibri" panose="020F0502020204030204" pitchFamily="34" charset="0"/>
              </a:rPr>
              <a:t>Inpatient Capacity and Utilization</a:t>
            </a:r>
            <a:br>
              <a:rPr lang="en-US" dirty="0">
                <a:latin typeface="Calibri" panose="020F0502020204030204" pitchFamily="34" charset="0"/>
              </a:rPr>
            </a:br>
            <a:endParaRPr lang="en-US" dirty="0"/>
          </a:p>
        </p:txBody>
      </p:sp>
      <p:graphicFrame>
        <p:nvGraphicFramePr>
          <p:cNvPr id="5" name="Content Placeholder 4">
            <a:extLst>
              <a:ext uri="{FF2B5EF4-FFF2-40B4-BE49-F238E27FC236}">
                <a16:creationId xmlns:a16="http://schemas.microsoft.com/office/drawing/2014/main" id="{CE7FF8C3-3544-7CF1-B1C4-13DF5CEB7B9F}"/>
              </a:ext>
            </a:extLst>
          </p:cNvPr>
          <p:cNvGraphicFramePr>
            <a:graphicFrameLocks noGrp="1"/>
          </p:cNvGraphicFramePr>
          <p:nvPr>
            <p:ph sz="half" idx="1"/>
            <p:extLst>
              <p:ext uri="{D42A27DB-BD31-4B8C-83A1-F6EECF244321}">
                <p14:modId xmlns:p14="http://schemas.microsoft.com/office/powerpoint/2010/main" val="940988566"/>
              </p:ext>
            </p:extLst>
          </p:nvPr>
        </p:nvGraphicFramePr>
        <p:xfrm>
          <a:off x="596122" y="669923"/>
          <a:ext cx="3886200" cy="29747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EA49B264-8FA1-9642-63D8-13CA593F6B9D}"/>
              </a:ext>
            </a:extLst>
          </p:cNvPr>
          <p:cNvGraphicFramePr>
            <a:graphicFrameLocks noGrp="1"/>
          </p:cNvGraphicFramePr>
          <p:nvPr>
            <p:ph sz="half" idx="2"/>
            <p:extLst>
              <p:ext uri="{D42A27DB-BD31-4B8C-83A1-F6EECF244321}">
                <p14:modId xmlns:p14="http://schemas.microsoft.com/office/powerpoint/2010/main" val="1539641383"/>
              </p:ext>
            </p:extLst>
          </p:nvPr>
        </p:nvGraphicFramePr>
        <p:xfrm>
          <a:off x="4629150" y="756773"/>
          <a:ext cx="3886200" cy="29747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5914F9C-0084-48D2-E7AA-20656E645FED}"/>
              </a:ext>
            </a:extLst>
          </p:cNvPr>
          <p:cNvSpPr txBox="1"/>
          <p:nvPr/>
        </p:nvSpPr>
        <p:spPr>
          <a:xfrm flipH="1">
            <a:off x="788427" y="3591383"/>
            <a:ext cx="3501589" cy="954107"/>
          </a:xfrm>
          <a:prstGeom prst="rect">
            <a:avLst/>
          </a:prstGeom>
          <a:noFill/>
        </p:spPr>
        <p:txBody>
          <a:bodyPr wrap="square" rtlCol="0">
            <a:spAutoFit/>
          </a:bodyPr>
          <a:lstStyle/>
          <a:p>
            <a:r>
              <a:rPr lang="en-US" sz="1400" dirty="0">
                <a:latin typeface="+mn-lt"/>
              </a:rPr>
              <a:t>The average length of stay in hospital started to drop since 2016 and went up in 2020 and 2021. Some of these data could be impacted by COVID.</a:t>
            </a:r>
          </a:p>
        </p:txBody>
      </p:sp>
      <p:sp>
        <p:nvSpPr>
          <p:cNvPr id="4" name="TextBox 3">
            <a:extLst>
              <a:ext uri="{FF2B5EF4-FFF2-40B4-BE49-F238E27FC236}">
                <a16:creationId xmlns:a16="http://schemas.microsoft.com/office/drawing/2014/main" id="{8535C99E-CB3E-DF36-E1B5-42C559400DC1}"/>
              </a:ext>
            </a:extLst>
          </p:cNvPr>
          <p:cNvSpPr txBox="1"/>
          <p:nvPr/>
        </p:nvSpPr>
        <p:spPr>
          <a:xfrm flipH="1">
            <a:off x="4951494" y="3647344"/>
            <a:ext cx="3310247" cy="523220"/>
          </a:xfrm>
          <a:prstGeom prst="rect">
            <a:avLst/>
          </a:prstGeom>
          <a:noFill/>
        </p:spPr>
        <p:txBody>
          <a:bodyPr wrap="square" rtlCol="0">
            <a:spAutoFit/>
          </a:bodyPr>
          <a:lstStyle/>
          <a:p>
            <a:r>
              <a:rPr lang="en-US" sz="1400" dirty="0">
                <a:latin typeface="+mn-lt"/>
              </a:rPr>
              <a:t>Inpatient discharge continually dropped since program onset in 2018</a:t>
            </a:r>
          </a:p>
        </p:txBody>
      </p:sp>
    </p:spTree>
    <p:extLst>
      <p:ext uri="{BB962C8B-B14F-4D97-AF65-F5344CB8AC3E}">
        <p14:creationId xmlns:p14="http://schemas.microsoft.com/office/powerpoint/2010/main" val="77625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2507-EBF7-B05A-DEFE-F01D0DFC9933}"/>
              </a:ext>
            </a:extLst>
          </p:cNvPr>
          <p:cNvSpPr>
            <a:spLocks noGrp="1"/>
          </p:cNvSpPr>
          <p:nvPr>
            <p:ph type="title"/>
          </p:nvPr>
        </p:nvSpPr>
        <p:spPr>
          <a:xfrm>
            <a:off x="685331" y="149579"/>
            <a:ext cx="7773338" cy="1197133"/>
          </a:xfrm>
        </p:spPr>
        <p:txBody>
          <a:bodyPr>
            <a:normAutofit/>
          </a:bodyPr>
          <a:lstStyle/>
          <a:p>
            <a:r>
              <a:rPr lang="en-US" dirty="0">
                <a:latin typeface="Calibri" panose="020F0502020204030204" pitchFamily="34" charset="0"/>
              </a:rPr>
              <a:t>Inpatient Capacity and Utilization (cont.)</a:t>
            </a:r>
            <a:br>
              <a:rPr lang="en-US" dirty="0">
                <a:latin typeface="Calibri" panose="020F0502020204030204" pitchFamily="34" charset="0"/>
              </a:rPr>
            </a:br>
            <a:endParaRPr lang="en-US" dirty="0"/>
          </a:p>
        </p:txBody>
      </p:sp>
      <p:graphicFrame>
        <p:nvGraphicFramePr>
          <p:cNvPr id="9" name="Content Placeholder 8">
            <a:extLst>
              <a:ext uri="{FF2B5EF4-FFF2-40B4-BE49-F238E27FC236}">
                <a16:creationId xmlns:a16="http://schemas.microsoft.com/office/drawing/2014/main" id="{205FEC08-AB09-A09C-CA4E-31697D39757A}"/>
              </a:ext>
            </a:extLst>
          </p:cNvPr>
          <p:cNvGraphicFramePr>
            <a:graphicFrameLocks noGrp="1"/>
          </p:cNvGraphicFramePr>
          <p:nvPr>
            <p:ph sz="half" idx="1"/>
          </p:nvPr>
        </p:nvGraphicFramePr>
        <p:xfrm>
          <a:off x="628650" y="863930"/>
          <a:ext cx="3886200" cy="2654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8375AAA6-E20A-3B1E-C3F9-067F9E0DA7AB}"/>
              </a:ext>
            </a:extLst>
          </p:cNvPr>
          <p:cNvGraphicFramePr>
            <a:graphicFrameLocks noGrp="1"/>
          </p:cNvGraphicFramePr>
          <p:nvPr>
            <p:ph sz="half" idx="2"/>
          </p:nvPr>
        </p:nvGraphicFramePr>
        <p:xfrm>
          <a:off x="4629150" y="863930"/>
          <a:ext cx="3886200" cy="24225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7A368AC-E790-8E82-E3C8-38C748A2578E}"/>
              </a:ext>
            </a:extLst>
          </p:cNvPr>
          <p:cNvSpPr txBox="1"/>
          <p:nvPr/>
        </p:nvSpPr>
        <p:spPr>
          <a:xfrm>
            <a:off x="892367" y="3518065"/>
            <a:ext cx="3503363" cy="738664"/>
          </a:xfrm>
          <a:prstGeom prst="rect">
            <a:avLst/>
          </a:prstGeom>
          <a:noFill/>
        </p:spPr>
        <p:txBody>
          <a:bodyPr wrap="square" rtlCol="0">
            <a:spAutoFit/>
          </a:bodyPr>
          <a:lstStyle/>
          <a:p>
            <a:r>
              <a:rPr lang="en-US" sz="1400" dirty="0">
                <a:latin typeface="+mn-lt"/>
              </a:rPr>
              <a:t>Inpatient hospital staying days dropped after program onset, while the number of patients continually increased each year</a:t>
            </a:r>
          </a:p>
        </p:txBody>
      </p:sp>
      <p:sp>
        <p:nvSpPr>
          <p:cNvPr id="4" name="TextBox 3">
            <a:extLst>
              <a:ext uri="{FF2B5EF4-FFF2-40B4-BE49-F238E27FC236}">
                <a16:creationId xmlns:a16="http://schemas.microsoft.com/office/drawing/2014/main" id="{883506C0-0B2A-94CF-217D-C39F95CE6124}"/>
              </a:ext>
            </a:extLst>
          </p:cNvPr>
          <p:cNvSpPr txBox="1"/>
          <p:nvPr/>
        </p:nvSpPr>
        <p:spPr>
          <a:xfrm>
            <a:off x="5044044" y="3518066"/>
            <a:ext cx="3274621" cy="523220"/>
          </a:xfrm>
          <a:prstGeom prst="rect">
            <a:avLst/>
          </a:prstGeom>
          <a:noFill/>
        </p:spPr>
        <p:txBody>
          <a:bodyPr wrap="square" rtlCol="0">
            <a:spAutoFit/>
          </a:bodyPr>
          <a:lstStyle/>
          <a:p>
            <a:r>
              <a:rPr lang="en-US" sz="1400" dirty="0">
                <a:latin typeface="+mn-lt"/>
              </a:rPr>
              <a:t>Inpatient return within 30 days also decreased every year after 2018</a:t>
            </a:r>
          </a:p>
        </p:txBody>
      </p:sp>
    </p:spTree>
    <p:extLst>
      <p:ext uri="{BB962C8B-B14F-4D97-AF65-F5344CB8AC3E}">
        <p14:creationId xmlns:p14="http://schemas.microsoft.com/office/powerpoint/2010/main" val="211653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2507-EBF7-B05A-DEFE-F01D0DFC9933}"/>
              </a:ext>
            </a:extLst>
          </p:cNvPr>
          <p:cNvSpPr>
            <a:spLocks noGrp="1"/>
          </p:cNvSpPr>
          <p:nvPr>
            <p:ph type="title"/>
          </p:nvPr>
        </p:nvSpPr>
        <p:spPr>
          <a:xfrm>
            <a:off x="727114" y="278915"/>
            <a:ext cx="7773338" cy="1197133"/>
          </a:xfrm>
        </p:spPr>
        <p:txBody>
          <a:bodyPr>
            <a:normAutofit/>
          </a:bodyPr>
          <a:lstStyle/>
          <a:p>
            <a:r>
              <a:rPr lang="en-US" dirty="0">
                <a:latin typeface="Calibri" panose="020F0502020204030204" pitchFamily="34" charset="0"/>
              </a:rPr>
              <a:t>Outpatient Access and Efficiency (cont.)</a:t>
            </a:r>
            <a:br>
              <a:rPr lang="en-US" dirty="0">
                <a:latin typeface="Calibri" panose="020F0502020204030204" pitchFamily="34" charset="0"/>
              </a:rPr>
            </a:br>
            <a:endParaRPr lang="en-US" dirty="0"/>
          </a:p>
        </p:txBody>
      </p:sp>
      <p:graphicFrame>
        <p:nvGraphicFramePr>
          <p:cNvPr id="11" name="Content Placeholder 10">
            <a:extLst>
              <a:ext uri="{FF2B5EF4-FFF2-40B4-BE49-F238E27FC236}">
                <a16:creationId xmlns:a16="http://schemas.microsoft.com/office/drawing/2014/main" id="{C63F3E63-58D2-A121-04AA-96CA6AF1E509}"/>
              </a:ext>
            </a:extLst>
          </p:cNvPr>
          <p:cNvGraphicFramePr>
            <a:graphicFrameLocks noGrp="1"/>
          </p:cNvGraphicFramePr>
          <p:nvPr>
            <p:ph sz="half" idx="1"/>
          </p:nvPr>
        </p:nvGraphicFramePr>
        <p:xfrm>
          <a:off x="628650" y="926276"/>
          <a:ext cx="3886200" cy="27164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AD2BE6C9-B111-586D-3B24-EABAFD6FA4E9}"/>
              </a:ext>
            </a:extLst>
          </p:cNvPr>
          <p:cNvGraphicFramePr>
            <a:graphicFrameLocks noGrp="1"/>
          </p:cNvGraphicFramePr>
          <p:nvPr>
            <p:ph sz="half" idx="2"/>
          </p:nvPr>
        </p:nvGraphicFramePr>
        <p:xfrm>
          <a:off x="4629150" y="926276"/>
          <a:ext cx="3886200" cy="27164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0BDE41D-7A28-282C-65F0-AE564F3CDED4}"/>
              </a:ext>
            </a:extLst>
          </p:cNvPr>
          <p:cNvSpPr txBox="1"/>
          <p:nvPr/>
        </p:nvSpPr>
        <p:spPr>
          <a:xfrm>
            <a:off x="727113" y="3642757"/>
            <a:ext cx="3787737" cy="461665"/>
          </a:xfrm>
          <a:prstGeom prst="rect">
            <a:avLst/>
          </a:prstGeom>
          <a:noFill/>
        </p:spPr>
        <p:txBody>
          <a:bodyPr wrap="square" rtlCol="0">
            <a:spAutoFit/>
          </a:bodyPr>
          <a:lstStyle/>
          <a:p>
            <a:r>
              <a:rPr lang="en-US" sz="1200" dirty="0"/>
              <a:t>Total appointments number increased from 2018 to 2020, then dropped a little in 2021</a:t>
            </a:r>
          </a:p>
        </p:txBody>
      </p:sp>
      <p:sp>
        <p:nvSpPr>
          <p:cNvPr id="4" name="TextBox 3">
            <a:extLst>
              <a:ext uri="{FF2B5EF4-FFF2-40B4-BE49-F238E27FC236}">
                <a16:creationId xmlns:a16="http://schemas.microsoft.com/office/drawing/2014/main" id="{D22B5BEF-04BC-FB11-2C35-AEF1E4934757}"/>
              </a:ext>
            </a:extLst>
          </p:cNvPr>
          <p:cNvSpPr txBox="1"/>
          <p:nvPr/>
        </p:nvSpPr>
        <p:spPr>
          <a:xfrm>
            <a:off x="4941065" y="3642757"/>
            <a:ext cx="3886199" cy="646331"/>
          </a:xfrm>
          <a:prstGeom prst="rect">
            <a:avLst/>
          </a:prstGeom>
          <a:noFill/>
        </p:spPr>
        <p:txBody>
          <a:bodyPr wrap="square" rtlCol="0">
            <a:spAutoFit/>
          </a:bodyPr>
          <a:lstStyle/>
          <a:p>
            <a:r>
              <a:rPr lang="en-US" sz="1200" dirty="0"/>
              <a:t>Year 2019 has the highest appointment arrival rate. </a:t>
            </a:r>
          </a:p>
          <a:p>
            <a:r>
              <a:rPr lang="en-US" sz="1200" dirty="0"/>
              <a:t>Year 2020 and Year 2021 has higher cancellation rate.</a:t>
            </a:r>
          </a:p>
          <a:p>
            <a:r>
              <a:rPr lang="en-US" sz="1200" dirty="0"/>
              <a:t>This could be a result of COVID.</a:t>
            </a:r>
          </a:p>
        </p:txBody>
      </p:sp>
    </p:spTree>
    <p:extLst>
      <p:ext uri="{BB962C8B-B14F-4D97-AF65-F5344CB8AC3E}">
        <p14:creationId xmlns:p14="http://schemas.microsoft.com/office/powerpoint/2010/main" val="34882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2507-EBF7-B05A-DEFE-F01D0DFC9933}"/>
              </a:ext>
            </a:extLst>
          </p:cNvPr>
          <p:cNvSpPr>
            <a:spLocks noGrp="1"/>
          </p:cNvSpPr>
          <p:nvPr>
            <p:ph type="title"/>
          </p:nvPr>
        </p:nvSpPr>
        <p:spPr>
          <a:xfrm>
            <a:off x="685333" y="109087"/>
            <a:ext cx="7773338" cy="1197133"/>
          </a:xfrm>
        </p:spPr>
        <p:txBody>
          <a:bodyPr>
            <a:normAutofit/>
          </a:bodyPr>
          <a:lstStyle/>
          <a:p>
            <a:r>
              <a:rPr lang="en-US" dirty="0">
                <a:latin typeface="Calibri" panose="020F0502020204030204" pitchFamily="34" charset="0"/>
              </a:rPr>
              <a:t>Expense Reduction </a:t>
            </a:r>
            <a:br>
              <a:rPr lang="en-US" dirty="0">
                <a:latin typeface="Calibri" panose="020F0502020204030204" pitchFamily="34" charset="0"/>
              </a:rPr>
            </a:br>
            <a:endParaRPr lang="en-US" dirty="0"/>
          </a:p>
        </p:txBody>
      </p:sp>
      <p:graphicFrame>
        <p:nvGraphicFramePr>
          <p:cNvPr id="9" name="Content Placeholder 8">
            <a:extLst>
              <a:ext uri="{FF2B5EF4-FFF2-40B4-BE49-F238E27FC236}">
                <a16:creationId xmlns:a16="http://schemas.microsoft.com/office/drawing/2014/main" id="{1A9C4CC6-4FD6-81C4-351F-1448443CF491}"/>
              </a:ext>
            </a:extLst>
          </p:cNvPr>
          <p:cNvGraphicFramePr>
            <a:graphicFrameLocks noGrp="1"/>
          </p:cNvGraphicFramePr>
          <p:nvPr>
            <p:ph sz="half" idx="1"/>
          </p:nvPr>
        </p:nvGraphicFramePr>
        <p:xfrm>
          <a:off x="712519" y="890649"/>
          <a:ext cx="3802331" cy="24760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B72A947C-34FB-1594-D146-B141F39DA630}"/>
              </a:ext>
            </a:extLst>
          </p:cNvPr>
          <p:cNvGraphicFramePr>
            <a:graphicFrameLocks noGrp="1"/>
          </p:cNvGraphicFramePr>
          <p:nvPr>
            <p:ph sz="half" idx="2"/>
          </p:nvPr>
        </p:nvGraphicFramePr>
        <p:xfrm>
          <a:off x="4629151" y="801585"/>
          <a:ext cx="3886199" cy="303711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8B6DA14-351C-ED8E-887B-617BB3AC19C1}"/>
              </a:ext>
            </a:extLst>
          </p:cNvPr>
          <p:cNvSpPr txBox="1"/>
          <p:nvPr/>
        </p:nvSpPr>
        <p:spPr>
          <a:xfrm flipH="1">
            <a:off x="987284" y="3473533"/>
            <a:ext cx="3457056" cy="646331"/>
          </a:xfrm>
          <a:prstGeom prst="rect">
            <a:avLst/>
          </a:prstGeom>
          <a:noFill/>
        </p:spPr>
        <p:txBody>
          <a:bodyPr wrap="square" rtlCol="0">
            <a:spAutoFit/>
          </a:bodyPr>
          <a:lstStyle/>
          <a:p>
            <a:r>
              <a:rPr lang="en-US" sz="1200" dirty="0">
                <a:latin typeface="+mn-lt"/>
              </a:rPr>
              <a:t>The total cost continually increased from 2011 to 2017, and it gradually dropped since program onset in 2018</a:t>
            </a:r>
            <a:endParaRPr lang="en-US" dirty="0">
              <a:latin typeface="+mn-lt"/>
            </a:endParaRPr>
          </a:p>
        </p:txBody>
      </p:sp>
      <p:sp>
        <p:nvSpPr>
          <p:cNvPr id="5" name="TextBox 4">
            <a:extLst>
              <a:ext uri="{FF2B5EF4-FFF2-40B4-BE49-F238E27FC236}">
                <a16:creationId xmlns:a16="http://schemas.microsoft.com/office/drawing/2014/main" id="{6E34F9A8-4283-9745-79C6-86F71D74F538}"/>
              </a:ext>
            </a:extLst>
          </p:cNvPr>
          <p:cNvSpPr txBox="1"/>
          <p:nvPr/>
        </p:nvSpPr>
        <p:spPr>
          <a:xfrm>
            <a:off x="5352803" y="3838698"/>
            <a:ext cx="2803913" cy="646331"/>
          </a:xfrm>
          <a:prstGeom prst="rect">
            <a:avLst/>
          </a:prstGeom>
          <a:noFill/>
        </p:spPr>
        <p:txBody>
          <a:bodyPr wrap="square" rtlCol="0">
            <a:spAutoFit/>
          </a:bodyPr>
          <a:lstStyle/>
          <a:p>
            <a:r>
              <a:rPr lang="en-US" sz="1200" dirty="0">
                <a:latin typeface="+mn-lt"/>
              </a:rPr>
              <a:t>Number of patients increased every year since 2011, while the cost started to drop since 2018</a:t>
            </a:r>
          </a:p>
        </p:txBody>
      </p:sp>
    </p:spTree>
    <p:extLst>
      <p:ext uri="{BB962C8B-B14F-4D97-AF65-F5344CB8AC3E}">
        <p14:creationId xmlns:p14="http://schemas.microsoft.com/office/powerpoint/2010/main" val="776604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2507-EBF7-B05A-DEFE-F01D0DFC9933}"/>
              </a:ext>
            </a:extLst>
          </p:cNvPr>
          <p:cNvSpPr>
            <a:spLocks noGrp="1"/>
          </p:cNvSpPr>
          <p:nvPr>
            <p:ph type="title"/>
          </p:nvPr>
        </p:nvSpPr>
        <p:spPr>
          <a:xfrm>
            <a:off x="685332" y="158260"/>
            <a:ext cx="7773338" cy="1197133"/>
          </a:xfrm>
        </p:spPr>
        <p:txBody>
          <a:bodyPr>
            <a:normAutofit/>
          </a:bodyPr>
          <a:lstStyle/>
          <a:p>
            <a:r>
              <a:rPr lang="en-US" dirty="0">
                <a:latin typeface="Calibri" panose="020F0502020204030204" pitchFamily="34" charset="0"/>
              </a:rPr>
              <a:t>Health and Wellbeing of Our Team </a:t>
            </a:r>
            <a:br>
              <a:rPr lang="en-US" dirty="0">
                <a:latin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CA37DB7B-D578-489B-BCF4-FA4F9699D1C4}"/>
              </a:ext>
            </a:extLst>
          </p:cNvPr>
          <p:cNvSpPr>
            <a:spLocks noGrp="1"/>
          </p:cNvSpPr>
          <p:nvPr>
            <p:ph sz="half" idx="1"/>
          </p:nvPr>
        </p:nvSpPr>
        <p:spPr>
          <a:xfrm>
            <a:off x="628650" y="1107196"/>
            <a:ext cx="3886200" cy="3525527"/>
          </a:xfrm>
        </p:spPr>
        <p:txBody>
          <a:bodyPr>
            <a:normAutofit fontScale="62500" lnSpcReduction="20000"/>
          </a:bodyPr>
          <a:lstStyle/>
          <a:p>
            <a:pPr marL="0" indent="0">
              <a:lnSpc>
                <a:spcPct val="120000"/>
              </a:lnSpc>
              <a:buNone/>
            </a:pPr>
            <a:r>
              <a:rPr lang="en-US" b="1" i="1" dirty="0"/>
              <a:t>Barriers</a:t>
            </a:r>
          </a:p>
          <a:p>
            <a:pPr>
              <a:lnSpc>
                <a:spcPct val="120000"/>
              </a:lnSpc>
            </a:pPr>
            <a:r>
              <a:rPr lang="en-US" dirty="0"/>
              <a:t>Team has experienced COVID burnout</a:t>
            </a:r>
          </a:p>
          <a:p>
            <a:pPr>
              <a:lnSpc>
                <a:spcPct val="120000"/>
              </a:lnSpc>
            </a:pPr>
            <a:r>
              <a:rPr lang="en-US" dirty="0"/>
              <a:t>Frustration over positions not being replaced and impeding their jobs</a:t>
            </a:r>
          </a:p>
          <a:p>
            <a:pPr>
              <a:lnSpc>
                <a:spcPct val="120000"/>
              </a:lnSpc>
            </a:pPr>
            <a:r>
              <a:rPr lang="en-US" dirty="0"/>
              <a:t>Lack of compliance and ongoing “Groundhog Day” situations for some patients</a:t>
            </a:r>
          </a:p>
          <a:p>
            <a:pPr>
              <a:lnSpc>
                <a:spcPct val="120000"/>
              </a:lnSpc>
            </a:pPr>
            <a:r>
              <a:rPr lang="en-US" dirty="0"/>
              <a:t>Monetary compensation</a:t>
            </a:r>
          </a:p>
        </p:txBody>
      </p:sp>
      <p:sp>
        <p:nvSpPr>
          <p:cNvPr id="6" name="Content Placeholder 5">
            <a:extLst>
              <a:ext uri="{FF2B5EF4-FFF2-40B4-BE49-F238E27FC236}">
                <a16:creationId xmlns:a16="http://schemas.microsoft.com/office/drawing/2014/main" id="{D7D3672F-5649-8683-8250-310A5AD21E9E}"/>
              </a:ext>
            </a:extLst>
          </p:cNvPr>
          <p:cNvSpPr>
            <a:spLocks noGrp="1"/>
          </p:cNvSpPr>
          <p:nvPr>
            <p:ph sz="half" idx="2"/>
          </p:nvPr>
        </p:nvSpPr>
        <p:spPr>
          <a:xfrm>
            <a:off x="4629150" y="1107196"/>
            <a:ext cx="3886200" cy="3525527"/>
          </a:xfrm>
        </p:spPr>
        <p:txBody>
          <a:bodyPr>
            <a:normAutofit fontScale="62500" lnSpcReduction="20000"/>
          </a:bodyPr>
          <a:lstStyle/>
          <a:p>
            <a:pPr marL="0" indent="0">
              <a:lnSpc>
                <a:spcPct val="120000"/>
              </a:lnSpc>
              <a:buNone/>
            </a:pPr>
            <a:r>
              <a:rPr lang="en-US" b="1" i="1" dirty="0"/>
              <a:t>Solutions</a:t>
            </a:r>
          </a:p>
          <a:p>
            <a:pPr>
              <a:lnSpc>
                <a:spcPct val="120000"/>
              </a:lnSpc>
            </a:pPr>
            <a:r>
              <a:rPr lang="en-US" dirty="0"/>
              <a:t>Encourage staff to utilize PTO</a:t>
            </a:r>
          </a:p>
          <a:p>
            <a:pPr>
              <a:lnSpc>
                <a:spcPct val="120000"/>
              </a:lnSpc>
            </a:pPr>
            <a:r>
              <a:rPr lang="en-US" dirty="0"/>
              <a:t>Continue to work with leadership on outcomes to support staff replacement and other revenue resources for these positions</a:t>
            </a:r>
          </a:p>
          <a:p>
            <a:pPr>
              <a:lnSpc>
                <a:spcPct val="120000"/>
              </a:lnSpc>
            </a:pPr>
            <a:r>
              <a:rPr lang="en-US" dirty="0"/>
              <a:t>Daily huddle to work as a team and support one another</a:t>
            </a:r>
          </a:p>
          <a:p>
            <a:pPr>
              <a:lnSpc>
                <a:spcPct val="120000"/>
              </a:lnSpc>
            </a:pPr>
            <a:r>
              <a:rPr lang="en-US" dirty="0"/>
              <a:t>Approach leadership on some descriptions being “Reviewed in Place” </a:t>
            </a:r>
          </a:p>
          <a:p>
            <a:pPr>
              <a:lnSpc>
                <a:spcPct val="120000"/>
              </a:lnSpc>
            </a:pPr>
            <a:r>
              <a:rPr lang="en-US" dirty="0"/>
              <a:t>Team Building</a:t>
            </a:r>
          </a:p>
          <a:p>
            <a:pPr lvl="1">
              <a:lnSpc>
                <a:spcPct val="120000"/>
              </a:lnSpc>
            </a:pPr>
            <a:r>
              <a:rPr lang="en-US" dirty="0"/>
              <a:t>Bi-annual dinners with team from medical director, staff picnics, </a:t>
            </a:r>
            <a:r>
              <a:rPr lang="en-US" dirty="0" err="1"/>
              <a:t>etc</a:t>
            </a:r>
            <a:endParaRPr lang="en-US" dirty="0"/>
          </a:p>
          <a:p>
            <a:pPr>
              <a:lnSpc>
                <a:spcPct val="120000"/>
              </a:lnSpc>
            </a:pPr>
            <a:endParaRPr lang="en-US" dirty="0"/>
          </a:p>
        </p:txBody>
      </p:sp>
    </p:spTree>
    <p:extLst>
      <p:ext uri="{BB962C8B-B14F-4D97-AF65-F5344CB8AC3E}">
        <p14:creationId xmlns:p14="http://schemas.microsoft.com/office/powerpoint/2010/main" val="176990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425"/>
            <a:ext cx="8229600" cy="535154"/>
          </a:xfrm>
        </p:spPr>
        <p:txBody>
          <a:bodyPr/>
          <a:lstStyle/>
          <a:p>
            <a:r>
              <a:rPr lang="en-US" dirty="0"/>
              <a:t>Financial Projections and Analysis</a:t>
            </a:r>
          </a:p>
        </p:txBody>
      </p:sp>
      <p:graphicFrame>
        <p:nvGraphicFramePr>
          <p:cNvPr id="6" name="Content Placeholder 5">
            <a:extLst>
              <a:ext uri="{FF2B5EF4-FFF2-40B4-BE49-F238E27FC236}">
                <a16:creationId xmlns:a16="http://schemas.microsoft.com/office/drawing/2014/main" id="{43523AC9-1956-4172-817F-53A5D40F6A6F}"/>
              </a:ext>
            </a:extLst>
          </p:cNvPr>
          <p:cNvGraphicFramePr>
            <a:graphicFrameLocks noGrp="1"/>
          </p:cNvGraphicFramePr>
          <p:nvPr>
            <p:ph idx="1"/>
            <p:extLst>
              <p:ext uri="{D42A27DB-BD31-4B8C-83A1-F6EECF244321}">
                <p14:modId xmlns:p14="http://schemas.microsoft.com/office/powerpoint/2010/main" val="1665548409"/>
              </p:ext>
            </p:extLst>
          </p:nvPr>
        </p:nvGraphicFramePr>
        <p:xfrm>
          <a:off x="914399" y="1009816"/>
          <a:ext cx="7585545" cy="3594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374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4A3F-3C1A-465E-B4EF-361007AB25C1}"/>
              </a:ext>
            </a:extLst>
          </p:cNvPr>
          <p:cNvSpPr>
            <a:spLocks noGrp="1"/>
          </p:cNvSpPr>
          <p:nvPr>
            <p:ph type="title"/>
          </p:nvPr>
        </p:nvSpPr>
        <p:spPr/>
        <p:txBody>
          <a:bodyPr>
            <a:noAutofit/>
          </a:bodyPr>
          <a:lstStyle/>
          <a:p>
            <a:r>
              <a:rPr lang="en-US" dirty="0"/>
              <a:t>Session Objectives	</a:t>
            </a:r>
          </a:p>
        </p:txBody>
      </p:sp>
      <p:sp>
        <p:nvSpPr>
          <p:cNvPr id="3" name="Content Placeholder 2">
            <a:extLst>
              <a:ext uri="{FF2B5EF4-FFF2-40B4-BE49-F238E27FC236}">
                <a16:creationId xmlns:a16="http://schemas.microsoft.com/office/drawing/2014/main" id="{F3996F38-0477-4FE4-AED8-A492881A6CA9}"/>
              </a:ext>
            </a:extLst>
          </p:cNvPr>
          <p:cNvSpPr>
            <a:spLocks noGrp="1"/>
          </p:cNvSpPr>
          <p:nvPr>
            <p:ph idx="1"/>
          </p:nvPr>
        </p:nvSpPr>
        <p:spPr>
          <a:xfrm>
            <a:off x="824670" y="1162228"/>
            <a:ext cx="6781088" cy="3204672"/>
          </a:xfrm>
        </p:spPr>
        <p:txBody>
          <a:bodyPr>
            <a:normAutofit lnSpcReduction="10000"/>
          </a:bodyPr>
          <a:lstStyle/>
          <a:p>
            <a:pPr>
              <a:lnSpc>
                <a:spcPct val="150000"/>
              </a:lnSpc>
            </a:pPr>
            <a:r>
              <a:rPr lang="en-US" dirty="0"/>
              <a:t>What are you trying to accomplish? What is the Vision?</a:t>
            </a:r>
          </a:p>
          <a:p>
            <a:pPr>
              <a:lnSpc>
                <a:spcPct val="150000"/>
              </a:lnSpc>
            </a:pPr>
            <a:r>
              <a:rPr lang="en-US" dirty="0">
                <a:solidFill>
                  <a:srgbClr val="CD113B"/>
                </a:solidFill>
              </a:rPr>
              <a:t>(Begin with the end in Mind)</a:t>
            </a:r>
          </a:p>
          <a:p>
            <a:pPr>
              <a:lnSpc>
                <a:spcPct val="150000"/>
              </a:lnSpc>
            </a:pPr>
            <a:r>
              <a:rPr lang="en-US" dirty="0"/>
              <a:t>Provide a framework for creation of a business plan</a:t>
            </a:r>
          </a:p>
          <a:p>
            <a:pPr>
              <a:lnSpc>
                <a:spcPct val="100000"/>
              </a:lnSpc>
            </a:pPr>
            <a:r>
              <a:rPr lang="en-US" dirty="0"/>
              <a:t>Focused review of business plan components</a:t>
            </a:r>
          </a:p>
          <a:p>
            <a:pPr lvl="1">
              <a:lnSpc>
                <a:spcPct val="100000"/>
              </a:lnSpc>
            </a:pPr>
            <a:r>
              <a:rPr lang="en-US" dirty="0"/>
              <a:t>External Assessment</a:t>
            </a:r>
          </a:p>
          <a:p>
            <a:pPr lvl="1">
              <a:lnSpc>
                <a:spcPct val="100000"/>
              </a:lnSpc>
            </a:pPr>
            <a:r>
              <a:rPr lang="en-US" dirty="0"/>
              <a:t>Internal Assessment </a:t>
            </a:r>
          </a:p>
          <a:p>
            <a:pPr lvl="1">
              <a:lnSpc>
                <a:spcPct val="100000"/>
              </a:lnSpc>
            </a:pPr>
            <a:r>
              <a:rPr lang="en-US" dirty="0"/>
              <a:t>Financial Analyses </a:t>
            </a:r>
          </a:p>
          <a:p>
            <a:pPr lvl="1">
              <a:lnSpc>
                <a:spcPct val="100000"/>
              </a:lnSpc>
            </a:pPr>
            <a:r>
              <a:rPr lang="en-US" dirty="0"/>
              <a:t>Implementation Plan</a:t>
            </a:r>
          </a:p>
        </p:txBody>
      </p:sp>
    </p:spTree>
    <p:extLst>
      <p:ext uri="{BB962C8B-B14F-4D97-AF65-F5344CB8AC3E}">
        <p14:creationId xmlns:p14="http://schemas.microsoft.com/office/powerpoint/2010/main" val="4089828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 y="272424"/>
            <a:ext cx="8229600" cy="535154"/>
          </a:xfrm>
        </p:spPr>
        <p:txBody>
          <a:bodyPr/>
          <a:lstStyle/>
          <a:p>
            <a:r>
              <a:rPr lang="en-US" dirty="0"/>
              <a:t>Financial Projections and Analysis</a:t>
            </a:r>
          </a:p>
        </p:txBody>
      </p:sp>
      <p:graphicFrame>
        <p:nvGraphicFramePr>
          <p:cNvPr id="4" name="Content Placeholder 3">
            <a:extLst>
              <a:ext uri="{FF2B5EF4-FFF2-40B4-BE49-F238E27FC236}">
                <a16:creationId xmlns:a16="http://schemas.microsoft.com/office/drawing/2014/main" id="{42C07D95-151C-4D93-9723-CE0C77CC3114}"/>
              </a:ext>
            </a:extLst>
          </p:cNvPr>
          <p:cNvGraphicFramePr>
            <a:graphicFrameLocks noGrp="1"/>
          </p:cNvGraphicFramePr>
          <p:nvPr>
            <p:ph idx="1"/>
            <p:extLst>
              <p:ext uri="{D42A27DB-BD31-4B8C-83A1-F6EECF244321}">
                <p14:modId xmlns:p14="http://schemas.microsoft.com/office/powerpoint/2010/main" val="1735813333"/>
              </p:ext>
            </p:extLst>
          </p:nvPr>
        </p:nvGraphicFramePr>
        <p:xfrm>
          <a:off x="632129" y="947178"/>
          <a:ext cx="8062291" cy="3775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68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B17B1C21-517C-023A-C551-41CB36668C73}"/>
              </a:ext>
            </a:extLst>
          </p:cNvPr>
          <p:cNvPicPr>
            <a:picLocks noChangeAspect="1"/>
          </p:cNvPicPr>
          <p:nvPr/>
        </p:nvPicPr>
        <p:blipFill rotWithShape="1">
          <a:blip r:embed="rId3">
            <a:extLst>
              <a:ext uri="{28A0092B-C50C-407E-A947-70E740481C1C}">
                <a14:useLocalDpi xmlns:a14="http://schemas.microsoft.com/office/drawing/2010/main" val="0"/>
              </a:ext>
            </a:extLst>
          </a:blip>
          <a:srcRect l="6903" r="5714" b="-2"/>
          <a:stretch/>
        </p:blipFill>
        <p:spPr>
          <a:xfrm>
            <a:off x="15" y="8"/>
            <a:ext cx="9143985" cy="4928454"/>
          </a:xfrm>
          <a:prstGeom prst="rect">
            <a:avLst/>
          </a:prstGeom>
        </p:spPr>
      </p:pic>
    </p:spTree>
    <p:extLst>
      <p:ext uri="{BB962C8B-B14F-4D97-AF65-F5344CB8AC3E}">
        <p14:creationId xmlns:p14="http://schemas.microsoft.com/office/powerpoint/2010/main" val="2633540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Projections and Analysis (cont.)</a:t>
            </a:r>
          </a:p>
        </p:txBody>
      </p:sp>
      <p:graphicFrame>
        <p:nvGraphicFramePr>
          <p:cNvPr id="4" name="Content Placeholder 3">
            <a:extLst>
              <a:ext uri="{FF2B5EF4-FFF2-40B4-BE49-F238E27FC236}">
                <a16:creationId xmlns:a16="http://schemas.microsoft.com/office/drawing/2014/main" id="{BF1DBDDA-FE8F-4108-BDC3-D703CB086539}"/>
              </a:ext>
            </a:extLst>
          </p:cNvPr>
          <p:cNvGraphicFramePr>
            <a:graphicFrameLocks noGrp="1"/>
          </p:cNvGraphicFramePr>
          <p:nvPr>
            <p:ph idx="1"/>
            <p:extLst>
              <p:ext uri="{D42A27DB-BD31-4B8C-83A1-F6EECF244321}">
                <p14:modId xmlns:p14="http://schemas.microsoft.com/office/powerpoint/2010/main" val="3375993150"/>
              </p:ext>
            </p:extLst>
          </p:nvPr>
        </p:nvGraphicFramePr>
        <p:xfrm>
          <a:off x="610262" y="1017767"/>
          <a:ext cx="7818121" cy="3570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croll: Horizontal 5">
            <a:extLst>
              <a:ext uri="{FF2B5EF4-FFF2-40B4-BE49-F238E27FC236}">
                <a16:creationId xmlns:a16="http://schemas.microsoft.com/office/drawing/2014/main" id="{5543A5F8-7B4F-46C9-ABB4-4B78076ABE2F}"/>
              </a:ext>
            </a:extLst>
          </p:cNvPr>
          <p:cNvSpPr/>
          <p:nvPr/>
        </p:nvSpPr>
        <p:spPr>
          <a:xfrm>
            <a:off x="5812403" y="3655293"/>
            <a:ext cx="3017521" cy="1123335"/>
          </a:xfrm>
          <a:prstGeom prst="horizontalScroll">
            <a:avLst/>
          </a:prstGeom>
          <a:solidFill>
            <a:schemeClr val="accent2">
              <a:lumMod val="20000"/>
              <a:lumOff val="80000"/>
            </a:schemeClr>
          </a:solidFill>
          <a:ln>
            <a:solidFill>
              <a:srgbClr val="CD113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solidFill>
                  <a:schemeClr val="tx1"/>
                </a:solidFill>
              </a:rPr>
              <a:t>Financial projections are only as reliable as the source of data on which they are based</a:t>
            </a:r>
          </a:p>
        </p:txBody>
      </p:sp>
    </p:spTree>
    <p:extLst>
      <p:ext uri="{BB962C8B-B14F-4D97-AF65-F5344CB8AC3E}">
        <p14:creationId xmlns:p14="http://schemas.microsoft.com/office/powerpoint/2010/main" val="1989494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68780"/>
            <a:ext cx="8229600" cy="535154"/>
          </a:xfrm>
        </p:spPr>
        <p:txBody>
          <a:bodyPr/>
          <a:lstStyle/>
          <a:p>
            <a:r>
              <a:rPr lang="en-US" sz="2800" dirty="0"/>
              <a:t>Financial Exhibits</a:t>
            </a:r>
            <a:endParaRPr lang="en-US" dirty="0"/>
          </a:p>
        </p:txBody>
      </p:sp>
      <p:sp>
        <p:nvSpPr>
          <p:cNvPr id="6" name="Content Placeholder 5"/>
          <p:cNvSpPr>
            <a:spLocks noGrp="1"/>
          </p:cNvSpPr>
          <p:nvPr>
            <p:ph idx="1"/>
          </p:nvPr>
        </p:nvSpPr>
        <p:spPr>
          <a:xfrm>
            <a:off x="388620" y="938171"/>
            <a:ext cx="8366760" cy="3710927"/>
          </a:xfrm>
        </p:spPr>
        <p:txBody>
          <a:bodyPr/>
          <a:lstStyle/>
          <a:p>
            <a:r>
              <a:rPr lang="en-US" b="1" dirty="0"/>
              <a:t>Projected P&amp;L Sheet</a:t>
            </a:r>
            <a:r>
              <a:rPr lang="en-US" dirty="0"/>
              <a:t>–the operating statement</a:t>
            </a:r>
          </a:p>
          <a:p>
            <a:r>
              <a:rPr lang="en-US" b="1" dirty="0"/>
              <a:t>Annual cash flow</a:t>
            </a:r>
            <a:r>
              <a:rPr lang="en-US" dirty="0"/>
              <a:t>, as derived from the operating statement and balance sheet</a:t>
            </a:r>
          </a:p>
          <a:p>
            <a:r>
              <a:rPr lang="en-US" b="1" dirty="0"/>
              <a:t>Return on Investment (ROI)</a:t>
            </a:r>
            <a:r>
              <a:rPr lang="en-US" dirty="0"/>
              <a:t>–payback statistics</a:t>
            </a:r>
          </a:p>
          <a:p>
            <a:r>
              <a:rPr lang="en-US" b="1" dirty="0"/>
              <a:t>Sensitivity Analysis</a:t>
            </a:r>
            <a:r>
              <a:rPr lang="en-US" dirty="0"/>
              <a:t>–to show if the project can absorb unfavorable circumstances</a:t>
            </a:r>
          </a:p>
          <a:p>
            <a:endParaRPr lang="en-US" dirty="0"/>
          </a:p>
        </p:txBody>
      </p:sp>
      <p:sp>
        <p:nvSpPr>
          <p:cNvPr id="3" name="Scroll: Horizontal 2">
            <a:extLst>
              <a:ext uri="{FF2B5EF4-FFF2-40B4-BE49-F238E27FC236}">
                <a16:creationId xmlns:a16="http://schemas.microsoft.com/office/drawing/2014/main" id="{C713C71B-4F22-C8C3-8D58-55F4E140EA03}"/>
              </a:ext>
            </a:extLst>
          </p:cNvPr>
          <p:cNvSpPr/>
          <p:nvPr/>
        </p:nvSpPr>
        <p:spPr>
          <a:xfrm>
            <a:off x="5593079" y="2669530"/>
            <a:ext cx="3017521" cy="1338890"/>
          </a:xfrm>
          <a:prstGeom prst="horizontalScroll">
            <a:avLst/>
          </a:prstGeom>
          <a:solidFill>
            <a:schemeClr val="accent2">
              <a:lumMod val="20000"/>
              <a:lumOff val="80000"/>
            </a:schemeClr>
          </a:solidFill>
          <a:ln>
            <a:solidFill>
              <a:srgbClr val="CD113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solidFill>
                  <a:schemeClr val="tx1"/>
                </a:solidFill>
              </a:rPr>
              <a:t>Request assistance from your finance department to develop the applicable financial exhibits for your proposal </a:t>
            </a:r>
          </a:p>
        </p:txBody>
      </p:sp>
    </p:spTree>
    <p:extLst>
      <p:ext uri="{BB962C8B-B14F-4D97-AF65-F5344CB8AC3E}">
        <p14:creationId xmlns:p14="http://schemas.microsoft.com/office/powerpoint/2010/main" val="429388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3F6D9-F9BD-A93A-1428-339B3BDF5E71}"/>
              </a:ext>
            </a:extLst>
          </p:cNvPr>
          <p:cNvPicPr>
            <a:picLocks noChangeAspect="1"/>
          </p:cNvPicPr>
          <p:nvPr/>
        </p:nvPicPr>
        <p:blipFill>
          <a:blip r:embed="rId2"/>
          <a:stretch>
            <a:fillRect/>
          </a:stretch>
        </p:blipFill>
        <p:spPr>
          <a:xfrm>
            <a:off x="681925" y="38745"/>
            <a:ext cx="7728796" cy="4658847"/>
          </a:xfrm>
          <a:prstGeom prst="rect">
            <a:avLst/>
          </a:prstGeom>
        </p:spPr>
      </p:pic>
    </p:spTree>
    <p:extLst>
      <p:ext uri="{BB962C8B-B14F-4D97-AF65-F5344CB8AC3E}">
        <p14:creationId xmlns:p14="http://schemas.microsoft.com/office/powerpoint/2010/main" val="2854923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002"/>
            <a:ext cx="8229600" cy="535154"/>
          </a:xfrm>
        </p:spPr>
        <p:txBody>
          <a:bodyPr/>
          <a:lstStyle/>
          <a:p>
            <a:r>
              <a:rPr lang="en-US" dirty="0"/>
              <a:t>Financial Projections and Analysis (cont.)</a:t>
            </a:r>
          </a:p>
        </p:txBody>
      </p:sp>
      <p:graphicFrame>
        <p:nvGraphicFramePr>
          <p:cNvPr id="4" name="Content Placeholder 3">
            <a:extLst>
              <a:ext uri="{FF2B5EF4-FFF2-40B4-BE49-F238E27FC236}">
                <a16:creationId xmlns:a16="http://schemas.microsoft.com/office/drawing/2014/main" id="{EA2A0798-C3DD-4026-B93A-BEA0D165ABA9}"/>
              </a:ext>
            </a:extLst>
          </p:cNvPr>
          <p:cNvGraphicFramePr>
            <a:graphicFrameLocks noGrp="1"/>
          </p:cNvGraphicFramePr>
          <p:nvPr>
            <p:ph idx="1"/>
            <p:extLst>
              <p:ext uri="{D42A27DB-BD31-4B8C-83A1-F6EECF244321}">
                <p14:modId xmlns:p14="http://schemas.microsoft.com/office/powerpoint/2010/main" val="560484489"/>
              </p:ext>
            </p:extLst>
          </p:nvPr>
        </p:nvGraphicFramePr>
        <p:xfrm>
          <a:off x="580444" y="1017767"/>
          <a:ext cx="7983111" cy="3737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29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2FCDCA-071B-4144-BDCC-1D403F39A278}"/>
              </a:ext>
            </a:extLst>
          </p:cNvPr>
          <p:cNvSpPr>
            <a:spLocks noGrp="1"/>
          </p:cNvSpPr>
          <p:nvPr>
            <p:ph type="title"/>
          </p:nvPr>
        </p:nvSpPr>
        <p:spPr>
          <a:xfrm>
            <a:off x="244950" y="145629"/>
            <a:ext cx="8229600" cy="535154"/>
          </a:xfrm>
        </p:spPr>
        <p:txBody>
          <a:bodyPr/>
          <a:lstStyle/>
          <a:p>
            <a:r>
              <a:rPr lang="en-US" sz="2400" dirty="0"/>
              <a:t>Example | Expenses</a:t>
            </a:r>
          </a:p>
        </p:txBody>
      </p:sp>
      <p:sp>
        <p:nvSpPr>
          <p:cNvPr id="5" name="Content Placeholder 4">
            <a:extLst>
              <a:ext uri="{FF2B5EF4-FFF2-40B4-BE49-F238E27FC236}">
                <a16:creationId xmlns:a16="http://schemas.microsoft.com/office/drawing/2014/main" id="{B6B4956C-C225-4676-A7C5-BD12E5A9C0C6}"/>
              </a:ext>
            </a:extLst>
          </p:cNvPr>
          <p:cNvSpPr>
            <a:spLocks noGrp="1"/>
          </p:cNvSpPr>
          <p:nvPr>
            <p:ph idx="1"/>
          </p:nvPr>
        </p:nvSpPr>
        <p:spPr/>
        <p:txBody>
          <a:bodyPr/>
          <a:lstStyle/>
          <a:p>
            <a:pPr marL="0" indent="0">
              <a:buNone/>
            </a:pPr>
            <a:r>
              <a:rPr lang="en-US" dirty="0"/>
              <a:t>            </a:t>
            </a:r>
          </a:p>
        </p:txBody>
      </p:sp>
      <p:pic>
        <p:nvPicPr>
          <p:cNvPr id="7" name="Picture 6">
            <a:extLst>
              <a:ext uri="{FF2B5EF4-FFF2-40B4-BE49-F238E27FC236}">
                <a16:creationId xmlns:a16="http://schemas.microsoft.com/office/drawing/2014/main" id="{4D83BAF0-DD95-42B3-96F7-AA94C1AD4D78}"/>
              </a:ext>
            </a:extLst>
          </p:cNvPr>
          <p:cNvPicPr>
            <a:picLocks noChangeAspect="1"/>
          </p:cNvPicPr>
          <p:nvPr/>
        </p:nvPicPr>
        <p:blipFill>
          <a:blip r:embed="rId2"/>
          <a:stretch>
            <a:fillRect/>
          </a:stretch>
        </p:blipFill>
        <p:spPr>
          <a:xfrm>
            <a:off x="4271075" y="198259"/>
            <a:ext cx="4566800" cy="4441902"/>
          </a:xfrm>
          <a:prstGeom prst="rect">
            <a:avLst/>
          </a:prstGeom>
          <a:ln>
            <a:solidFill>
              <a:srgbClr val="002060"/>
            </a:solidFill>
          </a:ln>
        </p:spPr>
      </p:pic>
      <p:sp>
        <p:nvSpPr>
          <p:cNvPr id="8" name="Rectangle 7">
            <a:extLst>
              <a:ext uri="{FF2B5EF4-FFF2-40B4-BE49-F238E27FC236}">
                <a16:creationId xmlns:a16="http://schemas.microsoft.com/office/drawing/2014/main" id="{8ABF8505-D1C4-49AB-9F71-EA54E062B633}"/>
              </a:ext>
            </a:extLst>
          </p:cNvPr>
          <p:cNvSpPr/>
          <p:nvPr/>
        </p:nvSpPr>
        <p:spPr>
          <a:xfrm>
            <a:off x="306125" y="850594"/>
            <a:ext cx="3327621" cy="738664"/>
          </a:xfrm>
          <a:prstGeom prst="rect">
            <a:avLst/>
          </a:prstGeom>
        </p:spPr>
        <p:txBody>
          <a:bodyPr wrap="square">
            <a:spAutoFit/>
          </a:bodyPr>
          <a:lstStyle/>
          <a:p>
            <a:r>
              <a:rPr lang="en-US" sz="1400" i="1" dirty="0">
                <a:solidFill>
                  <a:srgbClr val="C00000"/>
                </a:solidFill>
                <a:latin typeface="+mn-lt"/>
              </a:rPr>
              <a:t>Separate pages of the business plan for Methodology and Assumptions</a:t>
            </a:r>
          </a:p>
          <a:p>
            <a:pPr marL="285750" indent="-285750">
              <a:buFont typeface="Arial" panose="020B0604020202020204" pitchFamily="34" charset="0"/>
              <a:buChar char="•"/>
            </a:pPr>
            <a:r>
              <a:rPr lang="en-US" sz="1400" i="1" dirty="0">
                <a:solidFill>
                  <a:srgbClr val="C00000"/>
                </a:solidFill>
                <a:latin typeface="+mn-lt"/>
              </a:rPr>
              <a:t>Example of respective expense sections</a:t>
            </a:r>
          </a:p>
        </p:txBody>
      </p:sp>
      <p:pic>
        <p:nvPicPr>
          <p:cNvPr id="9" name="Picture 8">
            <a:extLst>
              <a:ext uri="{FF2B5EF4-FFF2-40B4-BE49-F238E27FC236}">
                <a16:creationId xmlns:a16="http://schemas.microsoft.com/office/drawing/2014/main" id="{9B4E18D6-FE01-43B2-9A7F-341370EFE5BF}"/>
              </a:ext>
            </a:extLst>
          </p:cNvPr>
          <p:cNvPicPr>
            <a:picLocks noChangeAspect="1"/>
          </p:cNvPicPr>
          <p:nvPr/>
        </p:nvPicPr>
        <p:blipFill>
          <a:blip r:embed="rId3"/>
          <a:stretch>
            <a:fillRect/>
          </a:stretch>
        </p:blipFill>
        <p:spPr>
          <a:xfrm>
            <a:off x="328673" y="1765355"/>
            <a:ext cx="3791327" cy="2631716"/>
          </a:xfrm>
          <a:prstGeom prst="rect">
            <a:avLst/>
          </a:prstGeom>
          <a:ln>
            <a:solidFill>
              <a:srgbClr val="002060"/>
            </a:solidFill>
          </a:ln>
        </p:spPr>
      </p:pic>
    </p:spTree>
    <p:extLst>
      <p:ext uri="{BB962C8B-B14F-4D97-AF65-F5344CB8AC3E}">
        <p14:creationId xmlns:p14="http://schemas.microsoft.com/office/powerpoint/2010/main" val="3951984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07EBEC-A715-4B10-8F82-0934E740E80A}"/>
              </a:ext>
            </a:extLst>
          </p:cNvPr>
          <p:cNvSpPr>
            <a:spLocks noGrp="1"/>
          </p:cNvSpPr>
          <p:nvPr>
            <p:ph type="title"/>
          </p:nvPr>
        </p:nvSpPr>
        <p:spPr/>
        <p:txBody>
          <a:bodyPr/>
          <a:lstStyle/>
          <a:p>
            <a:r>
              <a:rPr lang="en-US" sz="2400" dirty="0"/>
              <a:t>Example | </a:t>
            </a:r>
            <a:br>
              <a:rPr lang="en-US" sz="2400" dirty="0"/>
            </a:br>
            <a:r>
              <a:rPr lang="en-US" sz="2400" dirty="0"/>
              <a:t>Revenue Projection</a:t>
            </a:r>
          </a:p>
        </p:txBody>
      </p:sp>
      <p:sp>
        <p:nvSpPr>
          <p:cNvPr id="6" name="Content Placeholder 5">
            <a:extLst>
              <a:ext uri="{FF2B5EF4-FFF2-40B4-BE49-F238E27FC236}">
                <a16:creationId xmlns:a16="http://schemas.microsoft.com/office/drawing/2014/main" id="{B2D68D54-916B-44D3-886D-8A0FA4AF56DB}"/>
              </a:ext>
            </a:extLst>
          </p:cNvPr>
          <p:cNvSpPr>
            <a:spLocks noGrp="1"/>
          </p:cNvSpPr>
          <p:nvPr>
            <p:ph idx="1"/>
          </p:nvPr>
        </p:nvSpPr>
        <p:spPr>
          <a:xfrm>
            <a:off x="457200" y="1064733"/>
            <a:ext cx="8229600" cy="3710927"/>
          </a:xfrm>
        </p:spPr>
        <p:txBody>
          <a:bodyPr/>
          <a:lstStyle/>
          <a:p>
            <a:pPr marL="0" indent="0">
              <a:buNone/>
            </a:pPr>
            <a:r>
              <a:rPr lang="en-US" dirty="0"/>
              <a:t>               </a:t>
            </a:r>
          </a:p>
        </p:txBody>
      </p:sp>
      <p:pic>
        <p:nvPicPr>
          <p:cNvPr id="7" name="Picture 6">
            <a:extLst>
              <a:ext uri="{FF2B5EF4-FFF2-40B4-BE49-F238E27FC236}">
                <a16:creationId xmlns:a16="http://schemas.microsoft.com/office/drawing/2014/main" id="{D80B2C94-7CD0-4B75-9AC8-DBFFB581157B}"/>
              </a:ext>
            </a:extLst>
          </p:cNvPr>
          <p:cNvPicPr>
            <a:picLocks noChangeAspect="1"/>
          </p:cNvPicPr>
          <p:nvPr/>
        </p:nvPicPr>
        <p:blipFill>
          <a:blip r:embed="rId2"/>
          <a:stretch>
            <a:fillRect/>
          </a:stretch>
        </p:blipFill>
        <p:spPr>
          <a:xfrm>
            <a:off x="3641953" y="367840"/>
            <a:ext cx="5044847" cy="4304452"/>
          </a:xfrm>
          <a:prstGeom prst="rect">
            <a:avLst/>
          </a:prstGeom>
          <a:ln>
            <a:solidFill>
              <a:srgbClr val="002060"/>
            </a:solidFill>
          </a:ln>
        </p:spPr>
      </p:pic>
      <p:sp>
        <p:nvSpPr>
          <p:cNvPr id="9" name="TextBox 8">
            <a:extLst>
              <a:ext uri="{FF2B5EF4-FFF2-40B4-BE49-F238E27FC236}">
                <a16:creationId xmlns:a16="http://schemas.microsoft.com/office/drawing/2014/main" id="{40566E64-459F-4D9D-838F-094FD9AF4FF3}"/>
              </a:ext>
            </a:extLst>
          </p:cNvPr>
          <p:cNvSpPr txBox="1"/>
          <p:nvPr/>
        </p:nvSpPr>
        <p:spPr>
          <a:xfrm>
            <a:off x="540689" y="1541701"/>
            <a:ext cx="2122998" cy="2462213"/>
          </a:xfrm>
          <a:prstGeom prst="rect">
            <a:avLst/>
          </a:prstGeom>
          <a:noFill/>
        </p:spPr>
        <p:txBody>
          <a:bodyPr wrap="square" rtlCol="0">
            <a:spAutoFit/>
          </a:bodyPr>
          <a:lstStyle/>
          <a:p>
            <a:r>
              <a:rPr lang="en-US" sz="1400" i="1" dirty="0">
                <a:latin typeface="+mn-lt"/>
              </a:rPr>
              <a:t>Depending on the model, consider professional fees as well as fees for treatments or ancillary services</a:t>
            </a:r>
          </a:p>
          <a:p>
            <a:endParaRPr lang="en-US" sz="1400" i="1" dirty="0">
              <a:latin typeface="+mn-lt"/>
            </a:endParaRPr>
          </a:p>
          <a:p>
            <a:r>
              <a:rPr lang="en-US" sz="1400" i="1" dirty="0">
                <a:latin typeface="+mn-lt"/>
              </a:rPr>
              <a:t>Volumes, site of service, and collection rates, based on payor mix, would have been defined in the assumptions section</a:t>
            </a:r>
          </a:p>
        </p:txBody>
      </p:sp>
    </p:spTree>
    <p:extLst>
      <p:ext uri="{BB962C8B-B14F-4D97-AF65-F5344CB8AC3E}">
        <p14:creationId xmlns:p14="http://schemas.microsoft.com/office/powerpoint/2010/main" val="38641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69"/>
            <a:ext cx="8229600" cy="535154"/>
          </a:xfrm>
        </p:spPr>
        <p:txBody>
          <a:bodyPr/>
          <a:lstStyle/>
          <a:p>
            <a:r>
              <a:rPr lang="en-US" dirty="0"/>
              <a:t>Implementation Section</a:t>
            </a:r>
          </a:p>
        </p:txBody>
      </p:sp>
      <p:sp>
        <p:nvSpPr>
          <p:cNvPr id="3" name="Content Placeholder 2"/>
          <p:cNvSpPr>
            <a:spLocks noGrp="1"/>
          </p:cNvSpPr>
          <p:nvPr>
            <p:ph idx="1"/>
          </p:nvPr>
        </p:nvSpPr>
        <p:spPr>
          <a:xfrm>
            <a:off x="457200" y="855265"/>
            <a:ext cx="8229600" cy="3710927"/>
          </a:xfrm>
        </p:spPr>
        <p:txBody>
          <a:bodyPr/>
          <a:lstStyle/>
          <a:p>
            <a:r>
              <a:rPr lang="en-US" sz="1800" dirty="0"/>
              <a:t>Outline how the proposal would progress to reality</a:t>
            </a:r>
          </a:p>
          <a:p>
            <a:pPr lvl="1"/>
            <a:r>
              <a:rPr lang="en-US" sz="1600" dirty="0"/>
              <a:t>Engage appropriate stakeholders to drive the business plan forward to operations. </a:t>
            </a:r>
            <a:r>
              <a:rPr lang="en-US" sz="1600" dirty="0">
                <a:solidFill>
                  <a:srgbClr val="C00000"/>
                </a:solidFill>
              </a:rPr>
              <a:t>Business plans often fail in the implementation phase</a:t>
            </a:r>
            <a:r>
              <a:rPr lang="en-US" sz="1600" dirty="0"/>
              <a:t>.</a:t>
            </a:r>
          </a:p>
          <a:p>
            <a:pPr lvl="0"/>
            <a:r>
              <a:rPr lang="en-US" sz="1800" dirty="0"/>
              <a:t>Narrative to Include: </a:t>
            </a:r>
          </a:p>
          <a:p>
            <a:pPr lvl="1"/>
            <a:r>
              <a:rPr lang="en-US" sz="1600" i="1" dirty="0"/>
              <a:t>Program location</a:t>
            </a:r>
            <a:r>
              <a:rPr lang="en-US" sz="1600" dirty="0"/>
              <a:t>-required square footage, rent/build-out, facility renovation</a:t>
            </a:r>
          </a:p>
          <a:p>
            <a:pPr lvl="1"/>
            <a:r>
              <a:rPr lang="en-US" sz="1600" i="1" dirty="0"/>
              <a:t>Staffing plan</a:t>
            </a:r>
            <a:r>
              <a:rPr lang="en-US" sz="1600" dirty="0"/>
              <a:t>–job roles, skill mix, recruitment, training, competencies</a:t>
            </a:r>
          </a:p>
          <a:p>
            <a:pPr lvl="1"/>
            <a:r>
              <a:rPr lang="en-US" sz="1600" i="1" dirty="0"/>
              <a:t>Workflows</a:t>
            </a:r>
            <a:r>
              <a:rPr lang="en-US" sz="1600" dirty="0"/>
              <a:t>–patient access, registration, clinical care management, EMR enhancements, ancillary services impacted, support services, regulatory requirements, billing methodology, payer authorization, patient experience  </a:t>
            </a:r>
          </a:p>
          <a:p>
            <a:pPr lvl="1"/>
            <a:r>
              <a:rPr lang="en-US" sz="1600" dirty="0"/>
              <a:t>Communications–patient brochure, announcements, letters of introduction </a:t>
            </a:r>
          </a:p>
          <a:p>
            <a:r>
              <a:rPr lang="en-US" sz="1800" dirty="0"/>
              <a:t>Identify an </a:t>
            </a:r>
            <a:r>
              <a:rPr lang="en-US" sz="1800" b="1" dirty="0">
                <a:solidFill>
                  <a:srgbClr val="C00000"/>
                </a:solidFill>
              </a:rPr>
              <a:t>implementation oversight team </a:t>
            </a:r>
          </a:p>
          <a:p>
            <a:r>
              <a:rPr lang="en-US" sz="1800" dirty="0"/>
              <a:t>Draft a </a:t>
            </a:r>
            <a:r>
              <a:rPr lang="en-US" sz="1800" b="1" dirty="0">
                <a:solidFill>
                  <a:srgbClr val="C00000"/>
                </a:solidFill>
              </a:rPr>
              <a:t>timeline</a:t>
            </a:r>
            <a:r>
              <a:rPr lang="en-US" sz="1800" dirty="0">
                <a:solidFill>
                  <a:srgbClr val="C00000"/>
                </a:solidFill>
              </a:rPr>
              <a:t> and </a:t>
            </a:r>
            <a:r>
              <a:rPr lang="en-US" sz="1800" b="1" dirty="0">
                <a:solidFill>
                  <a:srgbClr val="C00000"/>
                </a:solidFill>
              </a:rPr>
              <a:t>milestones</a:t>
            </a:r>
            <a:r>
              <a:rPr lang="en-US" sz="1800" dirty="0">
                <a:solidFill>
                  <a:srgbClr val="C00000"/>
                </a:solidFill>
              </a:rPr>
              <a:t> </a:t>
            </a:r>
            <a:r>
              <a:rPr lang="en-US" sz="1800" dirty="0"/>
              <a:t>for start-up</a:t>
            </a:r>
          </a:p>
          <a:p>
            <a:endParaRPr lang="en-US" sz="1800" dirty="0"/>
          </a:p>
        </p:txBody>
      </p:sp>
    </p:spTree>
    <p:extLst>
      <p:ext uri="{BB962C8B-B14F-4D97-AF65-F5344CB8AC3E}">
        <p14:creationId xmlns:p14="http://schemas.microsoft.com/office/powerpoint/2010/main" val="517442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Plan</a:t>
            </a:r>
          </a:p>
        </p:txBody>
      </p:sp>
      <p:sp>
        <p:nvSpPr>
          <p:cNvPr id="3" name="Content Placeholder 2"/>
          <p:cNvSpPr>
            <a:spLocks noGrp="1"/>
          </p:cNvSpPr>
          <p:nvPr>
            <p:ph idx="1"/>
          </p:nvPr>
        </p:nvSpPr>
        <p:spPr/>
        <p:txBody>
          <a:bodyPr/>
          <a:lstStyle/>
          <a:p>
            <a:pPr>
              <a:spcAft>
                <a:spcPts val="1200"/>
              </a:spcAft>
            </a:pPr>
            <a:r>
              <a:rPr lang="en-US" sz="1800" dirty="0"/>
              <a:t>Always use metrics that are important to your funding source. In VCU case program funded by hospital–Cost reduction is critical.</a:t>
            </a:r>
          </a:p>
          <a:p>
            <a:pPr>
              <a:spcAft>
                <a:spcPts val="1200"/>
              </a:spcAft>
            </a:pPr>
            <a:r>
              <a:rPr lang="en-US" sz="1800" dirty="0"/>
              <a:t>LOS and ED readmits are probably two most important metrics–make sure these are in all presentations to the hospital</a:t>
            </a:r>
          </a:p>
          <a:p>
            <a:pPr>
              <a:spcAft>
                <a:spcPts val="1200"/>
              </a:spcAft>
            </a:pPr>
            <a:r>
              <a:rPr lang="en-US" sz="1800" dirty="0"/>
              <a:t>Bring in the SCD community to promote the program. At VCU community involvement is critical to the reputation of the Health System.</a:t>
            </a:r>
          </a:p>
          <a:p>
            <a:pPr>
              <a:spcAft>
                <a:spcPts val="1200"/>
              </a:spcAft>
            </a:pPr>
            <a:r>
              <a:rPr lang="en-US" sz="1800" dirty="0"/>
              <a:t>Not everything is numbers - tell stories about the patients and how the program improved their lives. Most patients are proud of their progress and want to tell the story.</a:t>
            </a:r>
          </a:p>
        </p:txBody>
      </p:sp>
    </p:spTree>
    <p:extLst>
      <p:ext uri="{BB962C8B-B14F-4D97-AF65-F5344CB8AC3E}">
        <p14:creationId xmlns:p14="http://schemas.microsoft.com/office/powerpoint/2010/main" val="208335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6613-D1AB-4CBA-ADA5-1C6231F21BF2}"/>
              </a:ext>
            </a:extLst>
          </p:cNvPr>
          <p:cNvSpPr>
            <a:spLocks noGrp="1"/>
          </p:cNvSpPr>
          <p:nvPr>
            <p:ph type="title"/>
          </p:nvPr>
        </p:nvSpPr>
        <p:spPr>
          <a:xfrm>
            <a:off x="457200" y="319825"/>
            <a:ext cx="8229600" cy="535154"/>
          </a:xfrm>
        </p:spPr>
        <p:txBody>
          <a:bodyPr/>
          <a:lstStyle/>
          <a:p>
            <a:r>
              <a:rPr lang="en-US" sz="2800" dirty="0"/>
              <a:t>Where to Start | Resources</a:t>
            </a:r>
          </a:p>
        </p:txBody>
      </p:sp>
      <p:graphicFrame>
        <p:nvGraphicFramePr>
          <p:cNvPr id="4" name="Content Placeholder 3">
            <a:extLst>
              <a:ext uri="{FF2B5EF4-FFF2-40B4-BE49-F238E27FC236}">
                <a16:creationId xmlns:a16="http://schemas.microsoft.com/office/drawing/2014/main" id="{2DF31706-38EB-4DF2-9A64-12B823ADAF39}"/>
              </a:ext>
            </a:extLst>
          </p:cNvPr>
          <p:cNvGraphicFramePr>
            <a:graphicFrameLocks noGrp="1"/>
          </p:cNvGraphicFramePr>
          <p:nvPr>
            <p:ph idx="1"/>
            <p:extLst>
              <p:ext uri="{D42A27DB-BD31-4B8C-83A1-F6EECF244321}">
                <p14:modId xmlns:p14="http://schemas.microsoft.com/office/powerpoint/2010/main" val="863870008"/>
              </p:ext>
            </p:extLst>
          </p:nvPr>
        </p:nvGraphicFramePr>
        <p:xfrm>
          <a:off x="457200" y="854979"/>
          <a:ext cx="8229600" cy="3701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2955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p:txBody>
          <a:bodyPr/>
          <a:lstStyle/>
          <a:p>
            <a:pPr>
              <a:spcAft>
                <a:spcPts val="1200"/>
              </a:spcAft>
            </a:pPr>
            <a:r>
              <a:rPr lang="en-US" sz="1800" dirty="0"/>
              <a:t>Business plans vary depending on the scope program development or expansion </a:t>
            </a:r>
          </a:p>
          <a:p>
            <a:pPr>
              <a:spcAft>
                <a:spcPts val="1200"/>
              </a:spcAft>
            </a:pPr>
            <a:r>
              <a:rPr lang="en-US" sz="1800" dirty="0"/>
              <a:t>Your clinical, patient care, and health care delivery knowledge is critical</a:t>
            </a:r>
          </a:p>
          <a:p>
            <a:pPr>
              <a:spcAft>
                <a:spcPts val="1200"/>
              </a:spcAft>
            </a:pPr>
            <a:r>
              <a:rPr lang="en-US" sz="1800" dirty="0"/>
              <a:t>Reach out to subject matter experts in your organization for the financial analyses, marketing assessment, facility design, communications planning, billing methodology, payer relations, and managed care or population health plan requirements  </a:t>
            </a:r>
          </a:p>
          <a:p>
            <a:pPr>
              <a:spcAft>
                <a:spcPts val="1200"/>
              </a:spcAft>
            </a:pPr>
            <a:r>
              <a:rPr lang="en-US" sz="1800" dirty="0"/>
              <a:t>Key stakeholders will help determine the extent of assessments or financial statements to include in the business plan</a:t>
            </a:r>
          </a:p>
          <a:p>
            <a:pPr>
              <a:spcAft>
                <a:spcPts val="1200"/>
              </a:spcAft>
            </a:pPr>
            <a:r>
              <a:rPr lang="en-US" sz="1800" dirty="0"/>
              <a:t>A collaborative approach with key stakeholders will contribute to the successful development of a business plan</a:t>
            </a:r>
          </a:p>
        </p:txBody>
      </p:sp>
    </p:spTree>
    <p:extLst>
      <p:ext uri="{BB962C8B-B14F-4D97-AF65-F5344CB8AC3E}">
        <p14:creationId xmlns:p14="http://schemas.microsoft.com/office/powerpoint/2010/main" val="214658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Why Use a Business Plan?</a:t>
            </a:r>
          </a:p>
        </p:txBody>
      </p:sp>
      <p:graphicFrame>
        <p:nvGraphicFramePr>
          <p:cNvPr id="4" name="Content Placeholder 3">
            <a:extLst>
              <a:ext uri="{FF2B5EF4-FFF2-40B4-BE49-F238E27FC236}">
                <a16:creationId xmlns:a16="http://schemas.microsoft.com/office/drawing/2014/main" id="{1DD3699F-656A-4F52-B06D-AD9256B87CDD}"/>
              </a:ext>
            </a:extLst>
          </p:cNvPr>
          <p:cNvGraphicFramePr>
            <a:graphicFrameLocks noGrp="1"/>
          </p:cNvGraphicFramePr>
          <p:nvPr>
            <p:ph idx="1"/>
            <p:extLst>
              <p:ext uri="{D42A27DB-BD31-4B8C-83A1-F6EECF244321}">
                <p14:modId xmlns:p14="http://schemas.microsoft.com/office/powerpoint/2010/main" val="2931757173"/>
              </p:ext>
            </p:extLst>
          </p:nvPr>
        </p:nvGraphicFramePr>
        <p:xfrm>
          <a:off x="848563" y="1119500"/>
          <a:ext cx="7262092" cy="3401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5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F70779D-53CA-4C3F-891D-53E6006E30D4}"/>
              </a:ext>
            </a:extLst>
          </p:cNvPr>
          <p:cNvSpPr>
            <a:spLocks noGrp="1"/>
          </p:cNvSpPr>
          <p:nvPr>
            <p:ph sz="half" idx="1"/>
          </p:nvPr>
        </p:nvSpPr>
        <p:spPr>
          <a:xfrm>
            <a:off x="457200" y="1026691"/>
            <a:ext cx="4511310" cy="3536763"/>
          </a:xfrm>
        </p:spPr>
        <p:txBody>
          <a:bodyPr/>
          <a:lstStyle/>
          <a:p>
            <a:pPr>
              <a:lnSpc>
                <a:spcPct val="150000"/>
              </a:lnSpc>
            </a:pPr>
            <a:r>
              <a:rPr lang="en-US" sz="1800" dirty="0"/>
              <a:t>Section 1: </a:t>
            </a:r>
            <a:r>
              <a:rPr lang="en-US" sz="1800" b="1" dirty="0"/>
              <a:t>Executive Summary</a:t>
            </a:r>
          </a:p>
          <a:p>
            <a:r>
              <a:rPr lang="en-US" sz="1800" dirty="0"/>
              <a:t>Section 2: </a:t>
            </a:r>
            <a:r>
              <a:rPr lang="en-US" sz="1800" b="1" dirty="0"/>
              <a:t>Background and 	                    		        Methodology</a:t>
            </a:r>
          </a:p>
          <a:p>
            <a:pPr>
              <a:lnSpc>
                <a:spcPct val="150000"/>
              </a:lnSpc>
            </a:pPr>
            <a:r>
              <a:rPr lang="en-US" sz="1800" dirty="0"/>
              <a:t>Section 3: </a:t>
            </a:r>
            <a:r>
              <a:rPr lang="en-US" sz="1800" b="1" dirty="0">
                <a:solidFill>
                  <a:srgbClr val="CD113B"/>
                </a:solidFill>
              </a:rPr>
              <a:t>External Assessment</a:t>
            </a:r>
          </a:p>
          <a:p>
            <a:pPr>
              <a:lnSpc>
                <a:spcPct val="150000"/>
              </a:lnSpc>
            </a:pPr>
            <a:r>
              <a:rPr lang="en-US" sz="1800" dirty="0"/>
              <a:t>Section 4: </a:t>
            </a:r>
            <a:r>
              <a:rPr lang="en-US" sz="1800" b="1" dirty="0">
                <a:solidFill>
                  <a:srgbClr val="CD113B"/>
                </a:solidFill>
              </a:rPr>
              <a:t>Internal Assessment</a:t>
            </a:r>
          </a:p>
          <a:p>
            <a:pPr>
              <a:lnSpc>
                <a:spcPct val="150000"/>
              </a:lnSpc>
            </a:pPr>
            <a:r>
              <a:rPr lang="en-US" sz="1800" dirty="0"/>
              <a:t>Section 5: </a:t>
            </a:r>
            <a:r>
              <a:rPr lang="en-US" sz="1800" b="1" dirty="0">
                <a:solidFill>
                  <a:srgbClr val="CD113B"/>
                </a:solidFill>
              </a:rPr>
              <a:t>Financial Projections</a:t>
            </a:r>
          </a:p>
          <a:p>
            <a:r>
              <a:rPr lang="en-US" sz="1800" dirty="0"/>
              <a:t>Section 6: </a:t>
            </a:r>
            <a:r>
              <a:rPr lang="en-US" sz="1800" b="1" dirty="0"/>
              <a:t>Situation,                		   		                Background Assessment, 			       Recommendation                			       (SBAR, VCU Format)</a:t>
            </a:r>
          </a:p>
        </p:txBody>
      </p:sp>
      <p:sp>
        <p:nvSpPr>
          <p:cNvPr id="6" name="Content Placeholder 5">
            <a:extLst>
              <a:ext uri="{FF2B5EF4-FFF2-40B4-BE49-F238E27FC236}">
                <a16:creationId xmlns:a16="http://schemas.microsoft.com/office/drawing/2014/main" id="{E7CE4A50-016D-43AB-A219-4AA92D289296}"/>
              </a:ext>
            </a:extLst>
          </p:cNvPr>
          <p:cNvSpPr>
            <a:spLocks noGrp="1"/>
          </p:cNvSpPr>
          <p:nvPr>
            <p:ph sz="half" idx="2"/>
          </p:nvPr>
        </p:nvSpPr>
        <p:spPr>
          <a:xfrm>
            <a:off x="4777098" y="1026691"/>
            <a:ext cx="3909701" cy="3331664"/>
          </a:xfrm>
        </p:spPr>
        <p:txBody>
          <a:bodyPr/>
          <a:lstStyle/>
          <a:p>
            <a:pPr>
              <a:lnSpc>
                <a:spcPct val="150000"/>
              </a:lnSpc>
            </a:pPr>
            <a:r>
              <a:rPr lang="en-US" sz="1800" dirty="0"/>
              <a:t>Section 7: </a:t>
            </a:r>
            <a:r>
              <a:rPr lang="en-US" sz="1800" b="1" dirty="0"/>
              <a:t>Goals and Objectives</a:t>
            </a:r>
          </a:p>
          <a:p>
            <a:r>
              <a:rPr lang="en-US" sz="1800" dirty="0"/>
              <a:t>Section 8: </a:t>
            </a:r>
            <a:r>
              <a:rPr lang="en-US" sz="1800" b="1" dirty="0"/>
              <a:t>Positioning and Strategy 		        Development</a:t>
            </a:r>
          </a:p>
          <a:p>
            <a:pPr>
              <a:lnSpc>
                <a:spcPct val="150000"/>
              </a:lnSpc>
            </a:pPr>
            <a:r>
              <a:rPr lang="en-US" sz="1800" dirty="0"/>
              <a:t>Section 9: </a:t>
            </a:r>
            <a:r>
              <a:rPr lang="en-US" sz="1800" b="1" dirty="0">
                <a:solidFill>
                  <a:srgbClr val="CD113B"/>
                </a:solidFill>
              </a:rPr>
              <a:t>Implementation Plan</a:t>
            </a:r>
          </a:p>
          <a:p>
            <a:pPr>
              <a:lnSpc>
                <a:spcPct val="150000"/>
              </a:lnSpc>
            </a:pPr>
            <a:r>
              <a:rPr lang="en-US" sz="1800" dirty="0"/>
              <a:t>Section 10: </a:t>
            </a:r>
            <a:r>
              <a:rPr lang="en-US" sz="1800" b="1" dirty="0"/>
              <a:t>Evaluation Plan</a:t>
            </a:r>
          </a:p>
          <a:p>
            <a:pPr>
              <a:lnSpc>
                <a:spcPct val="150000"/>
              </a:lnSpc>
            </a:pPr>
            <a:r>
              <a:rPr lang="en-US" sz="1800" dirty="0"/>
              <a:t>Section 11: </a:t>
            </a:r>
            <a:r>
              <a:rPr lang="en-US" sz="1800" b="1" dirty="0"/>
              <a:t>Conclusions</a:t>
            </a:r>
          </a:p>
        </p:txBody>
      </p:sp>
      <p:sp>
        <p:nvSpPr>
          <p:cNvPr id="4" name="Title 3">
            <a:extLst>
              <a:ext uri="{FF2B5EF4-FFF2-40B4-BE49-F238E27FC236}">
                <a16:creationId xmlns:a16="http://schemas.microsoft.com/office/drawing/2014/main" id="{2C03F676-8813-4387-9FC6-32FE8C55E6AD}"/>
              </a:ext>
            </a:extLst>
          </p:cNvPr>
          <p:cNvSpPr>
            <a:spLocks noGrp="1"/>
          </p:cNvSpPr>
          <p:nvPr>
            <p:ph type="title"/>
          </p:nvPr>
        </p:nvSpPr>
        <p:spPr/>
        <p:txBody>
          <a:bodyPr/>
          <a:lstStyle/>
          <a:p>
            <a:r>
              <a:rPr lang="en-US" dirty="0"/>
              <a:t>Components of a Business Plan</a:t>
            </a:r>
          </a:p>
        </p:txBody>
      </p:sp>
    </p:spTree>
    <p:extLst>
      <p:ext uri="{BB962C8B-B14F-4D97-AF65-F5344CB8AC3E}">
        <p14:creationId xmlns:p14="http://schemas.microsoft.com/office/powerpoint/2010/main" val="294097915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9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707" y="250875"/>
            <a:ext cx="8229600" cy="535154"/>
          </a:xfrm>
        </p:spPr>
        <p:txBody>
          <a:bodyPr>
            <a:noAutofit/>
          </a:bodyPr>
          <a:lstStyle/>
          <a:p>
            <a:r>
              <a:rPr lang="en-US" dirty="0"/>
              <a:t>External Assessment</a:t>
            </a:r>
          </a:p>
        </p:txBody>
      </p:sp>
      <p:graphicFrame>
        <p:nvGraphicFramePr>
          <p:cNvPr id="4" name="Content Placeholder 3">
            <a:extLst>
              <a:ext uri="{FF2B5EF4-FFF2-40B4-BE49-F238E27FC236}">
                <a16:creationId xmlns:a16="http://schemas.microsoft.com/office/drawing/2014/main" id="{0E6A93EC-CEE8-4658-9503-62110D556C99}"/>
              </a:ext>
            </a:extLst>
          </p:cNvPr>
          <p:cNvGraphicFramePr>
            <a:graphicFrameLocks noGrp="1"/>
          </p:cNvGraphicFramePr>
          <p:nvPr>
            <p:ph idx="1"/>
            <p:extLst>
              <p:ext uri="{D42A27DB-BD31-4B8C-83A1-F6EECF244321}">
                <p14:modId xmlns:p14="http://schemas.microsoft.com/office/powerpoint/2010/main" val="1580332752"/>
              </p:ext>
            </p:extLst>
          </p:nvPr>
        </p:nvGraphicFramePr>
        <p:xfrm>
          <a:off x="457200" y="948584"/>
          <a:ext cx="8144107" cy="34896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tar: 7 Points 6">
            <a:extLst>
              <a:ext uri="{FF2B5EF4-FFF2-40B4-BE49-F238E27FC236}">
                <a16:creationId xmlns:a16="http://schemas.microsoft.com/office/drawing/2014/main" id="{55A9EDF2-4C1A-42F1-889B-C1041274F62E}"/>
              </a:ext>
            </a:extLst>
          </p:cNvPr>
          <p:cNvSpPr/>
          <p:nvPr/>
        </p:nvSpPr>
        <p:spPr>
          <a:xfrm rot="374898">
            <a:off x="6940255" y="2743200"/>
            <a:ext cx="1956021" cy="1694987"/>
          </a:xfrm>
          <a:prstGeom prst="star7">
            <a:avLst/>
          </a:prstGeom>
          <a:solidFill>
            <a:srgbClr val="FF9999"/>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a:p>
            <a:pPr algn="ctr"/>
            <a:r>
              <a:rPr lang="en-US" sz="1100" dirty="0">
                <a:solidFill>
                  <a:schemeClr val="tx1"/>
                </a:solidFill>
              </a:rPr>
              <a:t>Present why your program would be beneficial to the  organization</a:t>
            </a:r>
          </a:p>
        </p:txBody>
      </p:sp>
    </p:spTree>
    <p:extLst>
      <p:ext uri="{BB962C8B-B14F-4D97-AF65-F5344CB8AC3E}">
        <p14:creationId xmlns:p14="http://schemas.microsoft.com/office/powerpoint/2010/main" val="204018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8DB675-AFEA-FD25-9ED0-E7ECD1742E9A}"/>
              </a:ext>
            </a:extLst>
          </p:cNvPr>
          <p:cNvSpPr>
            <a:spLocks noGrp="1"/>
          </p:cNvSpPr>
          <p:nvPr>
            <p:ph type="title"/>
          </p:nvPr>
        </p:nvSpPr>
        <p:spPr>
          <a:xfrm>
            <a:off x="136255" y="123835"/>
            <a:ext cx="9096375" cy="373077"/>
          </a:xfrm>
        </p:spPr>
        <p:txBody>
          <a:bodyPr/>
          <a:lstStyle/>
          <a:p>
            <a:r>
              <a:rPr lang="en-US" sz="2000" dirty="0"/>
              <a:t>VCU Adult Sickle Cell Disease Medical Home (Background and Methodology)</a:t>
            </a:r>
          </a:p>
        </p:txBody>
      </p:sp>
      <p:pic>
        <p:nvPicPr>
          <p:cNvPr id="4" name="Content Placeholder 6">
            <a:extLst>
              <a:ext uri="{FF2B5EF4-FFF2-40B4-BE49-F238E27FC236}">
                <a16:creationId xmlns:a16="http://schemas.microsoft.com/office/drawing/2014/main" id="{A56042DE-11C0-B6FC-8607-507EBF42F1B6}"/>
              </a:ext>
            </a:extLst>
          </p:cNvPr>
          <p:cNvPicPr>
            <a:picLocks noGrp="1" noChangeAspect="1"/>
          </p:cNvPicPr>
          <p:nvPr>
            <p:ph type="pic" idx="1"/>
          </p:nvPr>
        </p:nvPicPr>
        <p:blipFill>
          <a:blip r:embed="rId3"/>
          <a:srcRect t="7177" b="7177"/>
          <a:stretch>
            <a:fillRect/>
          </a:stretch>
        </p:blipFill>
        <p:spPr>
          <a:xfrm>
            <a:off x="1828800" y="721815"/>
            <a:ext cx="5486400" cy="3699870"/>
          </a:xfrm>
          <a:prstGeom prst="rect">
            <a:avLst/>
          </a:prstGeom>
        </p:spPr>
      </p:pic>
      <p:sp>
        <p:nvSpPr>
          <p:cNvPr id="6" name="TextBox 5">
            <a:extLst>
              <a:ext uri="{FF2B5EF4-FFF2-40B4-BE49-F238E27FC236}">
                <a16:creationId xmlns:a16="http://schemas.microsoft.com/office/drawing/2014/main" id="{1E77581C-7591-36F4-12A8-19FF9B6219C6}"/>
              </a:ext>
            </a:extLst>
          </p:cNvPr>
          <p:cNvSpPr txBox="1"/>
          <p:nvPr/>
        </p:nvSpPr>
        <p:spPr>
          <a:xfrm>
            <a:off x="255324" y="450656"/>
            <a:ext cx="6820051" cy="338554"/>
          </a:xfrm>
          <a:prstGeom prst="rect">
            <a:avLst/>
          </a:prstGeom>
          <a:noFill/>
        </p:spPr>
        <p:txBody>
          <a:bodyPr wrap="square" rtlCol="0">
            <a:spAutoFit/>
          </a:bodyPr>
          <a:lstStyle/>
          <a:p>
            <a:r>
              <a:rPr lang="en-US" sz="1600" dirty="0"/>
              <a:t>Sickle Cell Disease Advanced Health Home Neighborhood </a:t>
            </a:r>
          </a:p>
        </p:txBody>
      </p:sp>
      <p:sp>
        <p:nvSpPr>
          <p:cNvPr id="2" name="TextBox 1">
            <a:extLst>
              <a:ext uri="{FF2B5EF4-FFF2-40B4-BE49-F238E27FC236}">
                <a16:creationId xmlns:a16="http://schemas.microsoft.com/office/drawing/2014/main" id="{1553E3E0-62C2-C824-EEC3-2EE6E8DA3E8B}"/>
              </a:ext>
            </a:extLst>
          </p:cNvPr>
          <p:cNvSpPr txBox="1"/>
          <p:nvPr/>
        </p:nvSpPr>
        <p:spPr>
          <a:xfrm>
            <a:off x="3766088" y="4333360"/>
            <a:ext cx="588935" cy="200055"/>
          </a:xfrm>
          <a:prstGeom prst="rect">
            <a:avLst/>
          </a:prstGeom>
          <a:solidFill>
            <a:schemeClr val="bg1"/>
          </a:solidFill>
        </p:spPr>
        <p:txBody>
          <a:bodyPr wrap="square" rtlCol="0">
            <a:spAutoFit/>
          </a:bodyPr>
          <a:lstStyle/>
          <a:p>
            <a:r>
              <a:rPr lang="en-US" sz="700" dirty="0">
                <a:solidFill>
                  <a:schemeClr val="accent1"/>
                </a:solidFill>
              </a:rPr>
              <a:t>Patient</a:t>
            </a:r>
          </a:p>
        </p:txBody>
      </p:sp>
      <p:sp>
        <p:nvSpPr>
          <p:cNvPr id="5" name="TextBox 4">
            <a:extLst>
              <a:ext uri="{FF2B5EF4-FFF2-40B4-BE49-F238E27FC236}">
                <a16:creationId xmlns:a16="http://schemas.microsoft.com/office/drawing/2014/main" id="{C474D1F2-0098-00ED-693A-5A83006011F8}"/>
              </a:ext>
            </a:extLst>
          </p:cNvPr>
          <p:cNvSpPr txBox="1"/>
          <p:nvPr/>
        </p:nvSpPr>
        <p:spPr>
          <a:xfrm>
            <a:off x="3050583" y="4293321"/>
            <a:ext cx="800745" cy="246221"/>
          </a:xfrm>
          <a:prstGeom prst="rect">
            <a:avLst/>
          </a:prstGeom>
          <a:solidFill>
            <a:schemeClr val="bg1"/>
          </a:solidFill>
        </p:spPr>
        <p:txBody>
          <a:bodyPr wrap="square" rtlCol="0">
            <a:spAutoFit/>
          </a:bodyPr>
          <a:lstStyle/>
          <a:p>
            <a:r>
              <a:rPr lang="en-US" sz="500" dirty="0">
                <a:solidFill>
                  <a:schemeClr val="accent1"/>
                </a:solidFill>
              </a:rPr>
              <a:t>Community Based Organizations (CBO)</a:t>
            </a:r>
          </a:p>
        </p:txBody>
      </p:sp>
    </p:spTree>
    <p:extLst>
      <p:ext uri="{BB962C8B-B14F-4D97-AF65-F5344CB8AC3E}">
        <p14:creationId xmlns:p14="http://schemas.microsoft.com/office/powerpoint/2010/main" val="400476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External Assessment</a:t>
            </a:r>
          </a:p>
        </p:txBody>
      </p:sp>
      <p:sp>
        <p:nvSpPr>
          <p:cNvPr id="3" name="Content Placeholder 2"/>
          <p:cNvSpPr>
            <a:spLocks noGrp="1"/>
          </p:cNvSpPr>
          <p:nvPr>
            <p:ph idx="1"/>
          </p:nvPr>
        </p:nvSpPr>
        <p:spPr>
          <a:xfrm>
            <a:off x="544496" y="937090"/>
            <a:ext cx="7915523" cy="3710927"/>
          </a:xfrm>
        </p:spPr>
        <p:txBody>
          <a:bodyPr>
            <a:normAutofit fontScale="92500" lnSpcReduction="20000"/>
          </a:bodyPr>
          <a:lstStyle/>
          <a:p>
            <a:pPr>
              <a:lnSpc>
                <a:spcPct val="110000"/>
              </a:lnSpc>
            </a:pPr>
            <a:r>
              <a:rPr lang="en-US" b="1" dirty="0"/>
              <a:t>Competitor Analysis</a:t>
            </a:r>
            <a:r>
              <a:rPr lang="en-US" dirty="0"/>
              <a:t>:</a:t>
            </a:r>
          </a:p>
          <a:p>
            <a:pPr lvl="1">
              <a:lnSpc>
                <a:spcPct val="110000"/>
              </a:lnSpc>
            </a:pPr>
            <a:r>
              <a:rPr lang="en-US" dirty="0"/>
              <a:t>To understand what other providers are doing, or can do, and determine their relative strengths and weaknesses </a:t>
            </a:r>
          </a:p>
          <a:p>
            <a:pPr lvl="1">
              <a:lnSpc>
                <a:spcPct val="110000"/>
              </a:lnSpc>
            </a:pPr>
            <a:r>
              <a:rPr lang="en-US" dirty="0"/>
              <a:t>This analysis may identify program development opportunities to differentiate your center  </a:t>
            </a:r>
          </a:p>
          <a:p>
            <a:pPr lvl="1">
              <a:lnSpc>
                <a:spcPct val="110000"/>
              </a:lnSpc>
            </a:pPr>
            <a:r>
              <a:rPr lang="en-US" dirty="0">
                <a:solidFill>
                  <a:srgbClr val="C00000"/>
                </a:solidFill>
              </a:rPr>
              <a:t>Consider:</a:t>
            </a:r>
          </a:p>
          <a:p>
            <a:pPr lvl="2">
              <a:lnSpc>
                <a:spcPct val="110000"/>
              </a:lnSpc>
              <a:buFont typeface="Wingdings" panose="05000000000000000000" pitchFamily="2" charset="2"/>
              <a:buChar char="Ø"/>
            </a:pPr>
            <a:r>
              <a:rPr lang="en-US" sz="1600" dirty="0">
                <a:solidFill>
                  <a:srgbClr val="C00000"/>
                </a:solidFill>
              </a:rPr>
              <a:t>Geographic location and service mix of competitor</a:t>
            </a:r>
          </a:p>
          <a:p>
            <a:pPr lvl="2">
              <a:lnSpc>
                <a:spcPct val="110000"/>
              </a:lnSpc>
              <a:buFont typeface="Wingdings" panose="05000000000000000000" pitchFamily="2" charset="2"/>
              <a:buChar char="Ø"/>
            </a:pPr>
            <a:r>
              <a:rPr lang="en-US" sz="1600" dirty="0">
                <a:solidFill>
                  <a:srgbClr val="C00000"/>
                </a:solidFill>
              </a:rPr>
              <a:t>The competitor’s capabilities, including physician and hospital resources</a:t>
            </a:r>
          </a:p>
          <a:p>
            <a:pPr lvl="2">
              <a:lnSpc>
                <a:spcPct val="110000"/>
              </a:lnSpc>
              <a:buFont typeface="Wingdings" panose="05000000000000000000" pitchFamily="2" charset="2"/>
              <a:buChar char="Ø"/>
            </a:pPr>
            <a:r>
              <a:rPr lang="en-US" sz="1600" dirty="0">
                <a:solidFill>
                  <a:srgbClr val="C00000"/>
                </a:solidFill>
              </a:rPr>
              <a:t>Health care financing/accountable care/population health initiatives</a:t>
            </a:r>
          </a:p>
          <a:p>
            <a:pPr>
              <a:lnSpc>
                <a:spcPct val="110000"/>
              </a:lnSpc>
            </a:pPr>
            <a:endParaRPr lang="en-US" sz="1300" b="1" dirty="0"/>
          </a:p>
          <a:p>
            <a:pPr>
              <a:lnSpc>
                <a:spcPct val="110000"/>
              </a:lnSpc>
            </a:pPr>
            <a:r>
              <a:rPr lang="en-US" b="1" dirty="0"/>
              <a:t>Technological developments </a:t>
            </a:r>
            <a:r>
              <a:rPr lang="en-US" sz="1600" dirty="0"/>
              <a:t>(e.g., new medications, changes in treatment, composition of staff skills required for the new service, impact of telemedicine)</a:t>
            </a:r>
          </a:p>
          <a:p>
            <a:pPr marL="0" indent="0">
              <a:lnSpc>
                <a:spcPct val="110000"/>
              </a:lnSpc>
              <a:buNone/>
            </a:pPr>
            <a:endParaRPr lang="en-US" sz="800" b="1" dirty="0"/>
          </a:p>
          <a:p>
            <a:pPr>
              <a:lnSpc>
                <a:spcPct val="110000"/>
              </a:lnSpc>
            </a:pPr>
            <a:r>
              <a:rPr lang="en-US" b="1" dirty="0"/>
              <a:t>Regulatory requirements </a:t>
            </a:r>
            <a:r>
              <a:rPr lang="en-US" sz="1800" dirty="0"/>
              <a:t>that would impact the service</a:t>
            </a:r>
            <a:endParaRPr lang="en-US" dirty="0"/>
          </a:p>
          <a:p>
            <a:pPr>
              <a:lnSpc>
                <a:spcPct val="110000"/>
              </a:lnSpc>
            </a:pPr>
            <a:endParaRPr lang="en-US" dirty="0"/>
          </a:p>
        </p:txBody>
      </p:sp>
    </p:spTree>
    <p:extLst>
      <p:ext uri="{BB962C8B-B14F-4D97-AF65-F5344CB8AC3E}">
        <p14:creationId xmlns:p14="http://schemas.microsoft.com/office/powerpoint/2010/main" val="164453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52" y="286065"/>
            <a:ext cx="8229600" cy="535154"/>
          </a:xfrm>
        </p:spPr>
        <p:txBody>
          <a:bodyPr>
            <a:noAutofit/>
          </a:bodyPr>
          <a:lstStyle/>
          <a:p>
            <a:r>
              <a:rPr lang="en-US" dirty="0"/>
              <a:t>Internal Assessment</a:t>
            </a:r>
          </a:p>
        </p:txBody>
      </p:sp>
      <p:graphicFrame>
        <p:nvGraphicFramePr>
          <p:cNvPr id="9" name="Content Placeholder 8">
            <a:extLst>
              <a:ext uri="{FF2B5EF4-FFF2-40B4-BE49-F238E27FC236}">
                <a16:creationId xmlns:a16="http://schemas.microsoft.com/office/drawing/2014/main" id="{A8803503-F460-4A23-B451-423A1514A1B5}"/>
              </a:ext>
            </a:extLst>
          </p:cNvPr>
          <p:cNvGraphicFramePr>
            <a:graphicFrameLocks noGrp="1"/>
          </p:cNvGraphicFramePr>
          <p:nvPr>
            <p:ph idx="1"/>
            <p:extLst>
              <p:ext uri="{D42A27DB-BD31-4B8C-83A1-F6EECF244321}">
                <p14:modId xmlns:p14="http://schemas.microsoft.com/office/powerpoint/2010/main" val="4204838978"/>
              </p:ext>
            </p:extLst>
          </p:nvPr>
        </p:nvGraphicFramePr>
        <p:xfrm>
          <a:off x="535259" y="1012186"/>
          <a:ext cx="8112512" cy="3322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2813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B2E9F33970C641A2616207A30425D3" ma:contentTypeVersion="7" ma:contentTypeDescription="Create a new document." ma:contentTypeScope="" ma:versionID="83479473719bf74d2cf8eca3ed2f505a">
  <xsd:schema xmlns:xsd="http://www.w3.org/2001/XMLSchema" xmlns:xs="http://www.w3.org/2001/XMLSchema" xmlns:p="http://schemas.microsoft.com/office/2006/metadata/properties" xmlns:ns3="beafb7fd-cbb2-41f2-801f-692e73cf79fc" targetNamespace="http://schemas.microsoft.com/office/2006/metadata/properties" ma:root="true" ma:fieldsID="28ba68c130e9706db047c174f3de8291" ns3:_="">
    <xsd:import namespace="beafb7fd-cbb2-41f2-801f-692e73cf79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fb7fd-cbb2-41f2-801f-692e73cf7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0B7EA5-3A0D-4427-B3A8-72663A980875}">
  <ds:schemaRefs>
    <ds:schemaRef ds:uri="http://schemas.microsoft.com/sharepoint/v3/contenttype/forms"/>
  </ds:schemaRefs>
</ds:datastoreItem>
</file>

<file path=customXml/itemProps2.xml><?xml version="1.0" encoding="utf-8"?>
<ds:datastoreItem xmlns:ds="http://schemas.openxmlformats.org/officeDocument/2006/customXml" ds:itemID="{CD53A5FE-0CFB-4783-95F1-C2557943C20C}">
  <ds:schemaRefs>
    <ds:schemaRef ds:uri="http://schemas.microsoft.com/office/2006/metadata/longProperties"/>
  </ds:schemaRefs>
</ds:datastoreItem>
</file>

<file path=customXml/itemProps3.xml><?xml version="1.0" encoding="utf-8"?>
<ds:datastoreItem xmlns:ds="http://schemas.openxmlformats.org/officeDocument/2006/customXml" ds:itemID="{99399F9F-7851-480C-84E2-05F4A2C04E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afb7fd-cbb2-41f2-801f-692e73cf79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4C530F2-9F99-4AAF-864C-1D493DDA5D25}">
  <ds:schemaRefs>
    <ds:schemaRef ds:uri="beafb7fd-cbb2-41f2-801f-692e73cf79f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9376</TotalTime>
  <Words>2134</Words>
  <Application>Microsoft Office PowerPoint</Application>
  <PresentationFormat>On-screen Show (16:9)</PresentationFormat>
  <Paragraphs>247</Paragraphs>
  <Slides>30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Office Theme</vt:lpstr>
      <vt:lpstr>Developing a Business Plan</vt:lpstr>
      <vt:lpstr>Session Objectives </vt:lpstr>
      <vt:lpstr>Where to Start | Resources</vt:lpstr>
      <vt:lpstr>Why Use a Business Plan?</vt:lpstr>
      <vt:lpstr>Components of a Business Plan</vt:lpstr>
      <vt:lpstr>External Assessment</vt:lpstr>
      <vt:lpstr>VCU Adult Sickle Cell Disease Medical Home (Background and Methodology)</vt:lpstr>
      <vt:lpstr>External Assessment</vt:lpstr>
      <vt:lpstr>Internal Assessment</vt:lpstr>
      <vt:lpstr>PowerPoint Presentation</vt:lpstr>
      <vt:lpstr>Internal Assessment (cont.)</vt:lpstr>
      <vt:lpstr>Internal Assessment (cont.)</vt:lpstr>
      <vt:lpstr>VCU Health Internal Assessment</vt:lpstr>
      <vt:lpstr>Inpatient Capacity and Utilization </vt:lpstr>
      <vt:lpstr>Inpatient Capacity and Utilization (cont.) </vt:lpstr>
      <vt:lpstr>Outpatient Access and Efficiency (cont.) </vt:lpstr>
      <vt:lpstr>Expense Reduction  </vt:lpstr>
      <vt:lpstr>Health and Wellbeing of Our Team  </vt:lpstr>
      <vt:lpstr>Financial Projections and Analysis</vt:lpstr>
      <vt:lpstr>Financial Projections and Analysis</vt:lpstr>
      <vt:lpstr>PowerPoint Presentation</vt:lpstr>
      <vt:lpstr>Financial Projections and Analysis (cont.)</vt:lpstr>
      <vt:lpstr>Financial Exhibits</vt:lpstr>
      <vt:lpstr>PowerPoint Presentation</vt:lpstr>
      <vt:lpstr>Financial Projections and Analysis (cont.)</vt:lpstr>
      <vt:lpstr>Example | Expenses</vt:lpstr>
      <vt:lpstr>Example |  Revenue Projection</vt:lpstr>
      <vt:lpstr>Implementation Section</vt:lpstr>
      <vt:lpstr>Evaluation Plan</vt:lpstr>
      <vt:lpstr>Key Takeaways</vt:lpstr>
    </vt:vector>
  </TitlesOfParts>
  <Company>house of hayes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 PowerPoint Template 2018-MMSAP</dc:title>
  <dc:creator>Page Hayes</dc:creator>
  <cp:lastModifiedBy>Chahal, Jaspreet</cp:lastModifiedBy>
  <cp:revision>273</cp:revision>
  <dcterms:created xsi:type="dcterms:W3CDTF">2010-04-01T20:51:44Z</dcterms:created>
  <dcterms:modified xsi:type="dcterms:W3CDTF">2023-05-08T15:30:08Z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 Svs Classification">
    <vt:lpwstr>General</vt:lpwstr>
  </property>
  <property fmtid="{D5CDD505-2E9C-101B-9397-08002B2CF9AE}" pid="3" name="ContentType">
    <vt:lpwstr>Document</vt:lpwstr>
  </property>
  <property fmtid="{D5CDD505-2E9C-101B-9397-08002B2CF9AE}" pid="4" name="Doc Type">
    <vt:lpwstr>Template</vt:lpwstr>
  </property>
  <property fmtid="{D5CDD505-2E9C-101B-9397-08002B2CF9AE}" pid="5" name="Employee Classification">
    <vt:lpwstr>General</vt:lpwstr>
  </property>
  <property fmtid="{D5CDD505-2E9C-101B-9397-08002B2CF9AE}" pid="6" name="Year">
    <vt:lpwstr>2010</vt:lpwstr>
  </property>
  <property fmtid="{D5CDD505-2E9C-101B-9397-08002B2CF9AE}" pid="7" name="Category">
    <vt:lpwstr>None</vt:lpwstr>
  </property>
  <property fmtid="{D5CDD505-2E9C-101B-9397-08002B2CF9AE}" pid="8" name="Doc Status">
    <vt:lpwstr>Final</vt:lpwstr>
  </property>
  <property fmtid="{D5CDD505-2E9C-101B-9397-08002B2CF9AE}" pid="9" name="Department">
    <vt:lpwstr>Communications</vt:lpwstr>
  </property>
  <property fmtid="{D5CDD505-2E9C-101B-9397-08002B2CF9AE}" pid="10" name="ContentTypeId">
    <vt:lpwstr>0x010100B0B2E9F33970C641A2616207A30425D3</vt:lpwstr>
  </property>
</Properties>
</file>