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omments/modernComment_2E0_8ADF7384.xml" ContentType="application/vnd.ms-powerpoint.comments+xml"/>
  <Override PartName="/ppt/comments/modernComment_2E2_9FB6BAEC.xml" ContentType="application/vnd.ms-powerpoint.comments+xml"/>
  <Override PartName="/ppt/comments/modernComment_2DD_F8D1AFB2.xml" ContentType="application/vnd.ms-powerpoint.comments+xml"/>
  <Override PartName="/ppt/comments/modernComment_2DF_C6C7E1F5.xml" ContentType="application/vnd.ms-powerpoint.comments+xml"/>
  <Override PartName="/ppt/comments/modernComment_2E3_6A6B042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742" r:id="rId3"/>
    <p:sldId id="745" r:id="rId4"/>
    <p:sldId id="285" r:id="rId5"/>
    <p:sldId id="286" r:id="rId6"/>
    <p:sldId id="287" r:id="rId7"/>
    <p:sldId id="288" r:id="rId8"/>
    <p:sldId id="289" r:id="rId9"/>
    <p:sldId id="290" r:id="rId10"/>
    <p:sldId id="291" r:id="rId11"/>
    <p:sldId id="330" r:id="rId12"/>
    <p:sldId id="331" r:id="rId13"/>
    <p:sldId id="332" r:id="rId14"/>
    <p:sldId id="257" r:id="rId15"/>
    <p:sldId id="740" r:id="rId16"/>
    <p:sldId id="258" r:id="rId17"/>
    <p:sldId id="743" r:id="rId18"/>
    <p:sldId id="744" r:id="rId19"/>
    <p:sldId id="736" r:id="rId20"/>
    <p:sldId id="738" r:id="rId21"/>
    <p:sldId id="732" r:id="rId22"/>
    <p:sldId id="733" r:id="rId23"/>
    <p:sldId id="735" r:id="rId24"/>
    <p:sldId id="734" r:id="rId25"/>
    <p:sldId id="739" r:id="rId26"/>
    <p:sldId id="74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ACEB27-2528-0949-AC66-382EDBC67A48}" name="Vajdos, Janis" initials="VJ" userId="S::JVajdos@smithbucklin.com::b8852b77-9a60-4f57-8b8f-f810ef338681" providerId="AD"/>
  <p188:author id="{E76788A2-07D5-FA07-4FAE-759AB021CF6E}" name="Harty, Patrick" initials="HP" userId="S::PHarty@smithbucklin.com::31490e0f-fafe-4c9d-af74-2722bc1b6d90" providerId="AD"/>
  <p188:author id="{470F4BB0-4F05-E6CE-208F-C618788EF79B}" name="Guarino, Stephanie H" initials="GSH" userId="S::Stephanie.Guarino@ChristianaCare.org::4d78e440-9408-487f-9dc5-435713b886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58" d="100"/>
          <a:sy n="58" d="100"/>
        </p:scale>
        <p:origin x="7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a:latin typeface="Arial" panose="020B0604020202020204" pitchFamily="34" charset="0"/>
                <a:cs typeface="Arial" panose="020B0604020202020204" pitchFamily="34" charset="0"/>
              </a:rPr>
              <a:t>Location of Emergency Department Encounters </a:t>
            </a:r>
          </a:p>
        </c:rich>
      </c:tx>
      <c:layout>
        <c:manualLayout>
          <c:xMode val="edge"/>
          <c:yMode val="edge"/>
          <c:x val="8.9921980880220465E-2"/>
          <c:y val="0.1310459012390893"/>
        </c:manualLayout>
      </c:layout>
      <c:overlay val="0"/>
    </c:title>
    <c:autoTitleDeleted val="0"/>
    <c:plotArea>
      <c:layout>
        <c:manualLayout>
          <c:layoutTarget val="inner"/>
          <c:xMode val="edge"/>
          <c:yMode val="edge"/>
          <c:x val="0.17746226277668592"/>
          <c:y val="0.27387004971467738"/>
          <c:w val="0.42282137833700695"/>
          <c:h val="0.5621346157738436"/>
        </c:manualLayout>
      </c:layout>
      <c:pieChart>
        <c:varyColors val="1"/>
        <c:ser>
          <c:idx val="0"/>
          <c:order val="0"/>
          <c:tx>
            <c:strRef>
              <c:f>Sheet1!$B$1</c:f>
              <c:strCache>
                <c:ptCount val="1"/>
                <c:pt idx="0">
                  <c:v>Location </c:v>
                </c:pt>
              </c:strCache>
            </c:strRef>
          </c:tx>
          <c:dPt>
            <c:idx val="2"/>
            <c:bubble3D val="0"/>
            <c:extLst>
              <c:ext xmlns:c16="http://schemas.microsoft.com/office/drawing/2014/chart" uri="{C3380CC4-5D6E-409C-BE32-E72D297353CC}">
                <c16:uniqueId val="{00000000-1F48-254E-8ED4-2B598316EA87}"/>
              </c:ext>
            </c:extLst>
          </c:dPt>
          <c:dLbls>
            <c:dLbl>
              <c:idx val="0"/>
              <c:tx>
                <c:rich>
                  <a:bodyPr/>
                  <a:lstStyle/>
                  <a:p>
                    <a:r>
                      <a:rPr lang="en-US" sz="1200" dirty="0">
                        <a:solidFill>
                          <a:schemeClr val="bg1"/>
                        </a:solidFill>
                        <a:latin typeface="Arial" panose="020B0604020202020204" pitchFamily="34" charset="0"/>
                        <a:cs typeface="Arial" panose="020B0604020202020204" pitchFamily="34" charset="0"/>
                      </a:rPr>
                      <a:t>49.7%</a:t>
                    </a:r>
                    <a:endParaRPr lang="en-US" sz="1200"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1F48-254E-8ED4-2B598316EA87}"/>
                </c:ext>
              </c:extLst>
            </c:dLbl>
            <c:dLbl>
              <c:idx val="1"/>
              <c:tx>
                <c:rich>
                  <a:bodyPr/>
                  <a:lstStyle/>
                  <a:p>
                    <a:r>
                      <a:rPr lang="en-US" sz="1200" dirty="0">
                        <a:solidFill>
                          <a:schemeClr val="bg1"/>
                        </a:solidFill>
                        <a:latin typeface="Arial" panose="020B0604020202020204" pitchFamily="34" charset="0"/>
                        <a:cs typeface="Arial" panose="020B0604020202020204" pitchFamily="34" charset="0"/>
                      </a:rPr>
                      <a:t>41.1%</a:t>
                    </a:r>
                    <a:endParaRPr lang="en-US" sz="1200" dirty="0"/>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1F48-254E-8ED4-2B598316EA87}"/>
                </c:ext>
              </c:extLst>
            </c:dLbl>
            <c:dLbl>
              <c:idx val="2"/>
              <c:layout>
                <c:manualLayout>
                  <c:x val="6.7258998737373052E-2"/>
                  <c:y val="8.4540072025880417E-2"/>
                </c:manualLayout>
              </c:layout>
              <c:tx>
                <c:rich>
                  <a:bodyPr/>
                  <a:lstStyle/>
                  <a:p>
                    <a:pPr>
                      <a:defRPr sz="1200">
                        <a:solidFill>
                          <a:schemeClr val="bg1"/>
                        </a:solidFill>
                        <a:latin typeface="Arial" panose="020B0604020202020204" pitchFamily="34" charset="0"/>
                        <a:cs typeface="Arial" panose="020B0604020202020204" pitchFamily="34" charset="0"/>
                      </a:defRPr>
                    </a:pPr>
                    <a:r>
                      <a:rPr lang="en-US" sz="1200" dirty="0">
                        <a:solidFill>
                          <a:schemeClr val="bg1"/>
                        </a:solidFill>
                        <a:latin typeface="Arial" panose="020B0604020202020204" pitchFamily="34" charset="0"/>
                        <a:cs typeface="Arial" panose="020B0604020202020204" pitchFamily="34" charset="0"/>
                      </a:rPr>
                      <a:t>9.1%</a:t>
                    </a:r>
                    <a:endParaRPr lang="en-US" sz="1200" dirty="0">
                      <a:solidFill>
                        <a:schemeClr val="bg1"/>
                      </a:solidFill>
                    </a:endParaRPr>
                  </a:p>
                </c:rich>
              </c:tx>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1F48-254E-8ED4-2B598316EA87}"/>
                </c:ext>
              </c:extLst>
            </c:dLbl>
            <c:spPr>
              <a:noFill/>
              <a:ln>
                <a:noFill/>
              </a:ln>
              <a:effectLst/>
            </c:spPr>
            <c:txPr>
              <a:bodyPr/>
              <a:lstStyle/>
              <a:p>
                <a:pPr>
                  <a:defRPr sz="1200">
                    <a:solidFill>
                      <a:schemeClr val="bg1"/>
                    </a:solidFill>
                    <a:latin typeface="Arial" panose="020B0604020202020204" pitchFamily="34" charset="0"/>
                    <a:cs typeface="Arial" panose="020B060402020202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Christiana</c:v>
                </c:pt>
                <c:pt idx="1">
                  <c:v>Wilmington</c:v>
                </c:pt>
                <c:pt idx="2">
                  <c:v>Middletown</c:v>
                </c:pt>
              </c:strCache>
            </c:strRef>
          </c:cat>
          <c:val>
            <c:numRef>
              <c:f>Sheet1!$B$2:$B$4</c:f>
              <c:numCache>
                <c:formatCode>0.00%</c:formatCode>
                <c:ptCount val="3"/>
                <c:pt idx="0">
                  <c:v>0.497</c:v>
                </c:pt>
                <c:pt idx="1">
                  <c:v>0.41099999999999998</c:v>
                </c:pt>
                <c:pt idx="2">
                  <c:v>9.0999999999999998E-2</c:v>
                </c:pt>
              </c:numCache>
            </c:numRef>
          </c:val>
          <c:extLst>
            <c:ext xmlns:c16="http://schemas.microsoft.com/office/drawing/2014/chart" uri="{C3380CC4-5D6E-409C-BE32-E72D297353CC}">
              <c16:uniqueId val="{00000003-1F48-254E-8ED4-2B598316EA87}"/>
            </c:ext>
          </c:extLst>
        </c:ser>
        <c:dLbls>
          <c:showLegendKey val="0"/>
          <c:showVal val="0"/>
          <c:showCatName val="0"/>
          <c:showSerName val="0"/>
          <c:showPercent val="1"/>
          <c:showBubbleSize val="0"/>
          <c:showLeaderLines val="0"/>
        </c:dLbls>
        <c:firstSliceAng val="0"/>
      </c:pieChart>
    </c:plotArea>
    <c:legend>
      <c:legendPos val="r"/>
      <c:layout>
        <c:manualLayout>
          <c:xMode val="edge"/>
          <c:yMode val="edge"/>
          <c:x val="0.66362346624916557"/>
          <c:y val="0.42639077092107674"/>
          <c:w val="0.290492739121817"/>
          <c:h val="0.28966230768650741"/>
        </c:manualLayout>
      </c:layout>
      <c:overlay val="0"/>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400"/>
            </a:pPr>
            <a:r>
              <a:rPr lang="en-US" sz="1400" dirty="0">
                <a:latin typeface="Arial" panose="020B0604020202020204" pitchFamily="34" charset="0"/>
                <a:cs typeface="Arial" panose="020B0604020202020204" pitchFamily="34" charset="0"/>
              </a:rPr>
              <a:t>Percentages of Severity Levels for Emergency</a:t>
            </a:r>
            <a:r>
              <a:rPr lang="en-US" sz="1400" baseline="0" dirty="0">
                <a:latin typeface="Arial" panose="020B0604020202020204" pitchFamily="34" charset="0"/>
                <a:cs typeface="Arial" panose="020B0604020202020204" pitchFamily="34" charset="0"/>
              </a:rPr>
              <a:t> Department</a:t>
            </a:r>
            <a:r>
              <a:rPr lang="en-US" sz="1400" dirty="0">
                <a:latin typeface="Arial" panose="020B0604020202020204" pitchFamily="34" charset="0"/>
                <a:cs typeface="Arial" panose="020B0604020202020204" pitchFamily="34" charset="0"/>
              </a:rPr>
              <a:t> Encounters</a:t>
            </a:r>
          </a:p>
        </c:rich>
      </c:tx>
      <c:layout>
        <c:manualLayout>
          <c:xMode val="edge"/>
          <c:yMode val="edge"/>
          <c:x val="8.0598162729658779E-2"/>
          <c:y val="8.771929824561403E-3"/>
        </c:manualLayout>
      </c:layout>
      <c:overlay val="0"/>
    </c:title>
    <c:autoTitleDeleted val="0"/>
    <c:plotArea>
      <c:layout/>
      <c:pieChart>
        <c:varyColors val="1"/>
        <c:ser>
          <c:idx val="0"/>
          <c:order val="0"/>
          <c:tx>
            <c:strRef>
              <c:f>Sheet1!$B$1</c:f>
              <c:strCache>
                <c:ptCount val="1"/>
                <c:pt idx="0">
                  <c:v>ESI</c:v>
                </c:pt>
              </c:strCache>
            </c:strRef>
          </c:tx>
          <c:dPt>
            <c:idx val="2"/>
            <c:bubble3D val="0"/>
            <c:extLst>
              <c:ext xmlns:c16="http://schemas.microsoft.com/office/drawing/2014/chart" uri="{C3380CC4-5D6E-409C-BE32-E72D297353CC}">
                <c16:uniqueId val="{00000000-9C1E-6744-8EAC-59AC49868BC5}"/>
              </c:ext>
            </c:extLst>
          </c:dPt>
          <c:dLbls>
            <c:dLbl>
              <c:idx val="0"/>
              <c:tx>
                <c:rich>
                  <a:bodyPr/>
                  <a:lstStyle/>
                  <a:p>
                    <a:pPr>
                      <a:defRPr sz="1200">
                        <a:solidFill>
                          <a:schemeClr val="bg1"/>
                        </a:solidFill>
                        <a:latin typeface="Arial" panose="020B0604020202020204" pitchFamily="34" charset="0"/>
                        <a:cs typeface="Arial" panose="020B0604020202020204" pitchFamily="34" charset="0"/>
                      </a:defRPr>
                    </a:pPr>
                    <a:r>
                      <a:rPr lang="en-US" sz="1200" dirty="0">
                        <a:solidFill>
                          <a:schemeClr val="bg1"/>
                        </a:solidFill>
                        <a:latin typeface="Arial" panose="020B0604020202020204" pitchFamily="34" charset="0"/>
                        <a:cs typeface="Arial" panose="020B0604020202020204" pitchFamily="34" charset="0"/>
                      </a:rPr>
                      <a:t>23.9%</a:t>
                    </a:r>
                    <a:endParaRPr lang="en-US" sz="1200" dirty="0">
                      <a:solidFill>
                        <a:schemeClr val="bg1"/>
                      </a:solidFill>
                    </a:endParaRPr>
                  </a:p>
                </c:rich>
              </c:tx>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C1E-6744-8EAC-59AC49868BC5}"/>
                </c:ext>
              </c:extLst>
            </c:dLbl>
            <c:dLbl>
              <c:idx val="1"/>
              <c:tx>
                <c:rich>
                  <a:bodyPr/>
                  <a:lstStyle/>
                  <a:p>
                    <a:pPr>
                      <a:defRPr sz="1200">
                        <a:solidFill>
                          <a:schemeClr val="bg1"/>
                        </a:solidFill>
                        <a:latin typeface="Arial" panose="020B0604020202020204" pitchFamily="34" charset="0"/>
                        <a:cs typeface="Arial" panose="020B0604020202020204" pitchFamily="34" charset="0"/>
                      </a:defRPr>
                    </a:pPr>
                    <a:r>
                      <a:rPr lang="en-US" sz="1200" dirty="0">
                        <a:solidFill>
                          <a:schemeClr val="bg1"/>
                        </a:solidFill>
                        <a:latin typeface="Arial" panose="020B0604020202020204" pitchFamily="34" charset="0"/>
                        <a:cs typeface="Arial" panose="020B0604020202020204" pitchFamily="34" charset="0"/>
                      </a:rPr>
                      <a:t>75.6%</a:t>
                    </a:r>
                    <a:endParaRPr lang="en-US" sz="1200" dirty="0">
                      <a:solidFill>
                        <a:schemeClr val="bg1"/>
                      </a:solidFill>
                    </a:endParaRPr>
                  </a:p>
                </c:rich>
              </c:tx>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9C1E-6744-8EAC-59AC49868BC5}"/>
                </c:ext>
              </c:extLst>
            </c:dLbl>
            <c:dLbl>
              <c:idx val="2"/>
              <c:tx>
                <c:rich>
                  <a:bodyPr/>
                  <a:lstStyle/>
                  <a:p>
                    <a:r>
                      <a:rPr lang="en-US" sz="1200" dirty="0">
                        <a:latin typeface="Arial" panose="020B0604020202020204" pitchFamily="34" charset="0"/>
                        <a:cs typeface="Arial" panose="020B0604020202020204" pitchFamily="34" charset="0"/>
                      </a:rPr>
                      <a:t>0.5%</a:t>
                    </a:r>
                    <a:endParaRPr lang="en-US" sz="1200" dirty="0"/>
                  </a:p>
                </c:rich>
              </c:tx>
              <c:dLblPos val="bestFit"/>
              <c:showLegendKey val="0"/>
              <c:showVal val="0"/>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9C1E-6744-8EAC-59AC49868BC5}"/>
                </c:ext>
              </c:extLst>
            </c:dLbl>
            <c:spPr>
              <a:noFill/>
              <a:ln>
                <a:noFill/>
              </a:ln>
              <a:effectLst/>
            </c:spPr>
            <c:txPr>
              <a:bodyPr/>
              <a:lstStyle/>
              <a:p>
                <a:pPr>
                  <a:defRPr sz="1200">
                    <a:latin typeface="Arial" panose="020B0604020202020204" pitchFamily="34" charset="0"/>
                    <a:cs typeface="Arial" panose="020B0604020202020204"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numRef>
              <c:f>Sheet1!$A$2:$A$4</c:f>
              <c:numCache>
                <c:formatCode>General</c:formatCode>
                <c:ptCount val="3"/>
                <c:pt idx="0">
                  <c:v>2</c:v>
                </c:pt>
                <c:pt idx="1">
                  <c:v>3</c:v>
                </c:pt>
                <c:pt idx="2">
                  <c:v>4</c:v>
                </c:pt>
              </c:numCache>
            </c:numRef>
          </c:cat>
          <c:val>
            <c:numRef>
              <c:f>Sheet1!$B$2:$B$4</c:f>
              <c:numCache>
                <c:formatCode>0.00%</c:formatCode>
                <c:ptCount val="3"/>
                <c:pt idx="0">
                  <c:v>0.23899999999999999</c:v>
                </c:pt>
                <c:pt idx="1">
                  <c:v>0.75600000000000001</c:v>
                </c:pt>
                <c:pt idx="2">
                  <c:v>5.0000000000000001E-3</c:v>
                </c:pt>
              </c:numCache>
            </c:numRef>
          </c:val>
          <c:extLst>
            <c:ext xmlns:c16="http://schemas.microsoft.com/office/drawing/2014/chart" uri="{C3380CC4-5D6E-409C-BE32-E72D297353CC}">
              <c16:uniqueId val="{00000003-9C1E-6744-8EAC-59AC49868BC5}"/>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71827532808398953"/>
          <c:y val="0.41988154441221165"/>
          <c:w val="0.10618310088080092"/>
          <c:h val="0.33144932679805406"/>
        </c:manualLayout>
      </c:layout>
      <c:overlay val="0"/>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i="0" baseline="0" dirty="0">
                <a:effectLst/>
                <a:latin typeface="Arial" panose="020B0604020202020204" pitchFamily="34" charset="0"/>
                <a:cs typeface="Arial" panose="020B0604020202020204" pitchFamily="34" charset="0"/>
              </a:rPr>
              <a:t>Adolescent/Young Adult Emergency Department Patient Encounters that </a:t>
            </a:r>
            <a:br>
              <a:rPr lang="en-US" sz="1400" b="1" i="0" baseline="0" dirty="0">
                <a:effectLst/>
                <a:latin typeface="Arial" panose="020B0604020202020204" pitchFamily="34" charset="0"/>
                <a:cs typeface="Arial" panose="020B0604020202020204" pitchFamily="34" charset="0"/>
              </a:rPr>
            </a:br>
            <a:r>
              <a:rPr lang="en-US" sz="1400" b="1" i="0" baseline="0" dirty="0">
                <a:effectLst/>
                <a:latin typeface="Arial" panose="020B0604020202020204" pitchFamily="34" charset="0"/>
                <a:cs typeface="Arial" panose="020B0604020202020204" pitchFamily="34" charset="0"/>
              </a:rPr>
              <a:t>Followed National Guidelines</a:t>
            </a:r>
            <a:endParaRPr lang="en-US" sz="1400" dirty="0">
              <a:effectLst/>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1983635058438208"/>
          <c:y val="0.12890650033520334"/>
          <c:w val="0.77369630078291496"/>
          <c:h val="0.71039890156150642"/>
        </c:manualLayout>
      </c:layout>
      <c:barChart>
        <c:barDir val="col"/>
        <c:grouping val="clustered"/>
        <c:varyColors val="0"/>
        <c:ser>
          <c:idx val="0"/>
          <c:order val="0"/>
          <c:tx>
            <c:strRef>
              <c:f>Sheet1!$L$5</c:f>
              <c:strCache>
                <c:ptCount val="1"/>
                <c:pt idx="0">
                  <c:v>Yes</c:v>
                </c:pt>
              </c:strCache>
            </c:strRef>
          </c:tx>
          <c:spPr>
            <a:solidFill>
              <a:schemeClr val="accent2"/>
            </a:solidFill>
            <a:ln>
              <a:noFill/>
            </a:ln>
            <a:effectLst/>
          </c:spPr>
          <c:invertIfNegative val="0"/>
          <c:dLbls>
            <c:dLbl>
              <c:idx val="0"/>
              <c:layout>
                <c:manualLayout>
                  <c:x val="0"/>
                  <c:y val="1.1887074662684684E-2"/>
                </c:manualLayout>
              </c:layout>
              <c:tx>
                <c:rich>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sz="1200" dirty="0">
                        <a:latin typeface="Arial" panose="020B0604020202020204" pitchFamily="34" charset="0"/>
                        <a:cs typeface="Arial" panose="020B0604020202020204" pitchFamily="34" charset="0"/>
                      </a:rPr>
                      <a:t>23.9%</a:t>
                    </a:r>
                    <a:endParaRPr lang="en-US" sz="1200" dirty="0"/>
                  </a:p>
                </c:rich>
              </c:tx>
              <c:numFmt formatCode="0.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ED5-8947-B300-E3DF53FD8BBE}"/>
                </c:ext>
              </c:extLst>
            </c:dLbl>
            <c:dLbl>
              <c:idx val="1"/>
              <c:layout>
                <c:manualLayout>
                  <c:x val="0"/>
                  <c:y val="1.1887074662684757E-2"/>
                </c:manualLayout>
              </c:layout>
              <c:tx>
                <c:rich>
                  <a:bodyPr/>
                  <a:lstStyle/>
                  <a:p>
                    <a:r>
                      <a:rPr lang="en-US" sz="1200" dirty="0">
                        <a:latin typeface="Arial" panose="020B0604020202020204" pitchFamily="34" charset="0"/>
                        <a:cs typeface="Arial" panose="020B0604020202020204" pitchFamily="34" charset="0"/>
                      </a:rPr>
                      <a:t>21.5%</a:t>
                    </a:r>
                    <a:endParaRPr lang="en-US" sz="12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ED5-8947-B300-E3DF53FD8BBE}"/>
                </c:ext>
              </c:extLst>
            </c:dLbl>
            <c:dLbl>
              <c:idx val="2"/>
              <c:layout>
                <c:manualLayout>
                  <c:x val="9.4379004105785278E-17"/>
                  <c:y val="1.1887074662684757E-2"/>
                </c:manualLayout>
              </c:layout>
              <c:tx>
                <c:rich>
                  <a:bodyPr/>
                  <a:lstStyle/>
                  <a:p>
                    <a:r>
                      <a:rPr lang="en-US" sz="1200" dirty="0">
                        <a:latin typeface="Arial" panose="020B0604020202020204" pitchFamily="34" charset="0"/>
                        <a:cs typeface="Arial" panose="020B0604020202020204" pitchFamily="34" charset="0"/>
                      </a:rPr>
                      <a:t>4.1%</a:t>
                    </a:r>
                    <a:endParaRPr lang="en-US" sz="12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ED5-8947-B300-E3DF53FD8BBE}"/>
                </c:ext>
              </c:extLst>
            </c:d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Sheet1!$M$4:$O$4</c:f>
              <c:strCache>
                <c:ptCount val="3"/>
                <c:pt idx="0">
                  <c:v>Severity n = 197</c:v>
                </c:pt>
                <c:pt idx="1">
                  <c:v>Time to Analgesic n = 181</c:v>
                </c:pt>
                <c:pt idx="2">
                  <c:v>Both n = 197</c:v>
                </c:pt>
              </c:strCache>
            </c:strRef>
          </c:cat>
          <c:val>
            <c:numRef>
              <c:f>Sheet1!$M$5:$O$5</c:f>
              <c:numCache>
                <c:formatCode>0.00%</c:formatCode>
                <c:ptCount val="3"/>
                <c:pt idx="0">
                  <c:v>0.23899999999999999</c:v>
                </c:pt>
                <c:pt idx="1">
                  <c:v>0.215</c:v>
                </c:pt>
                <c:pt idx="2">
                  <c:v>4.1000000000000002E-2</c:v>
                </c:pt>
              </c:numCache>
            </c:numRef>
          </c:val>
          <c:extLst>
            <c:ext xmlns:c16="http://schemas.microsoft.com/office/drawing/2014/chart" uri="{C3380CC4-5D6E-409C-BE32-E72D297353CC}">
              <c16:uniqueId val="{00000003-3ED5-8947-B300-E3DF53FD8BBE}"/>
            </c:ext>
          </c:extLst>
        </c:ser>
        <c:ser>
          <c:idx val="1"/>
          <c:order val="1"/>
          <c:tx>
            <c:strRef>
              <c:f>Sheet1!$L$6</c:f>
              <c:strCache>
                <c:ptCount val="1"/>
                <c:pt idx="0">
                  <c:v>No</c:v>
                </c:pt>
              </c:strCache>
            </c:strRef>
          </c:tx>
          <c:spPr>
            <a:solidFill>
              <a:schemeClr val="accent4"/>
            </a:solidFill>
            <a:ln>
              <a:noFill/>
            </a:ln>
            <a:effectLst/>
          </c:spPr>
          <c:invertIfNegative val="0"/>
          <c:dLbls>
            <c:dLbl>
              <c:idx val="0"/>
              <c:layout>
                <c:manualLayout>
                  <c:x val="0"/>
                  <c:y val="1.1887074662684757E-2"/>
                </c:manualLayout>
              </c:layout>
              <c:tx>
                <c:rich>
                  <a:bodyPr/>
                  <a:lstStyle/>
                  <a:p>
                    <a:r>
                      <a:rPr lang="en-US" sz="1200" dirty="0">
                        <a:latin typeface="Arial" panose="020B0604020202020204" pitchFamily="34" charset="0"/>
                        <a:cs typeface="Arial" panose="020B0604020202020204" pitchFamily="34" charset="0"/>
                      </a:rPr>
                      <a:t>76.1%</a:t>
                    </a:r>
                    <a:endParaRPr lang="en-US" sz="12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ED5-8947-B300-E3DF53FD8BBE}"/>
                </c:ext>
              </c:extLst>
            </c:dLbl>
            <c:dLbl>
              <c:idx val="1"/>
              <c:layout>
                <c:manualLayout>
                  <c:x val="0"/>
                  <c:y val="7.9247164417898374E-3"/>
                </c:manualLayout>
              </c:layout>
              <c:tx>
                <c:rich>
                  <a:bodyPr/>
                  <a:lstStyle/>
                  <a:p>
                    <a:r>
                      <a:rPr lang="en-US" sz="1200" dirty="0">
                        <a:latin typeface="Arial" panose="020B0604020202020204" pitchFamily="34" charset="0"/>
                        <a:cs typeface="Arial" panose="020B0604020202020204" pitchFamily="34" charset="0"/>
                      </a:rPr>
                      <a:t>78.5%</a:t>
                    </a:r>
                    <a:endParaRPr lang="en-US" sz="12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ED5-8947-B300-E3DF53FD8BBE}"/>
                </c:ext>
              </c:extLst>
            </c:dLbl>
            <c:dLbl>
              <c:idx val="2"/>
              <c:layout>
                <c:manualLayout>
                  <c:x val="-9.4379004105785278E-17"/>
                  <c:y val="7.9247164417898374E-3"/>
                </c:manualLayout>
              </c:layout>
              <c:tx>
                <c:rich>
                  <a:bodyPr/>
                  <a:lstStyle/>
                  <a:p>
                    <a:r>
                      <a:rPr lang="en-US" sz="1200" dirty="0">
                        <a:latin typeface="Arial" panose="020B0604020202020204" pitchFamily="34" charset="0"/>
                        <a:cs typeface="Arial" panose="020B0604020202020204" pitchFamily="34" charset="0"/>
                      </a:rPr>
                      <a:t>95.9%</a:t>
                    </a:r>
                    <a:endParaRPr lang="en-US" sz="12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ED5-8947-B300-E3DF53FD8BBE}"/>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Sheet1!$M$4:$O$4</c:f>
              <c:strCache>
                <c:ptCount val="3"/>
                <c:pt idx="0">
                  <c:v>Severity n = 197</c:v>
                </c:pt>
                <c:pt idx="1">
                  <c:v>Time to Analgesic n = 181</c:v>
                </c:pt>
                <c:pt idx="2">
                  <c:v>Both n = 197</c:v>
                </c:pt>
              </c:strCache>
            </c:strRef>
          </c:cat>
          <c:val>
            <c:numRef>
              <c:f>Sheet1!$M$6:$O$6</c:f>
              <c:numCache>
                <c:formatCode>0.00%</c:formatCode>
                <c:ptCount val="3"/>
                <c:pt idx="0">
                  <c:v>0.76100000000000001</c:v>
                </c:pt>
                <c:pt idx="1">
                  <c:v>0.78500000000000003</c:v>
                </c:pt>
                <c:pt idx="2">
                  <c:v>0.95899999999999996</c:v>
                </c:pt>
              </c:numCache>
            </c:numRef>
          </c:val>
          <c:extLst>
            <c:ext xmlns:c16="http://schemas.microsoft.com/office/drawing/2014/chart" uri="{C3380CC4-5D6E-409C-BE32-E72D297353CC}">
              <c16:uniqueId val="{00000007-3ED5-8947-B300-E3DF53FD8BBE}"/>
            </c:ext>
          </c:extLst>
        </c:ser>
        <c:dLbls>
          <c:showLegendKey val="0"/>
          <c:showVal val="1"/>
          <c:showCatName val="0"/>
          <c:showSerName val="0"/>
          <c:showPercent val="0"/>
          <c:showBubbleSize val="0"/>
        </c:dLbls>
        <c:gapWidth val="150"/>
        <c:axId val="122546816"/>
        <c:axId val="122897152"/>
      </c:barChart>
      <c:catAx>
        <c:axId val="122546816"/>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sz="1200" dirty="0">
                    <a:latin typeface="Arial" panose="020B0604020202020204" pitchFamily="34" charset="0"/>
                    <a:cs typeface="Arial" panose="020B0604020202020204" pitchFamily="34" charset="0"/>
                  </a:rPr>
                  <a:t>National Guidelines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none"/>
        <c:tickLblPos val="nextTo"/>
        <c:spPr>
          <a:noFill/>
          <a:ln w="12700" cap="rnd"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2897152"/>
        <c:crosses val="autoZero"/>
        <c:auto val="1"/>
        <c:lblAlgn val="ctr"/>
        <c:lblOffset val="100"/>
        <c:noMultiLvlLbl val="0"/>
      </c:catAx>
      <c:valAx>
        <c:axId val="122897152"/>
        <c:scaling>
          <c:orientation val="minMax"/>
          <c:max val="1"/>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sz="1200" dirty="0">
                    <a:latin typeface="Arial" panose="020B0604020202020204" pitchFamily="34" charset="0"/>
                    <a:cs typeface="Arial" panose="020B0604020202020204" pitchFamily="34" charset="0"/>
                  </a:rPr>
                  <a:t>Percentages of Adolescent/Young</a:t>
                </a:r>
                <a:r>
                  <a:rPr lang="en-US" sz="1200" baseline="0" dirty="0">
                    <a:latin typeface="Arial" panose="020B0604020202020204" pitchFamily="34" charset="0"/>
                    <a:cs typeface="Arial" panose="020B0604020202020204" pitchFamily="34" charset="0"/>
                  </a:rPr>
                  <a:t> Adult Emergency Department </a:t>
                </a:r>
                <a:r>
                  <a:rPr lang="en-US" sz="1200" dirty="0">
                    <a:latin typeface="Arial" panose="020B0604020202020204" pitchFamily="34" charset="0"/>
                    <a:cs typeface="Arial" panose="020B0604020202020204" pitchFamily="34" charset="0"/>
                  </a:rPr>
                  <a:t>Patient Encounters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12700" cap="rnd"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2546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12700" cap="rnd"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modernComment_2DD_F8D1AFB2.xml><?xml version="1.0" encoding="utf-8"?>
<p188:cmLst xmlns:a="http://schemas.openxmlformats.org/drawingml/2006/main" xmlns:r="http://schemas.openxmlformats.org/officeDocument/2006/relationships" xmlns:p188="http://schemas.microsoft.com/office/powerpoint/2018/8/main">
  <p188:cm id="{221F1B53-7A0A-426B-8940-3F9FF1EAA08A}" authorId="{A8ACEB27-2528-0949-AC66-382EDBC67A48}" created="2023-05-09T02:39:31.474">
    <ac:txMkLst xmlns:ac="http://schemas.microsoft.com/office/drawing/2013/main/command">
      <pc:docMk xmlns:pc="http://schemas.microsoft.com/office/powerpoint/2013/main/command"/>
      <pc:sldMk xmlns:pc="http://schemas.microsoft.com/office/powerpoint/2013/main/command" cId="4174491570" sldId="733"/>
      <ac:spMk id="7" creationId="{444DCC51-FEA1-4CE7-89F6-EB06AAA9A6CD}"/>
      <ac:txMk cp="0" len="158">
        <ac:context len="538" hash="815460269"/>
      </ac:txMk>
    </ac:txMkLst>
    <p188:pos x="5227648" y="306432"/>
    <p188:txBody>
      <a:bodyPr/>
      <a:lstStyle/>
      <a:p>
        <a:r>
          <a:rPr lang="en-US"/>
          <a:t>https://youtube.com/clip/Ugkx0d8s6jrIBgBW3bgbStohX2AqO-2V-Bo8
</a:t>
        </a:r>
      </a:p>
    </p188:txBody>
  </p188:cm>
</p188:cmLst>
</file>

<file path=ppt/comments/modernComment_2DF_C6C7E1F5.xml><?xml version="1.0" encoding="utf-8"?>
<p188:cmLst xmlns:a="http://schemas.openxmlformats.org/drawingml/2006/main" xmlns:r="http://schemas.openxmlformats.org/officeDocument/2006/relationships" xmlns:p188="http://schemas.microsoft.com/office/powerpoint/2018/8/main">
  <p188:cm id="{6814B6C8-7398-47DB-BE6F-3DEC9B469634}" authorId="{A8ACEB27-2528-0949-AC66-382EDBC67A48}" created="2023-05-09T02:35:14.079">
    <ac:deMkLst xmlns:ac="http://schemas.microsoft.com/office/drawing/2013/main/command">
      <pc:docMk xmlns:pc="http://schemas.microsoft.com/office/powerpoint/2013/main/command"/>
      <pc:sldMk xmlns:pc="http://schemas.microsoft.com/office/powerpoint/2013/main/command" cId="3334988277" sldId="735"/>
      <ac:spMk id="6" creationId="{1C33B376-B69C-4030-81AF-E015DB94FBA2}"/>
    </ac:deMkLst>
    <p188:txBody>
      <a:bodyPr/>
      <a:lstStyle/>
      <a:p>
        <a:r>
          <a:rPr lang="en-US"/>
          <a:t>https://youtube.com/clip/UgkxOt3KAT9gno06jNQdFjgIUxB7nk7Z23up</a:t>
        </a:r>
      </a:p>
    </p188:txBody>
  </p188:cm>
</p188:cmLst>
</file>

<file path=ppt/comments/modernComment_2E0_8ADF7384.xml><?xml version="1.0" encoding="utf-8"?>
<p188:cmLst xmlns:a="http://schemas.openxmlformats.org/drawingml/2006/main" xmlns:r="http://schemas.openxmlformats.org/officeDocument/2006/relationships" xmlns:p188="http://schemas.microsoft.com/office/powerpoint/2018/8/main">
  <p188:cm id="{8D2980C5-9EB9-44F5-906C-CEF8A190CA83}" authorId="{A8ACEB27-2528-0949-AC66-382EDBC67A48}" created="2023-05-09T02:49:07.554">
    <ac:deMkLst xmlns:ac="http://schemas.microsoft.com/office/drawing/2013/main/command">
      <pc:docMk xmlns:pc="http://schemas.microsoft.com/office/powerpoint/2013/main/command"/>
      <pc:sldMk xmlns:pc="http://schemas.microsoft.com/office/powerpoint/2013/main/command" cId="2329899908" sldId="736"/>
      <ac:spMk id="3" creationId="{ABE4683B-041B-4ED8-BD06-D37D8442FFA6}"/>
    </ac:deMkLst>
    <p188:txBody>
      <a:bodyPr/>
      <a:lstStyle/>
      <a:p>
        <a:r>
          <a:rPr lang="en-US"/>
          <a:t>https://youtube.com/clip/UgkxCNSLcmhaOlw5DIUZh3eDU2NTD6uG8rlh</a:t>
        </a:r>
      </a:p>
    </p188:txBody>
  </p188:cm>
</p188:cmLst>
</file>

<file path=ppt/comments/modernComment_2E2_9FB6BAEC.xml><?xml version="1.0" encoding="utf-8"?>
<p188:cmLst xmlns:a="http://schemas.openxmlformats.org/drawingml/2006/main" xmlns:r="http://schemas.openxmlformats.org/officeDocument/2006/relationships" xmlns:p188="http://schemas.microsoft.com/office/powerpoint/2018/8/main">
  <p188:cm id="{2E54F256-8F3C-48CD-A323-6A8BA51D8806}" authorId="{A8ACEB27-2528-0949-AC66-382EDBC67A48}" created="2023-05-09T02:43:00.866">
    <ac:txMkLst xmlns:ac="http://schemas.microsoft.com/office/drawing/2013/main/command">
      <pc:docMk xmlns:pc="http://schemas.microsoft.com/office/powerpoint/2013/main/command"/>
      <pc:sldMk xmlns:pc="http://schemas.microsoft.com/office/powerpoint/2013/main/command" cId="2679552748" sldId="738"/>
      <ac:spMk id="3" creationId="{BDD5429A-09C0-4BA5-A7DA-2E08E9DA2945}"/>
      <ac:txMk cp="0" len="234">
        <ac:context len="500" hash="1006562180"/>
      </ac:txMk>
    </ac:txMkLst>
    <p188:pos x="3970479" y="313573"/>
    <p188:txBody>
      <a:bodyPr/>
      <a:lstStyle/>
      <a:p>
        <a:r>
          <a:rPr lang="en-US"/>
          <a:t>https://youtube.com/clip/Ugkxopvy1dT9n31eC8ulvyrtc59koZHIGyZA
</a:t>
        </a:r>
      </a:p>
    </p188:txBody>
  </p188:cm>
</p188:cmLst>
</file>

<file path=ppt/comments/modernComment_2E3_6A6B042D.xml><?xml version="1.0" encoding="utf-8"?>
<p188:cmLst xmlns:a="http://schemas.openxmlformats.org/drawingml/2006/main" xmlns:r="http://schemas.openxmlformats.org/officeDocument/2006/relationships" xmlns:p188="http://schemas.microsoft.com/office/powerpoint/2018/8/main">
  <p188:cm id="{0E166EA0-5FFB-454D-923B-472AB48BBBD0}" authorId="{A8ACEB27-2528-0949-AC66-382EDBC67A48}" created="2023-05-09T02:23:42.207">
    <ac:txMkLst xmlns:ac="http://schemas.microsoft.com/office/drawing/2013/main/command">
      <pc:docMk xmlns:pc="http://schemas.microsoft.com/office/powerpoint/2013/main/command"/>
      <pc:sldMk xmlns:pc="http://schemas.microsoft.com/office/powerpoint/2013/main/command" cId="1785398317" sldId="739"/>
      <ac:spMk id="3" creationId="{3A6F054C-269A-4CCA-97DE-9779AF049E97}"/>
      <ac:txMk cp="0" len="266">
        <ac:context len="529" hash="3139925908"/>
      </ac:txMk>
    </ac:txMkLst>
    <p188:pos x="4587424" y="304838"/>
    <p188:txBody>
      <a:bodyPr/>
      <a:lstStyle/>
      <a:p>
        <a:r>
          <a:rPr lang="en-US"/>
          <a:t>https://youtube.com/clip/UgkxqFu3Q6txghcUtY-FIR5R5JvjzHfb7_P6</a:t>
        </a:r>
      </a:p>
    </p188:txBody>
  </p188:cm>
</p188: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0850D-29E4-4846-9E4E-0FA8382354A3}"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n-US"/>
        </a:p>
      </dgm:t>
    </dgm:pt>
    <dgm:pt modelId="{C392B11D-E0FF-4E00-8AA8-654DEA5C2C85}">
      <dgm:prSet phldrT="[Text]" custT="1"/>
      <dgm:spPr>
        <a:solidFill>
          <a:schemeClr val="bg1">
            <a:lumMod val="95000"/>
          </a:schemeClr>
        </a:solidFill>
        <a:ln>
          <a:solidFill>
            <a:srgbClr val="00B050"/>
          </a:solidFill>
        </a:ln>
      </dgm:spPr>
      <dgm:t>
        <a:bodyPr/>
        <a:lstStyle/>
        <a:p>
          <a:r>
            <a:rPr lang="en-US" sz="1200" b="1" dirty="0">
              <a:latin typeface="Arial" panose="020B0604020202020204" pitchFamily="34" charset="0"/>
              <a:cs typeface="Arial" panose="020B0604020202020204" pitchFamily="34" charset="0"/>
            </a:rPr>
            <a:t>Emergency Department Sickle Cell Disease Encounters</a:t>
          </a:r>
        </a:p>
        <a:p>
          <a:r>
            <a:rPr lang="en-US" sz="1200" b="1" dirty="0">
              <a:latin typeface="Arial" panose="020B0604020202020204" pitchFamily="34" charset="0"/>
              <a:cs typeface="Arial" panose="020B0604020202020204" pitchFamily="34" charset="0"/>
            </a:rPr>
            <a:t>N = 548</a:t>
          </a:r>
        </a:p>
      </dgm:t>
    </dgm:pt>
    <dgm:pt modelId="{0EC37FE7-C93D-44E9-A74C-CA9EA27273A5}" type="parTrans" cxnId="{5AB6AC33-B70A-471D-A775-606F2740BA05}">
      <dgm:prSet/>
      <dgm:spPr/>
      <dgm:t>
        <a:bodyPr/>
        <a:lstStyle/>
        <a:p>
          <a:endParaRPr lang="en-US"/>
        </a:p>
      </dgm:t>
    </dgm:pt>
    <dgm:pt modelId="{F2F20920-2A59-4346-BE86-16BFDAFD4F69}" type="sibTrans" cxnId="{5AB6AC33-B70A-471D-A775-606F2740BA05}">
      <dgm:prSet/>
      <dgm:spPr/>
      <dgm:t>
        <a:bodyPr/>
        <a:lstStyle/>
        <a:p>
          <a:endParaRPr lang="en-US"/>
        </a:p>
      </dgm:t>
    </dgm:pt>
    <dgm:pt modelId="{325BC6D1-74CA-4BA4-90B0-E7A006554176}">
      <dgm:prSet phldrT="[Text]"/>
      <dgm:spPr>
        <a:solidFill>
          <a:schemeClr val="bg1">
            <a:lumMod val="95000"/>
          </a:schemeClr>
        </a:solidFill>
      </dgm:spPr>
      <dgm:t>
        <a:bodyPr/>
        <a:lstStyle/>
        <a:p>
          <a:r>
            <a:rPr lang="en-US" b="1" dirty="0">
              <a:latin typeface="Arial" panose="020B0604020202020204" pitchFamily="34" charset="0"/>
              <a:cs typeface="Arial" panose="020B0604020202020204" pitchFamily="34" charset="0"/>
            </a:rPr>
            <a:t>Older Adult (&gt;39) Patient Encounters</a:t>
          </a:r>
        </a:p>
        <a:p>
          <a:r>
            <a:rPr lang="en-US" b="1" dirty="0">
              <a:latin typeface="Arial" panose="020B0604020202020204" pitchFamily="34" charset="0"/>
              <a:cs typeface="Arial" panose="020B0604020202020204" pitchFamily="34" charset="0"/>
            </a:rPr>
            <a:t>N = 206</a:t>
          </a:r>
        </a:p>
      </dgm:t>
    </dgm:pt>
    <dgm:pt modelId="{770C0550-D0D4-4C63-A81C-3337E52A4379}" type="parTrans" cxnId="{A8AF431B-80AB-441E-AF08-7B262791E4B6}">
      <dgm:prSet/>
      <dgm:spPr/>
      <dgm:t>
        <a:bodyPr/>
        <a:lstStyle/>
        <a:p>
          <a:endParaRPr lang="en-US" dirty="0"/>
        </a:p>
      </dgm:t>
    </dgm:pt>
    <dgm:pt modelId="{420C9C11-E78C-47B0-822E-7C1F5F44E382}" type="sibTrans" cxnId="{A8AF431B-80AB-441E-AF08-7B262791E4B6}">
      <dgm:prSet/>
      <dgm:spPr/>
      <dgm:t>
        <a:bodyPr/>
        <a:lstStyle/>
        <a:p>
          <a:endParaRPr lang="en-US"/>
        </a:p>
      </dgm:t>
    </dgm:pt>
    <dgm:pt modelId="{0341B958-B1F0-4092-A730-4DE7F2630F34}">
      <dgm:prSet phldrT="[Text]"/>
      <dgm:spPr>
        <a:solidFill>
          <a:schemeClr val="bg1">
            <a:lumMod val="95000"/>
          </a:schemeClr>
        </a:solidFill>
        <a:ln>
          <a:solidFill>
            <a:srgbClr val="00B050"/>
          </a:solidFill>
        </a:ln>
      </dgm:spPr>
      <dgm:t>
        <a:bodyPr/>
        <a:lstStyle/>
        <a:p>
          <a:r>
            <a:rPr lang="en-US" b="1" dirty="0">
              <a:latin typeface="Arial" panose="020B0604020202020204" pitchFamily="34" charset="0"/>
              <a:cs typeface="Arial" panose="020B0604020202020204" pitchFamily="34" charset="0"/>
            </a:rPr>
            <a:t>Adolescent/Young Adult (18-39) Patient Encounters</a:t>
          </a:r>
        </a:p>
        <a:p>
          <a:r>
            <a:rPr lang="en-US" b="1" dirty="0">
              <a:latin typeface="Arial" panose="020B0604020202020204" pitchFamily="34" charset="0"/>
              <a:cs typeface="Arial" panose="020B0604020202020204" pitchFamily="34" charset="0"/>
            </a:rPr>
            <a:t>N = 342</a:t>
          </a:r>
        </a:p>
      </dgm:t>
    </dgm:pt>
    <dgm:pt modelId="{C64D4B5C-814E-4E74-B691-667B995910DA}" type="parTrans" cxnId="{2FC68F22-F091-4133-AB73-CF8103157CFE}">
      <dgm:prSet/>
      <dgm:spPr>
        <a:ln>
          <a:solidFill>
            <a:srgbClr val="00B050"/>
          </a:solidFill>
        </a:ln>
      </dgm:spPr>
      <dgm:t>
        <a:bodyPr/>
        <a:lstStyle/>
        <a:p>
          <a:endParaRPr lang="en-US" dirty="0"/>
        </a:p>
      </dgm:t>
    </dgm:pt>
    <dgm:pt modelId="{046964FF-2EDD-4102-A689-80EC3428D536}" type="sibTrans" cxnId="{2FC68F22-F091-4133-AB73-CF8103157CFE}">
      <dgm:prSet/>
      <dgm:spPr/>
      <dgm:t>
        <a:bodyPr/>
        <a:lstStyle/>
        <a:p>
          <a:endParaRPr lang="en-US"/>
        </a:p>
      </dgm:t>
    </dgm:pt>
    <dgm:pt modelId="{98496A06-4548-422E-8A2D-91A85D57384E}">
      <dgm:prSet phldrT="[Text]"/>
      <dgm:spPr>
        <a:solidFill>
          <a:schemeClr val="bg1">
            <a:lumMod val="95000"/>
          </a:schemeClr>
        </a:solidFill>
      </dgm:spPr>
      <dgm:t>
        <a:bodyPr/>
        <a:lstStyle/>
        <a:p>
          <a:r>
            <a:rPr lang="en-US" b="1" dirty="0">
              <a:latin typeface="Arial" panose="020B0604020202020204" pitchFamily="34" charset="0"/>
              <a:cs typeface="Arial" panose="020B0604020202020204" pitchFamily="34" charset="0"/>
            </a:rPr>
            <a:t>Encounter Diagnoses without Vaso-occlusive Crisis</a:t>
          </a:r>
        </a:p>
        <a:p>
          <a:r>
            <a:rPr lang="en-US" b="1" dirty="0">
              <a:latin typeface="Arial" panose="020B0604020202020204" pitchFamily="34" charset="0"/>
              <a:cs typeface="Arial" panose="020B0604020202020204" pitchFamily="34" charset="0"/>
            </a:rPr>
            <a:t>N = 145</a:t>
          </a:r>
        </a:p>
      </dgm:t>
    </dgm:pt>
    <dgm:pt modelId="{D2FCBBBD-22A4-4A5B-8CFE-D8BBAE73E3D5}" type="parTrans" cxnId="{D247C6EC-0DCD-4F2D-BCC7-920499B4DC81}">
      <dgm:prSet/>
      <dgm:spPr/>
      <dgm:t>
        <a:bodyPr/>
        <a:lstStyle/>
        <a:p>
          <a:endParaRPr lang="en-US" dirty="0"/>
        </a:p>
      </dgm:t>
    </dgm:pt>
    <dgm:pt modelId="{BD827549-3200-4F01-8771-AE10B0697BBC}" type="sibTrans" cxnId="{D247C6EC-0DCD-4F2D-BCC7-920499B4DC81}">
      <dgm:prSet/>
      <dgm:spPr/>
      <dgm:t>
        <a:bodyPr/>
        <a:lstStyle/>
        <a:p>
          <a:endParaRPr lang="en-US"/>
        </a:p>
      </dgm:t>
    </dgm:pt>
    <dgm:pt modelId="{F5F2EBDB-94EE-4735-A3D6-28EE14925E4B}">
      <dgm:prSet/>
      <dgm:spPr>
        <a:solidFill>
          <a:schemeClr val="bg1">
            <a:lumMod val="95000"/>
          </a:schemeClr>
        </a:solidFill>
        <a:ln>
          <a:solidFill>
            <a:srgbClr val="00B050"/>
          </a:solidFill>
        </a:ln>
      </dgm:spPr>
      <dgm:t>
        <a:bodyPr/>
        <a:lstStyle/>
        <a:p>
          <a:r>
            <a:rPr lang="en-US" b="1" dirty="0">
              <a:latin typeface="Arial" panose="020B0604020202020204" pitchFamily="34" charset="0"/>
              <a:cs typeface="Arial" panose="020B0604020202020204" pitchFamily="34" charset="0"/>
            </a:rPr>
            <a:t>Encounter Diagnoses with Vaso-occlusive Crisis </a:t>
          </a:r>
        </a:p>
        <a:p>
          <a:r>
            <a:rPr lang="en-US" b="1" dirty="0">
              <a:latin typeface="Arial" panose="020B0604020202020204" pitchFamily="34" charset="0"/>
              <a:cs typeface="Arial" panose="020B0604020202020204" pitchFamily="34" charset="0"/>
            </a:rPr>
            <a:t>N = 197</a:t>
          </a:r>
        </a:p>
      </dgm:t>
    </dgm:pt>
    <dgm:pt modelId="{DBF6E8BD-DA67-49CE-B835-352B061B403E}" type="parTrans" cxnId="{79A509A3-F6EA-42C9-A7C9-12FCDEE3C901}">
      <dgm:prSet/>
      <dgm:spPr>
        <a:ln>
          <a:solidFill>
            <a:srgbClr val="00B050"/>
          </a:solidFill>
        </a:ln>
      </dgm:spPr>
      <dgm:t>
        <a:bodyPr/>
        <a:lstStyle/>
        <a:p>
          <a:endParaRPr lang="en-US" dirty="0"/>
        </a:p>
      </dgm:t>
    </dgm:pt>
    <dgm:pt modelId="{143776F4-0788-4038-BD0E-248EAAF40089}" type="sibTrans" cxnId="{79A509A3-F6EA-42C9-A7C9-12FCDEE3C901}">
      <dgm:prSet/>
      <dgm:spPr/>
      <dgm:t>
        <a:bodyPr/>
        <a:lstStyle/>
        <a:p>
          <a:endParaRPr lang="en-US"/>
        </a:p>
      </dgm:t>
    </dgm:pt>
    <dgm:pt modelId="{D0873BD6-4F2B-4993-A955-A231B0794CD1}">
      <dgm:prSet/>
      <dgm:spPr>
        <a:solidFill>
          <a:schemeClr val="bg1">
            <a:lumMod val="95000"/>
          </a:schemeClr>
        </a:solidFill>
        <a:ln>
          <a:solidFill>
            <a:srgbClr val="00B050"/>
          </a:solidFill>
        </a:ln>
      </dgm:spPr>
      <dgm:t>
        <a:bodyPr/>
        <a:lstStyle/>
        <a:p>
          <a:r>
            <a:rPr lang="en-US" b="1" dirty="0">
              <a:latin typeface="Arial" panose="020B0604020202020204" pitchFamily="34" charset="0"/>
              <a:cs typeface="Arial" panose="020B0604020202020204" pitchFamily="34" charset="0"/>
            </a:rPr>
            <a:t>Encounters Admitted</a:t>
          </a:r>
        </a:p>
        <a:p>
          <a:r>
            <a:rPr lang="en-US" b="1" dirty="0">
              <a:latin typeface="Arial" panose="020B0604020202020204" pitchFamily="34" charset="0"/>
              <a:cs typeface="Arial" panose="020B0604020202020204" pitchFamily="34" charset="0"/>
            </a:rPr>
            <a:t>N = 93</a:t>
          </a:r>
        </a:p>
      </dgm:t>
    </dgm:pt>
    <dgm:pt modelId="{2EACBB30-5F97-4A4C-AC75-646318DA9337}" type="parTrans" cxnId="{6DC33E43-43A0-43E7-A090-CF3BE68882B7}">
      <dgm:prSet/>
      <dgm:spPr>
        <a:ln>
          <a:solidFill>
            <a:srgbClr val="00B050"/>
          </a:solidFill>
        </a:ln>
      </dgm:spPr>
      <dgm:t>
        <a:bodyPr/>
        <a:lstStyle/>
        <a:p>
          <a:endParaRPr lang="en-US" dirty="0"/>
        </a:p>
      </dgm:t>
    </dgm:pt>
    <dgm:pt modelId="{7036F6D5-FBFF-463E-ADB5-2156290161B2}" type="sibTrans" cxnId="{6DC33E43-43A0-43E7-A090-CF3BE68882B7}">
      <dgm:prSet/>
      <dgm:spPr/>
      <dgm:t>
        <a:bodyPr/>
        <a:lstStyle/>
        <a:p>
          <a:endParaRPr lang="en-US"/>
        </a:p>
      </dgm:t>
    </dgm:pt>
    <dgm:pt modelId="{F1388319-F840-4F5E-B044-BE06F572A4BC}">
      <dgm:prSet custT="1"/>
      <dgm:spPr>
        <a:solidFill>
          <a:schemeClr val="bg1">
            <a:lumMod val="95000"/>
          </a:schemeClr>
        </a:solidFill>
        <a:ln>
          <a:solidFill>
            <a:srgbClr val="00B050"/>
          </a:solidFill>
        </a:ln>
      </dgm:spPr>
      <dgm:t>
        <a:bodyPr/>
        <a:lstStyle/>
        <a:p>
          <a:r>
            <a:rPr lang="en-US" sz="1200" b="1" dirty="0">
              <a:latin typeface="Arial" panose="020B0604020202020204" pitchFamily="34" charset="0"/>
              <a:cs typeface="Arial" panose="020B0604020202020204" pitchFamily="34" charset="0"/>
            </a:rPr>
            <a:t>Encounters Discharged from Emergency Department</a:t>
          </a:r>
        </a:p>
        <a:p>
          <a:r>
            <a:rPr lang="en-US" sz="1200" b="1" dirty="0">
              <a:latin typeface="Arial" panose="020B0604020202020204" pitchFamily="34" charset="0"/>
              <a:cs typeface="Arial" panose="020B0604020202020204" pitchFamily="34" charset="0"/>
            </a:rPr>
            <a:t>N = 104</a:t>
          </a:r>
        </a:p>
      </dgm:t>
    </dgm:pt>
    <dgm:pt modelId="{F438DD65-6B56-4964-B659-97C970039EDC}" type="parTrans" cxnId="{6F667BE9-F571-4A94-8A48-4D01BFC3E912}">
      <dgm:prSet/>
      <dgm:spPr>
        <a:ln>
          <a:solidFill>
            <a:srgbClr val="00B050"/>
          </a:solidFill>
        </a:ln>
      </dgm:spPr>
      <dgm:t>
        <a:bodyPr/>
        <a:lstStyle/>
        <a:p>
          <a:endParaRPr lang="en-US" dirty="0"/>
        </a:p>
      </dgm:t>
    </dgm:pt>
    <dgm:pt modelId="{6409E030-A9B0-412F-B2B3-4AE4EB5B1F54}" type="sibTrans" cxnId="{6F667BE9-F571-4A94-8A48-4D01BFC3E912}">
      <dgm:prSet/>
      <dgm:spPr/>
      <dgm:t>
        <a:bodyPr/>
        <a:lstStyle/>
        <a:p>
          <a:endParaRPr lang="en-US"/>
        </a:p>
      </dgm:t>
    </dgm:pt>
    <dgm:pt modelId="{7B049540-3452-784A-85F6-9D2F1844C953}" type="pres">
      <dgm:prSet presAssocID="{AC20850D-29E4-4846-9E4E-0FA8382354A3}" presName="diagram" presStyleCnt="0">
        <dgm:presLayoutVars>
          <dgm:chPref val="1"/>
          <dgm:dir/>
          <dgm:animOne val="branch"/>
          <dgm:animLvl val="lvl"/>
          <dgm:resizeHandles val="exact"/>
        </dgm:presLayoutVars>
      </dgm:prSet>
      <dgm:spPr/>
    </dgm:pt>
    <dgm:pt modelId="{9CC25EBF-CD6D-5646-AD89-0027C4CB2B38}" type="pres">
      <dgm:prSet presAssocID="{C392B11D-E0FF-4E00-8AA8-654DEA5C2C85}" presName="root1" presStyleCnt="0"/>
      <dgm:spPr/>
    </dgm:pt>
    <dgm:pt modelId="{D11D90A3-BFE4-3F48-A5D0-A9DADCD8C2DE}" type="pres">
      <dgm:prSet presAssocID="{C392B11D-E0FF-4E00-8AA8-654DEA5C2C85}" presName="LevelOneTextNode" presStyleLbl="node0" presStyleIdx="0" presStyleCnt="1">
        <dgm:presLayoutVars>
          <dgm:chPref val="3"/>
        </dgm:presLayoutVars>
      </dgm:prSet>
      <dgm:spPr/>
    </dgm:pt>
    <dgm:pt modelId="{67095DD7-4A57-D243-B61F-CC97E4A41F49}" type="pres">
      <dgm:prSet presAssocID="{C392B11D-E0FF-4E00-8AA8-654DEA5C2C85}" presName="level2hierChild" presStyleCnt="0"/>
      <dgm:spPr/>
    </dgm:pt>
    <dgm:pt modelId="{48E04FDF-6EF0-F543-BC3A-56F573A0D238}" type="pres">
      <dgm:prSet presAssocID="{770C0550-D0D4-4C63-A81C-3337E52A4379}" presName="conn2-1" presStyleLbl="parChTrans1D2" presStyleIdx="0" presStyleCnt="2"/>
      <dgm:spPr/>
    </dgm:pt>
    <dgm:pt modelId="{072A81B1-B1D5-5E47-BE54-CE7D9DBFAA2D}" type="pres">
      <dgm:prSet presAssocID="{770C0550-D0D4-4C63-A81C-3337E52A4379}" presName="connTx" presStyleLbl="parChTrans1D2" presStyleIdx="0" presStyleCnt="2"/>
      <dgm:spPr/>
    </dgm:pt>
    <dgm:pt modelId="{7F4253A5-4A66-564F-A64A-5F3EBBF358DF}" type="pres">
      <dgm:prSet presAssocID="{325BC6D1-74CA-4BA4-90B0-E7A006554176}" presName="root2" presStyleCnt="0"/>
      <dgm:spPr/>
    </dgm:pt>
    <dgm:pt modelId="{5BC7751D-632F-324D-984E-B091BCC21017}" type="pres">
      <dgm:prSet presAssocID="{325BC6D1-74CA-4BA4-90B0-E7A006554176}" presName="LevelTwoTextNode" presStyleLbl="node2" presStyleIdx="0" presStyleCnt="2">
        <dgm:presLayoutVars>
          <dgm:chPref val="3"/>
        </dgm:presLayoutVars>
      </dgm:prSet>
      <dgm:spPr/>
    </dgm:pt>
    <dgm:pt modelId="{E53FEB5E-F5F1-6142-BE61-CB678D71FD13}" type="pres">
      <dgm:prSet presAssocID="{325BC6D1-74CA-4BA4-90B0-E7A006554176}" presName="level3hierChild" presStyleCnt="0"/>
      <dgm:spPr/>
    </dgm:pt>
    <dgm:pt modelId="{A871C5E0-2A2F-B141-8EED-394D8327DD56}" type="pres">
      <dgm:prSet presAssocID="{C64D4B5C-814E-4E74-B691-667B995910DA}" presName="conn2-1" presStyleLbl="parChTrans1D2" presStyleIdx="1" presStyleCnt="2"/>
      <dgm:spPr/>
    </dgm:pt>
    <dgm:pt modelId="{409655CC-63C4-EE49-8FBA-E8829AF1FA2A}" type="pres">
      <dgm:prSet presAssocID="{C64D4B5C-814E-4E74-B691-667B995910DA}" presName="connTx" presStyleLbl="parChTrans1D2" presStyleIdx="1" presStyleCnt="2"/>
      <dgm:spPr/>
    </dgm:pt>
    <dgm:pt modelId="{A7C82C96-9B71-184E-A85C-1609CF2AC18E}" type="pres">
      <dgm:prSet presAssocID="{0341B958-B1F0-4092-A730-4DE7F2630F34}" presName="root2" presStyleCnt="0"/>
      <dgm:spPr/>
    </dgm:pt>
    <dgm:pt modelId="{0CA21DF7-D4FB-3540-A64A-B7B1036C46F5}" type="pres">
      <dgm:prSet presAssocID="{0341B958-B1F0-4092-A730-4DE7F2630F34}" presName="LevelTwoTextNode" presStyleLbl="node2" presStyleIdx="1" presStyleCnt="2">
        <dgm:presLayoutVars>
          <dgm:chPref val="3"/>
        </dgm:presLayoutVars>
      </dgm:prSet>
      <dgm:spPr/>
    </dgm:pt>
    <dgm:pt modelId="{D6E4E0BB-7B1C-004C-918C-59FFE4EE7348}" type="pres">
      <dgm:prSet presAssocID="{0341B958-B1F0-4092-A730-4DE7F2630F34}" presName="level3hierChild" presStyleCnt="0"/>
      <dgm:spPr/>
    </dgm:pt>
    <dgm:pt modelId="{DE871304-8504-0746-912E-822A92053D9B}" type="pres">
      <dgm:prSet presAssocID="{D2FCBBBD-22A4-4A5B-8CFE-D8BBAE73E3D5}" presName="conn2-1" presStyleLbl="parChTrans1D3" presStyleIdx="0" presStyleCnt="2"/>
      <dgm:spPr/>
    </dgm:pt>
    <dgm:pt modelId="{DCEDA1D5-F401-E545-ABAF-C3B958E0794A}" type="pres">
      <dgm:prSet presAssocID="{D2FCBBBD-22A4-4A5B-8CFE-D8BBAE73E3D5}" presName="connTx" presStyleLbl="parChTrans1D3" presStyleIdx="0" presStyleCnt="2"/>
      <dgm:spPr/>
    </dgm:pt>
    <dgm:pt modelId="{C9578D1F-60C6-BD4F-AC4A-0E6DAC0F6EE4}" type="pres">
      <dgm:prSet presAssocID="{98496A06-4548-422E-8A2D-91A85D57384E}" presName="root2" presStyleCnt="0"/>
      <dgm:spPr/>
    </dgm:pt>
    <dgm:pt modelId="{8F345541-CFAB-4C45-B6CF-D4E24AF6A013}" type="pres">
      <dgm:prSet presAssocID="{98496A06-4548-422E-8A2D-91A85D57384E}" presName="LevelTwoTextNode" presStyleLbl="node3" presStyleIdx="0" presStyleCnt="2">
        <dgm:presLayoutVars>
          <dgm:chPref val="3"/>
        </dgm:presLayoutVars>
      </dgm:prSet>
      <dgm:spPr/>
    </dgm:pt>
    <dgm:pt modelId="{5C66E148-B512-E442-A8B8-4C06AAD84F90}" type="pres">
      <dgm:prSet presAssocID="{98496A06-4548-422E-8A2D-91A85D57384E}" presName="level3hierChild" presStyleCnt="0"/>
      <dgm:spPr/>
    </dgm:pt>
    <dgm:pt modelId="{1A7801A9-2FE7-A244-9765-02C6CE4BBF01}" type="pres">
      <dgm:prSet presAssocID="{DBF6E8BD-DA67-49CE-B835-352B061B403E}" presName="conn2-1" presStyleLbl="parChTrans1D3" presStyleIdx="1" presStyleCnt="2"/>
      <dgm:spPr/>
    </dgm:pt>
    <dgm:pt modelId="{4AE2B59B-FB60-CC4A-B687-C096F55C9EB8}" type="pres">
      <dgm:prSet presAssocID="{DBF6E8BD-DA67-49CE-B835-352B061B403E}" presName="connTx" presStyleLbl="parChTrans1D3" presStyleIdx="1" presStyleCnt="2"/>
      <dgm:spPr/>
    </dgm:pt>
    <dgm:pt modelId="{CD38F25A-2825-044A-9EF5-90E282FA5CCE}" type="pres">
      <dgm:prSet presAssocID="{F5F2EBDB-94EE-4735-A3D6-28EE14925E4B}" presName="root2" presStyleCnt="0"/>
      <dgm:spPr/>
    </dgm:pt>
    <dgm:pt modelId="{ED398261-CD10-2341-8E75-8577ED95F138}" type="pres">
      <dgm:prSet presAssocID="{F5F2EBDB-94EE-4735-A3D6-28EE14925E4B}" presName="LevelTwoTextNode" presStyleLbl="node3" presStyleIdx="1" presStyleCnt="2">
        <dgm:presLayoutVars>
          <dgm:chPref val="3"/>
        </dgm:presLayoutVars>
      </dgm:prSet>
      <dgm:spPr/>
    </dgm:pt>
    <dgm:pt modelId="{642562AD-D04B-BD42-A3B5-509D1FF9049E}" type="pres">
      <dgm:prSet presAssocID="{F5F2EBDB-94EE-4735-A3D6-28EE14925E4B}" presName="level3hierChild" presStyleCnt="0"/>
      <dgm:spPr/>
    </dgm:pt>
    <dgm:pt modelId="{E7AF2D65-86EF-0B43-A7C5-CB26301C3FB8}" type="pres">
      <dgm:prSet presAssocID="{2EACBB30-5F97-4A4C-AC75-646318DA9337}" presName="conn2-1" presStyleLbl="parChTrans1D4" presStyleIdx="0" presStyleCnt="2"/>
      <dgm:spPr/>
    </dgm:pt>
    <dgm:pt modelId="{C72B2110-4F13-2A45-A5A4-368AF3F40897}" type="pres">
      <dgm:prSet presAssocID="{2EACBB30-5F97-4A4C-AC75-646318DA9337}" presName="connTx" presStyleLbl="parChTrans1D4" presStyleIdx="0" presStyleCnt="2"/>
      <dgm:spPr/>
    </dgm:pt>
    <dgm:pt modelId="{16BE3844-20BD-4A4C-93B2-713156DB6D14}" type="pres">
      <dgm:prSet presAssocID="{D0873BD6-4F2B-4993-A955-A231B0794CD1}" presName="root2" presStyleCnt="0"/>
      <dgm:spPr/>
    </dgm:pt>
    <dgm:pt modelId="{E56816E2-8AC9-754E-9307-BBBAF343427C}" type="pres">
      <dgm:prSet presAssocID="{D0873BD6-4F2B-4993-A955-A231B0794CD1}" presName="LevelTwoTextNode" presStyleLbl="node4" presStyleIdx="0" presStyleCnt="2">
        <dgm:presLayoutVars>
          <dgm:chPref val="3"/>
        </dgm:presLayoutVars>
      </dgm:prSet>
      <dgm:spPr/>
    </dgm:pt>
    <dgm:pt modelId="{96FF816A-2566-5347-9C5D-59472C5FD6E3}" type="pres">
      <dgm:prSet presAssocID="{D0873BD6-4F2B-4993-A955-A231B0794CD1}" presName="level3hierChild" presStyleCnt="0"/>
      <dgm:spPr/>
    </dgm:pt>
    <dgm:pt modelId="{FE5ABC96-B1D7-6A43-9D64-EF2C554B07D2}" type="pres">
      <dgm:prSet presAssocID="{F438DD65-6B56-4964-B659-97C970039EDC}" presName="conn2-1" presStyleLbl="parChTrans1D4" presStyleIdx="1" presStyleCnt="2"/>
      <dgm:spPr/>
    </dgm:pt>
    <dgm:pt modelId="{0C84080F-FDFC-4742-89C1-D99119EB73B8}" type="pres">
      <dgm:prSet presAssocID="{F438DD65-6B56-4964-B659-97C970039EDC}" presName="connTx" presStyleLbl="parChTrans1D4" presStyleIdx="1" presStyleCnt="2"/>
      <dgm:spPr/>
    </dgm:pt>
    <dgm:pt modelId="{4E945A68-40D8-6D42-A2FE-46C9CF834F42}" type="pres">
      <dgm:prSet presAssocID="{F1388319-F840-4F5E-B044-BE06F572A4BC}" presName="root2" presStyleCnt="0"/>
      <dgm:spPr/>
    </dgm:pt>
    <dgm:pt modelId="{EBE4312E-5F6E-B641-AC5E-9974716FE98A}" type="pres">
      <dgm:prSet presAssocID="{F1388319-F840-4F5E-B044-BE06F572A4BC}" presName="LevelTwoTextNode" presStyleLbl="node4" presStyleIdx="1" presStyleCnt="2">
        <dgm:presLayoutVars>
          <dgm:chPref val="3"/>
        </dgm:presLayoutVars>
      </dgm:prSet>
      <dgm:spPr/>
    </dgm:pt>
    <dgm:pt modelId="{E8AA6E30-D443-BD42-A40C-680675738251}" type="pres">
      <dgm:prSet presAssocID="{F1388319-F840-4F5E-B044-BE06F572A4BC}" presName="level3hierChild" presStyleCnt="0"/>
      <dgm:spPr/>
    </dgm:pt>
  </dgm:ptLst>
  <dgm:cxnLst>
    <dgm:cxn modelId="{F7316102-57F6-2C43-80DB-C7F89BB19380}" type="presOf" srcId="{C392B11D-E0FF-4E00-8AA8-654DEA5C2C85}" destId="{D11D90A3-BFE4-3F48-A5D0-A9DADCD8C2DE}" srcOrd="0" destOrd="0" presId="urn:microsoft.com/office/officeart/2005/8/layout/hierarchy2"/>
    <dgm:cxn modelId="{1D209405-97A7-584D-94A8-B80967EB330F}" type="presOf" srcId="{DBF6E8BD-DA67-49CE-B835-352B061B403E}" destId="{1A7801A9-2FE7-A244-9765-02C6CE4BBF01}" srcOrd="0" destOrd="0" presId="urn:microsoft.com/office/officeart/2005/8/layout/hierarchy2"/>
    <dgm:cxn modelId="{A8AF431B-80AB-441E-AF08-7B262791E4B6}" srcId="{C392B11D-E0FF-4E00-8AA8-654DEA5C2C85}" destId="{325BC6D1-74CA-4BA4-90B0-E7A006554176}" srcOrd="0" destOrd="0" parTransId="{770C0550-D0D4-4C63-A81C-3337E52A4379}" sibTransId="{420C9C11-E78C-47B0-822E-7C1F5F44E382}"/>
    <dgm:cxn modelId="{2FC68F22-F091-4133-AB73-CF8103157CFE}" srcId="{C392B11D-E0FF-4E00-8AA8-654DEA5C2C85}" destId="{0341B958-B1F0-4092-A730-4DE7F2630F34}" srcOrd="1" destOrd="0" parTransId="{C64D4B5C-814E-4E74-B691-667B995910DA}" sibTransId="{046964FF-2EDD-4102-A689-80EC3428D536}"/>
    <dgm:cxn modelId="{609DE322-E6A4-9945-B8DA-24185C24C8BE}" type="presOf" srcId="{0341B958-B1F0-4092-A730-4DE7F2630F34}" destId="{0CA21DF7-D4FB-3540-A64A-B7B1036C46F5}" srcOrd="0" destOrd="0" presId="urn:microsoft.com/office/officeart/2005/8/layout/hierarchy2"/>
    <dgm:cxn modelId="{5AB6AC33-B70A-471D-A775-606F2740BA05}" srcId="{AC20850D-29E4-4846-9E4E-0FA8382354A3}" destId="{C392B11D-E0FF-4E00-8AA8-654DEA5C2C85}" srcOrd="0" destOrd="0" parTransId="{0EC37FE7-C93D-44E9-A74C-CA9EA27273A5}" sibTransId="{F2F20920-2A59-4346-BE86-16BFDAFD4F69}"/>
    <dgm:cxn modelId="{6DC33E43-43A0-43E7-A090-CF3BE68882B7}" srcId="{F5F2EBDB-94EE-4735-A3D6-28EE14925E4B}" destId="{D0873BD6-4F2B-4993-A955-A231B0794CD1}" srcOrd="0" destOrd="0" parTransId="{2EACBB30-5F97-4A4C-AC75-646318DA9337}" sibTransId="{7036F6D5-FBFF-463E-ADB5-2156290161B2}"/>
    <dgm:cxn modelId="{35DE6244-CCEF-5D43-975A-625D029B439A}" type="presOf" srcId="{DBF6E8BD-DA67-49CE-B835-352B061B403E}" destId="{4AE2B59B-FB60-CC4A-B687-C096F55C9EB8}" srcOrd="1" destOrd="0" presId="urn:microsoft.com/office/officeart/2005/8/layout/hierarchy2"/>
    <dgm:cxn modelId="{BAB0F66B-3D4E-5540-A2A2-017E00965AC1}" type="presOf" srcId="{770C0550-D0D4-4C63-A81C-3337E52A4379}" destId="{072A81B1-B1D5-5E47-BE54-CE7D9DBFAA2D}" srcOrd="1" destOrd="0" presId="urn:microsoft.com/office/officeart/2005/8/layout/hierarchy2"/>
    <dgm:cxn modelId="{1533A374-0954-924E-86E0-88B19F70C663}" type="presOf" srcId="{D2FCBBBD-22A4-4A5B-8CFE-D8BBAE73E3D5}" destId="{DE871304-8504-0746-912E-822A92053D9B}" srcOrd="0" destOrd="0" presId="urn:microsoft.com/office/officeart/2005/8/layout/hierarchy2"/>
    <dgm:cxn modelId="{C9D25977-201C-994E-8375-77BC7CFE4339}" type="presOf" srcId="{D0873BD6-4F2B-4993-A955-A231B0794CD1}" destId="{E56816E2-8AC9-754E-9307-BBBAF343427C}" srcOrd="0" destOrd="0" presId="urn:microsoft.com/office/officeart/2005/8/layout/hierarchy2"/>
    <dgm:cxn modelId="{F3A2E27C-06BB-794F-9BEC-56FBE86141DF}" type="presOf" srcId="{2EACBB30-5F97-4A4C-AC75-646318DA9337}" destId="{C72B2110-4F13-2A45-A5A4-368AF3F40897}" srcOrd="1" destOrd="0" presId="urn:microsoft.com/office/officeart/2005/8/layout/hierarchy2"/>
    <dgm:cxn modelId="{B14A3685-ED96-3F45-9404-FC79F0ABB074}" type="presOf" srcId="{F438DD65-6B56-4964-B659-97C970039EDC}" destId="{FE5ABC96-B1D7-6A43-9D64-EF2C554B07D2}" srcOrd="0" destOrd="0" presId="urn:microsoft.com/office/officeart/2005/8/layout/hierarchy2"/>
    <dgm:cxn modelId="{D2DDDA87-7CD9-3745-9E48-92A027C74F64}" type="presOf" srcId="{F438DD65-6B56-4964-B659-97C970039EDC}" destId="{0C84080F-FDFC-4742-89C1-D99119EB73B8}" srcOrd="1" destOrd="0" presId="urn:microsoft.com/office/officeart/2005/8/layout/hierarchy2"/>
    <dgm:cxn modelId="{4B50A895-AB4F-6543-B417-B6C86B15F8BE}" type="presOf" srcId="{F5F2EBDB-94EE-4735-A3D6-28EE14925E4B}" destId="{ED398261-CD10-2341-8E75-8577ED95F138}" srcOrd="0" destOrd="0" presId="urn:microsoft.com/office/officeart/2005/8/layout/hierarchy2"/>
    <dgm:cxn modelId="{79A509A3-F6EA-42C9-A7C9-12FCDEE3C901}" srcId="{0341B958-B1F0-4092-A730-4DE7F2630F34}" destId="{F5F2EBDB-94EE-4735-A3D6-28EE14925E4B}" srcOrd="1" destOrd="0" parTransId="{DBF6E8BD-DA67-49CE-B835-352B061B403E}" sibTransId="{143776F4-0788-4038-BD0E-248EAAF40089}"/>
    <dgm:cxn modelId="{CA5C2CA6-E08A-0F46-8F00-2F9F98714653}" type="presOf" srcId="{2EACBB30-5F97-4A4C-AC75-646318DA9337}" destId="{E7AF2D65-86EF-0B43-A7C5-CB26301C3FB8}" srcOrd="0" destOrd="0" presId="urn:microsoft.com/office/officeart/2005/8/layout/hierarchy2"/>
    <dgm:cxn modelId="{1E0E8FA6-3EAF-B74B-B587-D3A5E4E22A00}" type="presOf" srcId="{C64D4B5C-814E-4E74-B691-667B995910DA}" destId="{A871C5E0-2A2F-B141-8EED-394D8327DD56}" srcOrd="0" destOrd="0" presId="urn:microsoft.com/office/officeart/2005/8/layout/hierarchy2"/>
    <dgm:cxn modelId="{F2CBBCB0-A089-D44A-9217-ACEC00F4C7E2}" type="presOf" srcId="{AC20850D-29E4-4846-9E4E-0FA8382354A3}" destId="{7B049540-3452-784A-85F6-9D2F1844C953}" srcOrd="0" destOrd="0" presId="urn:microsoft.com/office/officeart/2005/8/layout/hierarchy2"/>
    <dgm:cxn modelId="{D423CBBC-7983-DD48-98E0-A2C68BC637C9}" type="presOf" srcId="{F1388319-F840-4F5E-B044-BE06F572A4BC}" destId="{EBE4312E-5F6E-B641-AC5E-9974716FE98A}" srcOrd="0" destOrd="0" presId="urn:microsoft.com/office/officeart/2005/8/layout/hierarchy2"/>
    <dgm:cxn modelId="{C60014C1-32DE-C24C-BE55-FEA6C5B30ECF}" type="presOf" srcId="{98496A06-4548-422E-8A2D-91A85D57384E}" destId="{8F345541-CFAB-4C45-B6CF-D4E24AF6A013}" srcOrd="0" destOrd="0" presId="urn:microsoft.com/office/officeart/2005/8/layout/hierarchy2"/>
    <dgm:cxn modelId="{DFB2E0C2-1CAC-4448-B737-77132A6F12BC}" type="presOf" srcId="{D2FCBBBD-22A4-4A5B-8CFE-D8BBAE73E3D5}" destId="{DCEDA1D5-F401-E545-ABAF-C3B958E0794A}" srcOrd="1" destOrd="0" presId="urn:microsoft.com/office/officeart/2005/8/layout/hierarchy2"/>
    <dgm:cxn modelId="{DEAEEEC7-A148-F746-9EFD-60D51CC7E05B}" type="presOf" srcId="{770C0550-D0D4-4C63-A81C-3337E52A4379}" destId="{48E04FDF-6EF0-F543-BC3A-56F573A0D238}" srcOrd="0" destOrd="0" presId="urn:microsoft.com/office/officeart/2005/8/layout/hierarchy2"/>
    <dgm:cxn modelId="{0AA077CC-C0EF-FC42-9E4B-342DDBF684EA}" type="presOf" srcId="{325BC6D1-74CA-4BA4-90B0-E7A006554176}" destId="{5BC7751D-632F-324D-984E-B091BCC21017}" srcOrd="0" destOrd="0" presId="urn:microsoft.com/office/officeart/2005/8/layout/hierarchy2"/>
    <dgm:cxn modelId="{6F667BE9-F571-4A94-8A48-4D01BFC3E912}" srcId="{F5F2EBDB-94EE-4735-A3D6-28EE14925E4B}" destId="{F1388319-F840-4F5E-B044-BE06F572A4BC}" srcOrd="1" destOrd="0" parTransId="{F438DD65-6B56-4964-B659-97C970039EDC}" sibTransId="{6409E030-A9B0-412F-B2B3-4AE4EB5B1F54}"/>
    <dgm:cxn modelId="{D247C6EC-0DCD-4F2D-BCC7-920499B4DC81}" srcId="{0341B958-B1F0-4092-A730-4DE7F2630F34}" destId="{98496A06-4548-422E-8A2D-91A85D57384E}" srcOrd="0" destOrd="0" parTransId="{D2FCBBBD-22A4-4A5B-8CFE-D8BBAE73E3D5}" sibTransId="{BD827549-3200-4F01-8771-AE10B0697BBC}"/>
    <dgm:cxn modelId="{6FC1CFFD-606B-014B-BD7E-07DF288B69A4}" type="presOf" srcId="{C64D4B5C-814E-4E74-B691-667B995910DA}" destId="{409655CC-63C4-EE49-8FBA-E8829AF1FA2A}" srcOrd="1" destOrd="0" presId="urn:microsoft.com/office/officeart/2005/8/layout/hierarchy2"/>
    <dgm:cxn modelId="{662F8220-CA7B-A847-9FB5-B804B6391E7F}" type="presParOf" srcId="{7B049540-3452-784A-85F6-9D2F1844C953}" destId="{9CC25EBF-CD6D-5646-AD89-0027C4CB2B38}" srcOrd="0" destOrd="0" presId="urn:microsoft.com/office/officeart/2005/8/layout/hierarchy2"/>
    <dgm:cxn modelId="{80948E7B-A9ED-624A-8AB2-4EA9893BAC9D}" type="presParOf" srcId="{9CC25EBF-CD6D-5646-AD89-0027C4CB2B38}" destId="{D11D90A3-BFE4-3F48-A5D0-A9DADCD8C2DE}" srcOrd="0" destOrd="0" presId="urn:microsoft.com/office/officeart/2005/8/layout/hierarchy2"/>
    <dgm:cxn modelId="{E9B3815E-7312-B949-81AB-011B051F10FE}" type="presParOf" srcId="{9CC25EBF-CD6D-5646-AD89-0027C4CB2B38}" destId="{67095DD7-4A57-D243-B61F-CC97E4A41F49}" srcOrd="1" destOrd="0" presId="urn:microsoft.com/office/officeart/2005/8/layout/hierarchy2"/>
    <dgm:cxn modelId="{8B3263C9-9F1B-8C48-92E8-781405602E26}" type="presParOf" srcId="{67095DD7-4A57-D243-B61F-CC97E4A41F49}" destId="{48E04FDF-6EF0-F543-BC3A-56F573A0D238}" srcOrd="0" destOrd="0" presId="urn:microsoft.com/office/officeart/2005/8/layout/hierarchy2"/>
    <dgm:cxn modelId="{CC8BC5C9-2C13-F14B-956E-F549A9BC577C}" type="presParOf" srcId="{48E04FDF-6EF0-F543-BC3A-56F573A0D238}" destId="{072A81B1-B1D5-5E47-BE54-CE7D9DBFAA2D}" srcOrd="0" destOrd="0" presId="urn:microsoft.com/office/officeart/2005/8/layout/hierarchy2"/>
    <dgm:cxn modelId="{A89F289C-4164-9F41-9AEF-3263F25982D3}" type="presParOf" srcId="{67095DD7-4A57-D243-B61F-CC97E4A41F49}" destId="{7F4253A5-4A66-564F-A64A-5F3EBBF358DF}" srcOrd="1" destOrd="0" presId="urn:microsoft.com/office/officeart/2005/8/layout/hierarchy2"/>
    <dgm:cxn modelId="{AC41E6BA-8F53-6542-9487-E9314606A3C5}" type="presParOf" srcId="{7F4253A5-4A66-564F-A64A-5F3EBBF358DF}" destId="{5BC7751D-632F-324D-984E-B091BCC21017}" srcOrd="0" destOrd="0" presId="urn:microsoft.com/office/officeart/2005/8/layout/hierarchy2"/>
    <dgm:cxn modelId="{680CE826-0CB4-1E44-81AF-538E7A1A6343}" type="presParOf" srcId="{7F4253A5-4A66-564F-A64A-5F3EBBF358DF}" destId="{E53FEB5E-F5F1-6142-BE61-CB678D71FD13}" srcOrd="1" destOrd="0" presId="urn:microsoft.com/office/officeart/2005/8/layout/hierarchy2"/>
    <dgm:cxn modelId="{9B926070-D0B6-3446-BDF5-16EF96BCE9B0}" type="presParOf" srcId="{67095DD7-4A57-D243-B61F-CC97E4A41F49}" destId="{A871C5E0-2A2F-B141-8EED-394D8327DD56}" srcOrd="2" destOrd="0" presId="urn:microsoft.com/office/officeart/2005/8/layout/hierarchy2"/>
    <dgm:cxn modelId="{FE8AE0A6-230D-7240-8EF6-562E739827D5}" type="presParOf" srcId="{A871C5E0-2A2F-B141-8EED-394D8327DD56}" destId="{409655CC-63C4-EE49-8FBA-E8829AF1FA2A}" srcOrd="0" destOrd="0" presId="urn:microsoft.com/office/officeart/2005/8/layout/hierarchy2"/>
    <dgm:cxn modelId="{F15C73C1-CCCF-8847-BD2A-948DF02B6B60}" type="presParOf" srcId="{67095DD7-4A57-D243-B61F-CC97E4A41F49}" destId="{A7C82C96-9B71-184E-A85C-1609CF2AC18E}" srcOrd="3" destOrd="0" presId="urn:microsoft.com/office/officeart/2005/8/layout/hierarchy2"/>
    <dgm:cxn modelId="{B142D5B4-54EF-5B40-9678-65C441B7DC5D}" type="presParOf" srcId="{A7C82C96-9B71-184E-A85C-1609CF2AC18E}" destId="{0CA21DF7-D4FB-3540-A64A-B7B1036C46F5}" srcOrd="0" destOrd="0" presId="urn:microsoft.com/office/officeart/2005/8/layout/hierarchy2"/>
    <dgm:cxn modelId="{9EE1B382-A945-764F-AC9B-71618EDCE08A}" type="presParOf" srcId="{A7C82C96-9B71-184E-A85C-1609CF2AC18E}" destId="{D6E4E0BB-7B1C-004C-918C-59FFE4EE7348}" srcOrd="1" destOrd="0" presId="urn:microsoft.com/office/officeart/2005/8/layout/hierarchy2"/>
    <dgm:cxn modelId="{C69982F6-3FDC-AC41-A338-2399EE37A24F}" type="presParOf" srcId="{D6E4E0BB-7B1C-004C-918C-59FFE4EE7348}" destId="{DE871304-8504-0746-912E-822A92053D9B}" srcOrd="0" destOrd="0" presId="urn:microsoft.com/office/officeart/2005/8/layout/hierarchy2"/>
    <dgm:cxn modelId="{7A7EE6A4-7EC5-7F4D-B4C8-D47EF02C4CA4}" type="presParOf" srcId="{DE871304-8504-0746-912E-822A92053D9B}" destId="{DCEDA1D5-F401-E545-ABAF-C3B958E0794A}" srcOrd="0" destOrd="0" presId="urn:microsoft.com/office/officeart/2005/8/layout/hierarchy2"/>
    <dgm:cxn modelId="{D9030B63-2D33-FA41-953B-93BF167A5741}" type="presParOf" srcId="{D6E4E0BB-7B1C-004C-918C-59FFE4EE7348}" destId="{C9578D1F-60C6-BD4F-AC4A-0E6DAC0F6EE4}" srcOrd="1" destOrd="0" presId="urn:microsoft.com/office/officeart/2005/8/layout/hierarchy2"/>
    <dgm:cxn modelId="{98F4A1D3-D8CD-264D-ADC8-4501D155ED61}" type="presParOf" srcId="{C9578D1F-60C6-BD4F-AC4A-0E6DAC0F6EE4}" destId="{8F345541-CFAB-4C45-B6CF-D4E24AF6A013}" srcOrd="0" destOrd="0" presId="urn:microsoft.com/office/officeart/2005/8/layout/hierarchy2"/>
    <dgm:cxn modelId="{7237A321-A187-9741-9BFC-08907D517676}" type="presParOf" srcId="{C9578D1F-60C6-BD4F-AC4A-0E6DAC0F6EE4}" destId="{5C66E148-B512-E442-A8B8-4C06AAD84F90}" srcOrd="1" destOrd="0" presId="urn:microsoft.com/office/officeart/2005/8/layout/hierarchy2"/>
    <dgm:cxn modelId="{E827C59B-FBBD-4A45-83D1-786A0985A21F}" type="presParOf" srcId="{D6E4E0BB-7B1C-004C-918C-59FFE4EE7348}" destId="{1A7801A9-2FE7-A244-9765-02C6CE4BBF01}" srcOrd="2" destOrd="0" presId="urn:microsoft.com/office/officeart/2005/8/layout/hierarchy2"/>
    <dgm:cxn modelId="{3FCE2A2E-4A67-DE48-A12C-00415C58C6D8}" type="presParOf" srcId="{1A7801A9-2FE7-A244-9765-02C6CE4BBF01}" destId="{4AE2B59B-FB60-CC4A-B687-C096F55C9EB8}" srcOrd="0" destOrd="0" presId="urn:microsoft.com/office/officeart/2005/8/layout/hierarchy2"/>
    <dgm:cxn modelId="{AA83BADB-D13E-0E45-87E9-821185C168EA}" type="presParOf" srcId="{D6E4E0BB-7B1C-004C-918C-59FFE4EE7348}" destId="{CD38F25A-2825-044A-9EF5-90E282FA5CCE}" srcOrd="3" destOrd="0" presId="urn:microsoft.com/office/officeart/2005/8/layout/hierarchy2"/>
    <dgm:cxn modelId="{478D8C4A-E25C-6D40-B74E-913341215E5D}" type="presParOf" srcId="{CD38F25A-2825-044A-9EF5-90E282FA5CCE}" destId="{ED398261-CD10-2341-8E75-8577ED95F138}" srcOrd="0" destOrd="0" presId="urn:microsoft.com/office/officeart/2005/8/layout/hierarchy2"/>
    <dgm:cxn modelId="{B4C4B250-412B-BB4E-9D2B-0CE1CAF82C3E}" type="presParOf" srcId="{CD38F25A-2825-044A-9EF5-90E282FA5CCE}" destId="{642562AD-D04B-BD42-A3B5-509D1FF9049E}" srcOrd="1" destOrd="0" presId="urn:microsoft.com/office/officeart/2005/8/layout/hierarchy2"/>
    <dgm:cxn modelId="{02B4A652-EDF7-954E-B0D3-3234F6455400}" type="presParOf" srcId="{642562AD-D04B-BD42-A3B5-509D1FF9049E}" destId="{E7AF2D65-86EF-0B43-A7C5-CB26301C3FB8}" srcOrd="0" destOrd="0" presId="urn:microsoft.com/office/officeart/2005/8/layout/hierarchy2"/>
    <dgm:cxn modelId="{A429F17B-BF12-AF43-BEC2-F6BB12247B3E}" type="presParOf" srcId="{E7AF2D65-86EF-0B43-A7C5-CB26301C3FB8}" destId="{C72B2110-4F13-2A45-A5A4-368AF3F40897}" srcOrd="0" destOrd="0" presId="urn:microsoft.com/office/officeart/2005/8/layout/hierarchy2"/>
    <dgm:cxn modelId="{FB565590-7F0F-574C-9BEB-A2FFF91449FF}" type="presParOf" srcId="{642562AD-D04B-BD42-A3B5-509D1FF9049E}" destId="{16BE3844-20BD-4A4C-93B2-713156DB6D14}" srcOrd="1" destOrd="0" presId="urn:microsoft.com/office/officeart/2005/8/layout/hierarchy2"/>
    <dgm:cxn modelId="{2467F8FA-95BA-6D40-A760-DD271BF97BD7}" type="presParOf" srcId="{16BE3844-20BD-4A4C-93B2-713156DB6D14}" destId="{E56816E2-8AC9-754E-9307-BBBAF343427C}" srcOrd="0" destOrd="0" presId="urn:microsoft.com/office/officeart/2005/8/layout/hierarchy2"/>
    <dgm:cxn modelId="{6A78F8B8-A0EE-044B-A424-4B0A748278B3}" type="presParOf" srcId="{16BE3844-20BD-4A4C-93B2-713156DB6D14}" destId="{96FF816A-2566-5347-9C5D-59472C5FD6E3}" srcOrd="1" destOrd="0" presId="urn:microsoft.com/office/officeart/2005/8/layout/hierarchy2"/>
    <dgm:cxn modelId="{48ED8507-C064-7B4A-B9DE-2C2DAE39ECF9}" type="presParOf" srcId="{642562AD-D04B-BD42-A3B5-509D1FF9049E}" destId="{FE5ABC96-B1D7-6A43-9D64-EF2C554B07D2}" srcOrd="2" destOrd="0" presId="urn:microsoft.com/office/officeart/2005/8/layout/hierarchy2"/>
    <dgm:cxn modelId="{217F1643-042E-2447-9A74-AD801207144E}" type="presParOf" srcId="{FE5ABC96-B1D7-6A43-9D64-EF2C554B07D2}" destId="{0C84080F-FDFC-4742-89C1-D99119EB73B8}" srcOrd="0" destOrd="0" presId="urn:microsoft.com/office/officeart/2005/8/layout/hierarchy2"/>
    <dgm:cxn modelId="{66D45557-3325-D84F-A8EC-E97A5CC57C63}" type="presParOf" srcId="{642562AD-D04B-BD42-A3B5-509D1FF9049E}" destId="{4E945A68-40D8-6D42-A2FE-46C9CF834F42}" srcOrd="3" destOrd="0" presId="urn:microsoft.com/office/officeart/2005/8/layout/hierarchy2"/>
    <dgm:cxn modelId="{5BB7B315-56BC-C04B-BF9A-BFECAA365E5C}" type="presParOf" srcId="{4E945A68-40D8-6D42-A2FE-46C9CF834F42}" destId="{EBE4312E-5F6E-B641-AC5E-9974716FE98A}" srcOrd="0" destOrd="0" presId="urn:microsoft.com/office/officeart/2005/8/layout/hierarchy2"/>
    <dgm:cxn modelId="{A4B387B5-B09E-C344-8904-48536CBFC43D}" type="presParOf" srcId="{4E945A68-40D8-6D42-A2FE-46C9CF834F42}" destId="{E8AA6E30-D443-BD42-A40C-68067573825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D90A3-BFE4-3F48-A5D0-A9DADCD8C2DE}">
      <dsp:nvSpPr>
        <dsp:cNvPr id="0" name=""/>
        <dsp:cNvSpPr/>
      </dsp:nvSpPr>
      <dsp:spPr>
        <a:xfrm>
          <a:off x="10409" y="1645122"/>
          <a:ext cx="1688515" cy="844257"/>
        </a:xfrm>
        <a:prstGeom prst="roundRect">
          <a:avLst>
            <a:gd name="adj" fmla="val 10000"/>
          </a:avLst>
        </a:prstGeom>
        <a:solidFill>
          <a:schemeClr val="bg1">
            <a:lumMod val="95000"/>
          </a:schemeClr>
        </a:solidFill>
        <a:ln w="19050" cap="rnd"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Emergency Department Sickle Cell Disease Encounters</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 = 548</a:t>
          </a:r>
        </a:p>
      </dsp:txBody>
      <dsp:txXfrm>
        <a:off x="35136" y="1669849"/>
        <a:ext cx="1639061" cy="794803"/>
      </dsp:txXfrm>
    </dsp:sp>
    <dsp:sp modelId="{48E04FDF-6EF0-F543-BC3A-56F573A0D238}">
      <dsp:nvSpPr>
        <dsp:cNvPr id="0" name=""/>
        <dsp:cNvSpPr/>
      </dsp:nvSpPr>
      <dsp:spPr>
        <a:xfrm rot="19457599">
          <a:off x="1620745" y="1809644"/>
          <a:ext cx="831765" cy="29765"/>
        </a:xfrm>
        <a:custGeom>
          <a:avLst/>
          <a:gdLst/>
          <a:ahLst/>
          <a:cxnLst/>
          <a:rect l="0" t="0" r="0" b="0"/>
          <a:pathLst>
            <a:path>
              <a:moveTo>
                <a:pt x="0" y="14882"/>
              </a:moveTo>
              <a:lnTo>
                <a:pt x="831765" y="14882"/>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015833" y="1803732"/>
        <a:ext cx="41588" cy="41588"/>
      </dsp:txXfrm>
    </dsp:sp>
    <dsp:sp modelId="{5BC7751D-632F-324D-984E-B091BCC21017}">
      <dsp:nvSpPr>
        <dsp:cNvPr id="0" name=""/>
        <dsp:cNvSpPr/>
      </dsp:nvSpPr>
      <dsp:spPr>
        <a:xfrm>
          <a:off x="2374331" y="1159674"/>
          <a:ext cx="1688515" cy="844257"/>
        </a:xfrm>
        <a:prstGeom prst="roundRect">
          <a:avLst>
            <a:gd name="adj" fmla="val 10000"/>
          </a:avLst>
        </a:prstGeom>
        <a:solidFill>
          <a:schemeClr val="bg1">
            <a:lumMod val="9500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Older Adult (&gt;39) Patient Encounters</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 = 206</a:t>
          </a:r>
        </a:p>
      </dsp:txBody>
      <dsp:txXfrm>
        <a:off x="2399058" y="1184401"/>
        <a:ext cx="1639061" cy="794803"/>
      </dsp:txXfrm>
    </dsp:sp>
    <dsp:sp modelId="{A871C5E0-2A2F-B141-8EED-394D8327DD56}">
      <dsp:nvSpPr>
        <dsp:cNvPr id="0" name=""/>
        <dsp:cNvSpPr/>
      </dsp:nvSpPr>
      <dsp:spPr>
        <a:xfrm rot="2142401">
          <a:off x="1620745" y="2295092"/>
          <a:ext cx="831765" cy="29765"/>
        </a:xfrm>
        <a:custGeom>
          <a:avLst/>
          <a:gdLst/>
          <a:ahLst/>
          <a:cxnLst/>
          <a:rect l="0" t="0" r="0" b="0"/>
          <a:pathLst>
            <a:path>
              <a:moveTo>
                <a:pt x="0" y="14882"/>
              </a:moveTo>
              <a:lnTo>
                <a:pt x="831765" y="14882"/>
              </a:lnTo>
            </a:path>
          </a:pathLst>
        </a:custGeom>
        <a:noFill/>
        <a:ln w="19050" cap="rnd"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015833" y="2289181"/>
        <a:ext cx="41588" cy="41588"/>
      </dsp:txXfrm>
    </dsp:sp>
    <dsp:sp modelId="{0CA21DF7-D4FB-3540-A64A-B7B1036C46F5}">
      <dsp:nvSpPr>
        <dsp:cNvPr id="0" name=""/>
        <dsp:cNvSpPr/>
      </dsp:nvSpPr>
      <dsp:spPr>
        <a:xfrm>
          <a:off x="2374331" y="2130570"/>
          <a:ext cx="1688515" cy="844257"/>
        </a:xfrm>
        <a:prstGeom prst="roundRect">
          <a:avLst>
            <a:gd name="adj" fmla="val 10000"/>
          </a:avLst>
        </a:prstGeom>
        <a:solidFill>
          <a:schemeClr val="bg1">
            <a:lumMod val="95000"/>
          </a:schemeClr>
        </a:solidFill>
        <a:ln w="19050" cap="rnd"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Adolescent/Young Adult (18-39) Patient Encounters</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 = 342</a:t>
          </a:r>
        </a:p>
      </dsp:txBody>
      <dsp:txXfrm>
        <a:off x="2399058" y="2155297"/>
        <a:ext cx="1639061" cy="794803"/>
      </dsp:txXfrm>
    </dsp:sp>
    <dsp:sp modelId="{DE871304-8504-0746-912E-822A92053D9B}">
      <dsp:nvSpPr>
        <dsp:cNvPr id="0" name=""/>
        <dsp:cNvSpPr/>
      </dsp:nvSpPr>
      <dsp:spPr>
        <a:xfrm rot="19457599">
          <a:off x="3984667" y="2295092"/>
          <a:ext cx="831765" cy="29765"/>
        </a:xfrm>
        <a:custGeom>
          <a:avLst/>
          <a:gdLst/>
          <a:ahLst/>
          <a:cxnLst/>
          <a:rect l="0" t="0" r="0" b="0"/>
          <a:pathLst>
            <a:path>
              <a:moveTo>
                <a:pt x="0" y="14882"/>
              </a:moveTo>
              <a:lnTo>
                <a:pt x="831765" y="14882"/>
              </a:lnTo>
            </a:path>
          </a:pathLst>
        </a:custGeom>
        <a:noFill/>
        <a:ln w="19050" cap="rnd"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379755" y="2289181"/>
        <a:ext cx="41588" cy="41588"/>
      </dsp:txXfrm>
    </dsp:sp>
    <dsp:sp modelId="{8F345541-CFAB-4C45-B6CF-D4E24AF6A013}">
      <dsp:nvSpPr>
        <dsp:cNvPr id="0" name=""/>
        <dsp:cNvSpPr/>
      </dsp:nvSpPr>
      <dsp:spPr>
        <a:xfrm>
          <a:off x="4738253" y="1645122"/>
          <a:ext cx="1688515" cy="844257"/>
        </a:xfrm>
        <a:prstGeom prst="roundRect">
          <a:avLst>
            <a:gd name="adj" fmla="val 10000"/>
          </a:avLst>
        </a:prstGeom>
        <a:solidFill>
          <a:schemeClr val="bg1">
            <a:lumMod val="9500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Encounter Diagnoses without Vaso-occlusive Crisis</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 = 145</a:t>
          </a:r>
        </a:p>
      </dsp:txBody>
      <dsp:txXfrm>
        <a:off x="4762980" y="1669849"/>
        <a:ext cx="1639061" cy="794803"/>
      </dsp:txXfrm>
    </dsp:sp>
    <dsp:sp modelId="{1A7801A9-2FE7-A244-9765-02C6CE4BBF01}">
      <dsp:nvSpPr>
        <dsp:cNvPr id="0" name=""/>
        <dsp:cNvSpPr/>
      </dsp:nvSpPr>
      <dsp:spPr>
        <a:xfrm rot="2142401">
          <a:off x="3984667" y="2780540"/>
          <a:ext cx="831765" cy="29765"/>
        </a:xfrm>
        <a:custGeom>
          <a:avLst/>
          <a:gdLst/>
          <a:ahLst/>
          <a:cxnLst/>
          <a:rect l="0" t="0" r="0" b="0"/>
          <a:pathLst>
            <a:path>
              <a:moveTo>
                <a:pt x="0" y="14882"/>
              </a:moveTo>
              <a:lnTo>
                <a:pt x="831765" y="14882"/>
              </a:lnTo>
            </a:path>
          </a:pathLst>
        </a:custGeom>
        <a:noFill/>
        <a:ln w="19050" cap="rnd"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379755" y="2774629"/>
        <a:ext cx="41588" cy="41588"/>
      </dsp:txXfrm>
    </dsp:sp>
    <dsp:sp modelId="{ED398261-CD10-2341-8E75-8577ED95F138}">
      <dsp:nvSpPr>
        <dsp:cNvPr id="0" name=""/>
        <dsp:cNvSpPr/>
      </dsp:nvSpPr>
      <dsp:spPr>
        <a:xfrm>
          <a:off x="4738253" y="2616018"/>
          <a:ext cx="1688515" cy="844257"/>
        </a:xfrm>
        <a:prstGeom prst="roundRect">
          <a:avLst>
            <a:gd name="adj" fmla="val 10000"/>
          </a:avLst>
        </a:prstGeom>
        <a:solidFill>
          <a:schemeClr val="bg1">
            <a:lumMod val="95000"/>
          </a:schemeClr>
        </a:solidFill>
        <a:ln w="19050" cap="rnd"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Encounter Diagnoses with Vaso-occlusive Crisis </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 = 197</a:t>
          </a:r>
        </a:p>
      </dsp:txBody>
      <dsp:txXfrm>
        <a:off x="4762980" y="2640745"/>
        <a:ext cx="1639061" cy="794803"/>
      </dsp:txXfrm>
    </dsp:sp>
    <dsp:sp modelId="{E7AF2D65-86EF-0B43-A7C5-CB26301C3FB8}">
      <dsp:nvSpPr>
        <dsp:cNvPr id="0" name=""/>
        <dsp:cNvSpPr/>
      </dsp:nvSpPr>
      <dsp:spPr>
        <a:xfrm rot="19457599">
          <a:off x="6348589" y="2780540"/>
          <a:ext cx="831765" cy="29765"/>
        </a:xfrm>
        <a:custGeom>
          <a:avLst/>
          <a:gdLst/>
          <a:ahLst/>
          <a:cxnLst/>
          <a:rect l="0" t="0" r="0" b="0"/>
          <a:pathLst>
            <a:path>
              <a:moveTo>
                <a:pt x="0" y="14882"/>
              </a:moveTo>
              <a:lnTo>
                <a:pt x="831765" y="14882"/>
              </a:lnTo>
            </a:path>
          </a:pathLst>
        </a:custGeom>
        <a:noFill/>
        <a:ln w="19050" cap="rnd"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743677" y="2774629"/>
        <a:ext cx="41588" cy="41588"/>
      </dsp:txXfrm>
    </dsp:sp>
    <dsp:sp modelId="{E56816E2-8AC9-754E-9307-BBBAF343427C}">
      <dsp:nvSpPr>
        <dsp:cNvPr id="0" name=""/>
        <dsp:cNvSpPr/>
      </dsp:nvSpPr>
      <dsp:spPr>
        <a:xfrm>
          <a:off x="7102175" y="2130570"/>
          <a:ext cx="1688515" cy="844257"/>
        </a:xfrm>
        <a:prstGeom prst="roundRect">
          <a:avLst>
            <a:gd name="adj" fmla="val 10000"/>
          </a:avLst>
        </a:prstGeom>
        <a:solidFill>
          <a:schemeClr val="bg1">
            <a:lumMod val="95000"/>
          </a:schemeClr>
        </a:solidFill>
        <a:ln w="19050" cap="rnd"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Encounters Admitted</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 = 93</a:t>
          </a:r>
        </a:p>
      </dsp:txBody>
      <dsp:txXfrm>
        <a:off x="7126902" y="2155297"/>
        <a:ext cx="1639061" cy="794803"/>
      </dsp:txXfrm>
    </dsp:sp>
    <dsp:sp modelId="{FE5ABC96-B1D7-6A43-9D64-EF2C554B07D2}">
      <dsp:nvSpPr>
        <dsp:cNvPr id="0" name=""/>
        <dsp:cNvSpPr/>
      </dsp:nvSpPr>
      <dsp:spPr>
        <a:xfrm rot="2142401">
          <a:off x="6348589" y="3265988"/>
          <a:ext cx="831765" cy="29765"/>
        </a:xfrm>
        <a:custGeom>
          <a:avLst/>
          <a:gdLst/>
          <a:ahLst/>
          <a:cxnLst/>
          <a:rect l="0" t="0" r="0" b="0"/>
          <a:pathLst>
            <a:path>
              <a:moveTo>
                <a:pt x="0" y="14882"/>
              </a:moveTo>
              <a:lnTo>
                <a:pt x="831765" y="14882"/>
              </a:lnTo>
            </a:path>
          </a:pathLst>
        </a:custGeom>
        <a:noFill/>
        <a:ln w="19050" cap="rnd"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743677" y="3260077"/>
        <a:ext cx="41588" cy="41588"/>
      </dsp:txXfrm>
    </dsp:sp>
    <dsp:sp modelId="{EBE4312E-5F6E-B641-AC5E-9974716FE98A}">
      <dsp:nvSpPr>
        <dsp:cNvPr id="0" name=""/>
        <dsp:cNvSpPr/>
      </dsp:nvSpPr>
      <dsp:spPr>
        <a:xfrm>
          <a:off x="7102175" y="3101467"/>
          <a:ext cx="1688515" cy="844257"/>
        </a:xfrm>
        <a:prstGeom prst="roundRect">
          <a:avLst>
            <a:gd name="adj" fmla="val 10000"/>
          </a:avLst>
        </a:prstGeom>
        <a:solidFill>
          <a:schemeClr val="bg1">
            <a:lumMod val="95000"/>
          </a:schemeClr>
        </a:solidFill>
        <a:ln w="19050" cap="rnd"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Encounters Discharged from Emergency Department</a:t>
          </a:r>
        </a:p>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 = 104</a:t>
          </a:r>
        </a:p>
      </dsp:txBody>
      <dsp:txXfrm>
        <a:off x="7126902" y="3126194"/>
        <a:ext cx="1639061" cy="7948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AEFAA-A25A-400B-B3E2-8EC413EEF00E}" type="datetimeFigureOut">
              <a:rPr lang="en-US" smtClean="0"/>
              <a:t>5/8/2023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EF6C8-306F-45FD-A8CD-450A7877F0E9}" type="slidenum">
              <a:rPr lang="en-US" smtClean="0"/>
              <a:t>‹#›</a:t>
            </a:fld>
            <a:endParaRPr lang="en-US"/>
          </a:p>
        </p:txBody>
      </p:sp>
    </p:spTree>
    <p:extLst>
      <p:ext uri="{BB962C8B-B14F-4D97-AF65-F5344CB8AC3E}">
        <p14:creationId xmlns:p14="http://schemas.microsoft.com/office/powerpoint/2010/main" val="27179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8C508-BB65-4B76-852F-0CFF4D7A0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65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bar graph, we looked at adherence to national guidelines.</a:t>
            </a:r>
          </a:p>
          <a:p>
            <a:r>
              <a:rPr lang="en-US" baseline="0" dirty="0"/>
              <a:t>23.9% of ED encounters followed the ESI guidelines, 21.5% follow the time to first analgesic administration guidelines. </a:t>
            </a:r>
          </a:p>
          <a:p>
            <a:r>
              <a:rPr lang="en-US" baseline="0" dirty="0"/>
              <a:t>And only 4.1% of the all encounters followed both guidelines.   </a:t>
            </a:r>
          </a:p>
          <a:p>
            <a:endParaRPr lang="en-US" dirty="0"/>
          </a:p>
        </p:txBody>
      </p:sp>
      <p:sp>
        <p:nvSpPr>
          <p:cNvPr id="4" name="Slide Number Placeholder 3"/>
          <p:cNvSpPr>
            <a:spLocks noGrp="1"/>
          </p:cNvSpPr>
          <p:nvPr>
            <p:ph type="sldNum" sz="quarter" idx="10"/>
          </p:nvPr>
        </p:nvSpPr>
        <p:spPr/>
        <p:txBody>
          <a:bodyPr/>
          <a:lstStyle/>
          <a:p>
            <a:fld id="{3FE85A53-BD3D-4E37-A0FE-5FE86FCDB8A6}" type="slidenum">
              <a:rPr lang="en-US" smtClean="0"/>
              <a:t>13</a:t>
            </a:fld>
            <a:endParaRPr lang="en-US" dirty="0"/>
          </a:p>
        </p:txBody>
      </p:sp>
    </p:spTree>
    <p:extLst>
      <p:ext uri="{BB962C8B-B14F-4D97-AF65-F5344CB8AC3E}">
        <p14:creationId xmlns:p14="http://schemas.microsoft.com/office/powerpoint/2010/main" val="9338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8C508-BB65-4B76-852F-0CFF4D7A0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660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8C508-BB65-4B76-852F-0CFF4D7A0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56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8C508-BB65-4B76-852F-0CFF4D7A0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99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8C508-BB65-4B76-852F-0CFF4D7A0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657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8C508-BB65-4B76-852F-0CFF4D7A0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54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8C508-BB65-4B76-852F-0CFF4D7A01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5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W</a:t>
            </a:r>
            <a:r>
              <a:rPr lang="en-US" sz="1200" b="0" baseline="0" dirty="0">
                <a:latin typeface="Arial" panose="020B0604020202020204" pitchFamily="34" charset="0"/>
                <a:cs typeface="Arial" panose="020B0604020202020204" pitchFamily="34" charset="0"/>
              </a:rPr>
              <a:t>e </a:t>
            </a:r>
            <a:r>
              <a:rPr lang="en-US" sz="1200" b="0" dirty="0">
                <a:latin typeface="Arial" panose="020B0604020202020204" pitchFamily="34" charset="0"/>
                <a:cs typeface="Arial" panose="020B0604020202020204" pitchFamily="34" charset="0"/>
              </a:rPr>
              <a:t>conducted a retrospective cross sectional study of an electronic health record data set.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This flowchart of all of the ED SCD patient encounters from July 2016 to June 2017. My analyses were focused on the ED Adolescent and Young adult encounters with VOC and</a:t>
            </a:r>
            <a:r>
              <a:rPr lang="en-US" sz="1200" b="0" dirty="0">
                <a:latin typeface="Arial" panose="020B0604020202020204" pitchFamily="34" charset="0"/>
                <a:cs typeface="Arial" panose="020B0604020202020204" pitchFamily="34" charset="0"/>
              </a:rPr>
              <a:t> our final sample size was 197. Per universal</a:t>
            </a:r>
            <a:r>
              <a:rPr lang="en-US" sz="1200" b="0" baseline="0" dirty="0">
                <a:latin typeface="Arial" panose="020B0604020202020204" pitchFamily="34" charset="0"/>
                <a:cs typeface="Arial" panose="020B0604020202020204" pitchFamily="34" charset="0"/>
              </a:rPr>
              <a:t> definition, we looked at ages 18-39.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FE85A53-BD3D-4E37-A0FE-5FE86FCDB8A6}" type="slidenum">
              <a:rPr lang="en-US" smtClean="0"/>
              <a:t>11</a:t>
            </a:fld>
            <a:endParaRPr lang="en-US" dirty="0"/>
          </a:p>
        </p:txBody>
      </p:sp>
    </p:spTree>
    <p:extLst>
      <p:ext uri="{BB962C8B-B14F-4D97-AF65-F5344CB8AC3E}">
        <p14:creationId xmlns:p14="http://schemas.microsoft.com/office/powerpoint/2010/main" val="86146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sample size consisted of approximately half females and half males, with a mean age of 27.28. Almost all of our patients were black which is not a surprise as the majority of SC patients are black. About 70% of our patients have Medicaid, Medicare or both for insurance. These demographics are consistent with other sickle cell samples. </a:t>
            </a:r>
          </a:p>
          <a:p>
            <a:r>
              <a:rPr lang="en-US" baseline="0" dirty="0"/>
              <a:t>Among our sample, majority of the ED encounters took place at Christiana Hospital and Wilmington Hospital. </a:t>
            </a:r>
          </a:p>
          <a:p>
            <a:r>
              <a:rPr lang="en-US" baseline="0" dirty="0"/>
              <a:t>75.6% of the SCD encounters were given an Severity level of 3, which is lower than the national recommendation of 2. </a:t>
            </a:r>
            <a:endParaRPr lang="en-US" dirty="0"/>
          </a:p>
        </p:txBody>
      </p:sp>
      <p:sp>
        <p:nvSpPr>
          <p:cNvPr id="4" name="Slide Number Placeholder 3"/>
          <p:cNvSpPr>
            <a:spLocks noGrp="1"/>
          </p:cNvSpPr>
          <p:nvPr>
            <p:ph type="sldNum" sz="quarter" idx="10"/>
          </p:nvPr>
        </p:nvSpPr>
        <p:spPr/>
        <p:txBody>
          <a:bodyPr/>
          <a:lstStyle/>
          <a:p>
            <a:fld id="{3FE85A53-BD3D-4E37-A0FE-5FE86FCDB8A6}" type="slidenum">
              <a:rPr lang="en-US" smtClean="0"/>
              <a:t>12</a:t>
            </a:fld>
            <a:endParaRPr lang="en-US" dirty="0"/>
          </a:p>
        </p:txBody>
      </p:sp>
    </p:spTree>
    <p:extLst>
      <p:ext uri="{BB962C8B-B14F-4D97-AF65-F5344CB8AC3E}">
        <p14:creationId xmlns:p14="http://schemas.microsoft.com/office/powerpoint/2010/main" val="249440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184555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561070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92587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57678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8648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2176746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3813901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3715602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lIns="82945" tIns="41473" rIns="82945" bIns="41473"/>
          <a:lstStyle/>
          <a:p>
            <a:r>
              <a:rPr lang="en-US"/>
              <a:t>Click to edit Master title style</a:t>
            </a:r>
          </a:p>
        </p:txBody>
      </p:sp>
      <p:sp>
        <p:nvSpPr>
          <p:cNvPr id="3" name="Content Placeholder 2"/>
          <p:cNvSpPr>
            <a:spLocks noGrp="1"/>
          </p:cNvSpPr>
          <p:nvPr>
            <p:ph sz="half" idx="1"/>
          </p:nvPr>
        </p:nvSpPr>
        <p:spPr>
          <a:xfrm>
            <a:off x="608641" y="1604330"/>
            <a:ext cx="10968960" cy="2193351"/>
          </a:xfrm>
        </p:spPr>
        <p:txBody>
          <a:bodyPr lIns="82945" tIns="41473"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lIns="82945" tIns="41473"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8782051" y="612775"/>
            <a:ext cx="1276349" cy="457200"/>
          </a:xfrm>
          <a:prstGeom prst="rect">
            <a:avLst/>
          </a:prstGeom>
        </p:spPr>
        <p:txBody>
          <a:bodyPr lIns="82945" tIns="41473" rIns="82945" bIns="41473"/>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4"/>
          <p:cNvSpPr>
            <a:spLocks noGrp="1" noChangeArrowheads="1"/>
          </p:cNvSpPr>
          <p:nvPr>
            <p:ph type="ftr" idx="11"/>
          </p:nvPr>
        </p:nvSpPr>
        <p:spPr>
          <a:xfrm>
            <a:off x="7010401" y="612775"/>
            <a:ext cx="1767417" cy="457200"/>
          </a:xfrm>
          <a:prstGeom prst="rect">
            <a:avLst/>
          </a:prstGeom>
        </p:spPr>
        <p:txBody>
          <a:bodyPr lIns="82945" tIns="41473" rIns="82945" bIns="41473"/>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Rectangle 5"/>
          <p:cNvSpPr>
            <a:spLocks noGrp="1" noChangeArrowheads="1"/>
          </p:cNvSpPr>
          <p:nvPr>
            <p:ph type="sldNum" idx="12"/>
          </p:nvPr>
        </p:nvSpPr>
        <p:spPr/>
        <p:txBody>
          <a:bodyPr lIns="82945" tIns="41473" rIns="82945" bIns="41473"/>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703425-F4E3-47E5-9977-D6AE91BDD089}" type="slidenum">
              <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5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349879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4CAEE-FAFD-43CA-9A5F-4BFFF9334BF8}"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242272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54CAEE-FAFD-43CA-9A5F-4BFFF9334BF8}"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4998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54CAEE-FAFD-43CA-9A5F-4BFFF9334BF8}"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3002035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54CAEE-FAFD-43CA-9A5F-4BFFF9334BF8}"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421511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4CAEE-FAFD-43CA-9A5F-4BFFF9334BF8}"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2152437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54CAEE-FAFD-43CA-9A5F-4BFFF9334BF8}"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367834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4CAEE-FAFD-43CA-9A5F-4BFFF9334BF8}"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6455C-990F-4EF0-81D4-AC23ACCC85A3}" type="slidenum">
              <a:rPr lang="en-US" smtClean="0"/>
              <a:t>‹#›</a:t>
            </a:fld>
            <a:endParaRPr lang="en-US"/>
          </a:p>
        </p:txBody>
      </p:sp>
    </p:spTree>
    <p:extLst>
      <p:ext uri="{BB962C8B-B14F-4D97-AF65-F5344CB8AC3E}">
        <p14:creationId xmlns:p14="http://schemas.microsoft.com/office/powerpoint/2010/main" val="3084075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54CAEE-FAFD-43CA-9A5F-4BFFF9334BF8}" type="datetimeFigureOut">
              <a:rPr lang="en-US" smtClean="0"/>
              <a:t>5/8/2023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166455C-990F-4EF0-81D4-AC23ACCC85A3}" type="slidenum">
              <a:rPr lang="en-US" smtClean="0"/>
              <a:t>‹#›</a:t>
            </a:fld>
            <a:endParaRPr lang="en-US"/>
          </a:p>
        </p:txBody>
      </p:sp>
    </p:spTree>
    <p:extLst>
      <p:ext uri="{BB962C8B-B14F-4D97-AF65-F5344CB8AC3E}">
        <p14:creationId xmlns:p14="http://schemas.microsoft.com/office/powerpoint/2010/main" val="3816948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2E0_8ADF738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2E2_9FB6BAEC.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2DD_F8D1AFB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2DF_C6C7E1F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2E3_6A6B042D.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AB1B-F80F-42E1-A0B0-1CDD58DE3C87}"/>
              </a:ext>
            </a:extLst>
          </p:cNvPr>
          <p:cNvSpPr>
            <a:spLocks noGrp="1"/>
          </p:cNvSpPr>
          <p:nvPr>
            <p:ph type="ctrTitle"/>
          </p:nvPr>
        </p:nvSpPr>
        <p:spPr/>
        <p:txBody>
          <a:bodyPr>
            <a:normAutofit fontScale="90000"/>
          </a:bodyPr>
          <a:lstStyle/>
          <a:p>
            <a:r>
              <a:rPr lang="en-US" dirty="0"/>
              <a:t>Comprehensive Sickle Cell Program at the Center for Special Health Care Needs</a:t>
            </a:r>
          </a:p>
        </p:txBody>
      </p:sp>
      <p:sp>
        <p:nvSpPr>
          <p:cNvPr id="3" name="Subtitle 2">
            <a:extLst>
              <a:ext uri="{FF2B5EF4-FFF2-40B4-BE49-F238E27FC236}">
                <a16:creationId xmlns:a16="http://schemas.microsoft.com/office/drawing/2014/main" id="{1FCE584C-D27F-40F3-BD3A-BB79F310414B}"/>
              </a:ext>
            </a:extLst>
          </p:cNvPr>
          <p:cNvSpPr>
            <a:spLocks noGrp="1"/>
          </p:cNvSpPr>
          <p:nvPr>
            <p:ph type="subTitle" idx="1"/>
          </p:nvPr>
        </p:nvSpPr>
        <p:spPr/>
        <p:txBody>
          <a:bodyPr>
            <a:normAutofit lnSpcReduction="10000"/>
          </a:bodyPr>
          <a:lstStyle/>
          <a:p>
            <a:r>
              <a:rPr lang="en-US" dirty="0"/>
              <a:t>Stephanie Guarino, MD MSHP FAAP FACP</a:t>
            </a:r>
          </a:p>
          <a:p>
            <a:r>
              <a:rPr lang="en-US" dirty="0"/>
              <a:t>Medical Director</a:t>
            </a:r>
          </a:p>
          <a:p>
            <a:r>
              <a:rPr lang="en-US" dirty="0"/>
              <a:t>May 2023</a:t>
            </a:r>
          </a:p>
        </p:txBody>
      </p:sp>
      <p:pic>
        <p:nvPicPr>
          <p:cNvPr id="4" name="Picture 3">
            <a:extLst>
              <a:ext uri="{FF2B5EF4-FFF2-40B4-BE49-F238E27FC236}">
                <a16:creationId xmlns:a16="http://schemas.microsoft.com/office/drawing/2014/main" id="{BAF9394F-2C76-4E19-BAF0-C5A9B3AF55A5}"/>
              </a:ext>
            </a:extLst>
          </p:cNvPr>
          <p:cNvPicPr>
            <a:picLocks noChangeAspect="1"/>
          </p:cNvPicPr>
          <p:nvPr/>
        </p:nvPicPr>
        <p:blipFill>
          <a:blip r:embed="rId2"/>
          <a:stretch>
            <a:fillRect/>
          </a:stretch>
        </p:blipFill>
        <p:spPr>
          <a:xfrm>
            <a:off x="6826247" y="5390305"/>
            <a:ext cx="4895512" cy="932769"/>
          </a:xfrm>
          <a:prstGeom prst="rect">
            <a:avLst/>
          </a:prstGeom>
        </p:spPr>
      </p:pic>
    </p:spTree>
    <p:extLst>
      <p:ext uri="{BB962C8B-B14F-4D97-AF65-F5344CB8AC3E}">
        <p14:creationId xmlns:p14="http://schemas.microsoft.com/office/powerpoint/2010/main" val="925712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Study</a:t>
            </a:r>
          </a:p>
        </p:txBody>
      </p:sp>
      <p:sp>
        <p:nvSpPr>
          <p:cNvPr id="3" name="Content Placeholder 2"/>
          <p:cNvSpPr>
            <a:spLocks noGrp="1"/>
          </p:cNvSpPr>
          <p:nvPr>
            <p:ph idx="1"/>
          </p:nvPr>
        </p:nvSpPr>
        <p:spPr>
          <a:xfrm>
            <a:off x="677334" y="1682448"/>
            <a:ext cx="9250437" cy="4151029"/>
          </a:xfrm>
        </p:spPr>
        <p:txBody>
          <a:bodyPr>
            <a:normAutofit fontScale="92500" lnSpcReduction="20000"/>
          </a:bodyPr>
          <a:lstStyle/>
          <a:p>
            <a:pPr>
              <a:buFont typeface="Wingdings" panose="05000000000000000000" pitchFamily="2" charset="2"/>
              <a:buChar char="§"/>
            </a:pPr>
            <a:r>
              <a:rPr lang="en-US" sz="3200" dirty="0"/>
              <a:t>Only 1 fiscal year of data. Expansion of date range would improve reliability of data</a:t>
            </a:r>
          </a:p>
          <a:p>
            <a:pPr>
              <a:buFont typeface="Wingdings" panose="05000000000000000000" pitchFamily="2" charset="2"/>
              <a:buChar char="§"/>
            </a:pPr>
            <a:r>
              <a:rPr lang="en-US" sz="3200" dirty="0"/>
              <a:t>Relied on provider coding of “sickle cell disease” as an encounter diagnosis</a:t>
            </a:r>
          </a:p>
          <a:p>
            <a:pPr>
              <a:buFont typeface="Wingdings" panose="05000000000000000000" pitchFamily="2" charset="2"/>
              <a:buChar char="§"/>
            </a:pPr>
            <a:r>
              <a:rPr lang="en-US" sz="3200" dirty="0"/>
              <a:t>No information on outpatient health care utilization or other details of sickle cell disease like genotype</a:t>
            </a:r>
          </a:p>
          <a:p>
            <a:pPr>
              <a:buFont typeface="Wingdings" panose="05000000000000000000" pitchFamily="2" charset="2"/>
              <a:buChar char="§"/>
            </a:pPr>
            <a:r>
              <a:rPr lang="en-US" sz="3200" dirty="0"/>
              <a:t>More complete statistical analysis including further evaluation of random sample of charts would give more complete understanding</a:t>
            </a:r>
          </a:p>
        </p:txBody>
      </p:sp>
    </p:spTree>
    <p:extLst>
      <p:ext uri="{BB962C8B-B14F-4D97-AF65-F5344CB8AC3E}">
        <p14:creationId xmlns:p14="http://schemas.microsoft.com/office/powerpoint/2010/main" val="2824547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03048885"/>
              </p:ext>
            </p:extLst>
          </p:nvPr>
        </p:nvGraphicFramePr>
        <p:xfrm>
          <a:off x="1676400" y="1778332"/>
          <a:ext cx="8801100" cy="5105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p:cNvSpPr>
            <a:spLocks noGrp="1"/>
          </p:cNvSpPr>
          <p:nvPr>
            <p:ph idx="1"/>
          </p:nvPr>
        </p:nvSpPr>
        <p:spPr>
          <a:xfrm>
            <a:off x="933449" y="1543051"/>
            <a:ext cx="8330293" cy="4221163"/>
          </a:xfrm>
        </p:spPr>
        <p:txBody>
          <a:bodyPr/>
          <a:lstStyle/>
          <a:p>
            <a:pPr>
              <a:lnSpc>
                <a:spcPct val="80000"/>
              </a:lnSpc>
              <a:buFont typeface="Wingdings" panose="05000000000000000000" pitchFamily="2" charset="2"/>
              <a:buChar char="§"/>
            </a:pPr>
            <a:r>
              <a:rPr lang="en-US" sz="2800" dirty="0"/>
              <a:t>Retrospective cross-sectional study of Emergency Department sickle cell disease patient encounters from July 2016 to June 2017 </a:t>
            </a:r>
          </a:p>
          <a:p>
            <a:pPr marL="285750" indent="-285750">
              <a:buFont typeface="Arial" panose="020B0604020202020204" pitchFamily="34" charset="0"/>
              <a:buChar char="•"/>
            </a:pPr>
            <a:endParaRPr lang="en-US" dirty="0"/>
          </a:p>
        </p:txBody>
      </p:sp>
      <p:sp>
        <p:nvSpPr>
          <p:cNvPr id="8" name="Title 3"/>
          <p:cNvSpPr txBox="1">
            <a:spLocks/>
          </p:cNvSpPr>
          <p:nvPr/>
        </p:nvSpPr>
        <p:spPr>
          <a:xfrm>
            <a:off x="639233" y="304800"/>
            <a:ext cx="1110509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ChristianaCare ED Time to First Analgesic Administration Data</a:t>
            </a:r>
          </a:p>
        </p:txBody>
      </p:sp>
    </p:spTree>
    <p:extLst>
      <p:ext uri="{BB962C8B-B14F-4D97-AF65-F5344CB8AC3E}">
        <p14:creationId xmlns:p14="http://schemas.microsoft.com/office/powerpoint/2010/main" val="84490526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94906" y="1219199"/>
          <a:ext cx="4105894" cy="5171350"/>
        </p:xfrm>
        <a:graphic>
          <a:graphicData uri="http://schemas.openxmlformats.org/drawingml/2006/table">
            <a:tbl>
              <a:tblPr firstRow="1" firstCol="1" bandRow="1">
                <a:tableStyleId>{616DA210-FB5B-4158-B5E0-FEB733F419BA}</a:tableStyleId>
              </a:tblPr>
              <a:tblGrid>
                <a:gridCol w="2119171">
                  <a:extLst>
                    <a:ext uri="{9D8B030D-6E8A-4147-A177-3AD203B41FA5}">
                      <a16:colId xmlns:a16="http://schemas.microsoft.com/office/drawing/2014/main" val="20000"/>
                    </a:ext>
                  </a:extLst>
                </a:gridCol>
                <a:gridCol w="1986723">
                  <a:extLst>
                    <a:ext uri="{9D8B030D-6E8A-4147-A177-3AD203B41FA5}">
                      <a16:colId xmlns:a16="http://schemas.microsoft.com/office/drawing/2014/main" val="20001"/>
                    </a:ext>
                  </a:extLst>
                </a:gridCol>
              </a:tblGrid>
              <a:tr h="307290">
                <a:tc>
                  <a:txBody>
                    <a:bodyPr/>
                    <a:lstStyle/>
                    <a:p>
                      <a:pPr marL="0" marR="0" algn="ctr">
                        <a:lnSpc>
                          <a:spcPct val="115000"/>
                        </a:lnSpc>
                        <a:spcBef>
                          <a:spcPts val="0"/>
                        </a:spcBef>
                        <a:spcAft>
                          <a:spcPts val="0"/>
                        </a:spcAft>
                      </a:pPr>
                      <a:r>
                        <a:rPr lang="en-US" sz="1600" dirty="0">
                          <a:effectLst/>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rPr>
                        <a:t>n=197</a:t>
                      </a:r>
                      <a:endParaRPr lang="en-US" sz="16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903523">
                <a:tc>
                  <a:txBody>
                    <a:bodyPr/>
                    <a:lstStyle/>
                    <a:p>
                      <a:pPr marL="0" marR="0">
                        <a:lnSpc>
                          <a:spcPct val="115000"/>
                        </a:lnSpc>
                        <a:spcBef>
                          <a:spcPts val="0"/>
                        </a:spcBef>
                        <a:spcAft>
                          <a:spcPts val="0"/>
                        </a:spcAft>
                      </a:pPr>
                      <a:r>
                        <a:rPr lang="en-US" sz="1600" dirty="0">
                          <a:effectLst/>
                        </a:rPr>
                        <a:t>Gender</a:t>
                      </a:r>
                    </a:p>
                    <a:p>
                      <a:pPr marL="457200" marR="0" lvl="1">
                        <a:lnSpc>
                          <a:spcPct val="115000"/>
                        </a:lnSpc>
                        <a:spcBef>
                          <a:spcPts val="0"/>
                        </a:spcBef>
                        <a:spcAft>
                          <a:spcPts val="0"/>
                        </a:spcAft>
                      </a:pPr>
                      <a:r>
                        <a:rPr lang="en-US" sz="1600" dirty="0">
                          <a:effectLst/>
                        </a:rPr>
                        <a:t>Male</a:t>
                      </a:r>
                    </a:p>
                    <a:p>
                      <a:pPr marL="457200" marR="0">
                        <a:lnSpc>
                          <a:spcPct val="115000"/>
                        </a:lnSpc>
                        <a:spcBef>
                          <a:spcPts val="0"/>
                        </a:spcBef>
                        <a:spcAft>
                          <a:spcPts val="0"/>
                        </a:spcAft>
                      </a:pPr>
                      <a:r>
                        <a:rPr lang="en-US" sz="1600" dirty="0">
                          <a:effectLst/>
                        </a:rPr>
                        <a:t>Female</a:t>
                      </a: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46.7%</a:t>
                      </a:r>
                    </a:p>
                    <a:p>
                      <a:pPr marL="0" marR="0" algn="ctr">
                        <a:lnSpc>
                          <a:spcPct val="115000"/>
                        </a:lnSpc>
                        <a:spcBef>
                          <a:spcPts val="0"/>
                        </a:spcBef>
                        <a:spcAft>
                          <a:spcPts val="0"/>
                        </a:spcAft>
                      </a:pPr>
                      <a:r>
                        <a:rPr lang="en-US" sz="1600" dirty="0">
                          <a:effectLst/>
                        </a:rPr>
                        <a:t>53.3%</a:t>
                      </a:r>
                      <a:endParaRPr lang="en-US" sz="16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638505">
                <a:tc>
                  <a:txBody>
                    <a:bodyPr/>
                    <a:lstStyle/>
                    <a:p>
                      <a:pPr marL="0" marR="0">
                        <a:lnSpc>
                          <a:spcPct val="115000"/>
                        </a:lnSpc>
                        <a:spcBef>
                          <a:spcPts val="0"/>
                        </a:spcBef>
                        <a:spcAft>
                          <a:spcPts val="0"/>
                        </a:spcAft>
                      </a:pPr>
                      <a:r>
                        <a:rPr lang="en-US" sz="1600" dirty="0">
                          <a:effectLst/>
                        </a:rPr>
                        <a:t>Age </a:t>
                      </a:r>
                    </a:p>
                    <a:p>
                      <a:pPr marL="457200" marR="0">
                        <a:lnSpc>
                          <a:spcPct val="115000"/>
                        </a:lnSpc>
                        <a:spcBef>
                          <a:spcPts val="0"/>
                        </a:spcBef>
                        <a:spcAft>
                          <a:spcPts val="0"/>
                        </a:spcAft>
                      </a:pPr>
                      <a:r>
                        <a:rPr lang="en-US" sz="1600" dirty="0">
                          <a:effectLst/>
                        </a:rPr>
                        <a:t>Mean </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27.3 years</a:t>
                      </a:r>
                    </a:p>
                  </a:txBody>
                  <a:tcPr marL="68580" marR="68580" marT="0" marB="0"/>
                </a:tc>
                <a:extLst>
                  <a:ext uri="{0D108BD9-81ED-4DB2-BD59-A6C34878D82A}">
                    <a16:rowId xmlns:a16="http://schemas.microsoft.com/office/drawing/2014/main" val="10003"/>
                  </a:ext>
                </a:extLst>
              </a:tr>
              <a:tr h="1498688">
                <a:tc>
                  <a:txBody>
                    <a:bodyPr/>
                    <a:lstStyle/>
                    <a:p>
                      <a:pPr marL="0" marR="0">
                        <a:lnSpc>
                          <a:spcPct val="115000"/>
                        </a:lnSpc>
                        <a:spcBef>
                          <a:spcPts val="0"/>
                        </a:spcBef>
                        <a:spcAft>
                          <a:spcPts val="0"/>
                        </a:spcAft>
                      </a:pPr>
                      <a:r>
                        <a:rPr lang="en-US" sz="1600" dirty="0">
                          <a:effectLst/>
                        </a:rPr>
                        <a:t>Race </a:t>
                      </a:r>
                    </a:p>
                    <a:p>
                      <a:pPr marL="457200" marR="0">
                        <a:lnSpc>
                          <a:spcPct val="115000"/>
                        </a:lnSpc>
                        <a:spcBef>
                          <a:spcPts val="0"/>
                        </a:spcBef>
                        <a:spcAft>
                          <a:spcPts val="0"/>
                        </a:spcAft>
                      </a:pPr>
                      <a:r>
                        <a:rPr lang="en-US" sz="1600" dirty="0">
                          <a:effectLst/>
                        </a:rPr>
                        <a:t>Black </a:t>
                      </a:r>
                    </a:p>
                    <a:p>
                      <a:pPr marL="457200" marR="0">
                        <a:lnSpc>
                          <a:spcPct val="115000"/>
                        </a:lnSpc>
                        <a:spcBef>
                          <a:spcPts val="0"/>
                        </a:spcBef>
                        <a:spcAft>
                          <a:spcPts val="0"/>
                        </a:spcAft>
                      </a:pPr>
                      <a:r>
                        <a:rPr lang="en-US" sz="1600" dirty="0">
                          <a:effectLst/>
                        </a:rPr>
                        <a:t>Other Race </a:t>
                      </a:r>
                    </a:p>
                    <a:p>
                      <a:pPr marL="457200" marR="0">
                        <a:lnSpc>
                          <a:spcPct val="115000"/>
                        </a:lnSpc>
                        <a:spcBef>
                          <a:spcPts val="0"/>
                        </a:spcBef>
                        <a:spcAft>
                          <a:spcPts val="0"/>
                        </a:spcAft>
                      </a:pPr>
                      <a:r>
                        <a:rPr lang="en-US" sz="1600" dirty="0">
                          <a:effectLst/>
                        </a:rPr>
                        <a:t>Unavailable </a:t>
                      </a:r>
                    </a:p>
                    <a:p>
                      <a:pPr marL="457200" marR="0">
                        <a:lnSpc>
                          <a:spcPct val="115000"/>
                        </a:lnSpc>
                        <a:spcBef>
                          <a:spcPts val="0"/>
                        </a:spcBef>
                        <a:spcAft>
                          <a:spcPts val="0"/>
                        </a:spcAft>
                      </a:pPr>
                      <a:r>
                        <a:rPr lang="en-US" sz="1600" dirty="0">
                          <a:effectLst/>
                        </a:rPr>
                        <a:t>White</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99.5%</a:t>
                      </a:r>
                    </a:p>
                    <a:p>
                      <a:pPr marL="0" marR="0" algn="ctr">
                        <a:lnSpc>
                          <a:spcPct val="115000"/>
                        </a:lnSpc>
                        <a:spcBef>
                          <a:spcPts val="0"/>
                        </a:spcBef>
                        <a:spcAft>
                          <a:spcPts val="0"/>
                        </a:spcAft>
                      </a:pPr>
                      <a:r>
                        <a:rPr lang="en-US" sz="1600" dirty="0">
                          <a:effectLst/>
                        </a:rPr>
                        <a:t>-</a:t>
                      </a:r>
                    </a:p>
                    <a:p>
                      <a:pPr marL="0" marR="0" algn="ctr">
                        <a:lnSpc>
                          <a:spcPct val="115000"/>
                        </a:lnSpc>
                        <a:spcBef>
                          <a:spcPts val="0"/>
                        </a:spcBef>
                        <a:spcAft>
                          <a:spcPts val="0"/>
                        </a:spcAft>
                      </a:pPr>
                      <a:r>
                        <a:rPr lang="en-US" sz="1600" dirty="0">
                          <a:effectLst/>
                        </a:rPr>
                        <a:t>0.5%</a:t>
                      </a:r>
                    </a:p>
                    <a:p>
                      <a:pPr marL="0" marR="0" algn="ctr">
                        <a:lnSpc>
                          <a:spcPct val="115000"/>
                        </a:lnSpc>
                        <a:spcBef>
                          <a:spcPts val="0"/>
                        </a:spcBef>
                        <a:spcAft>
                          <a:spcPts val="0"/>
                        </a:spcAft>
                      </a:pPr>
                      <a:r>
                        <a:rPr lang="en-US" sz="1600" dirty="0">
                          <a:effectLst/>
                        </a:rPr>
                        <a:t>-</a:t>
                      </a:r>
                      <a:endParaRPr lang="en-US" sz="16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r h="1823344">
                <a:tc>
                  <a:txBody>
                    <a:bodyPr/>
                    <a:lstStyle/>
                    <a:p>
                      <a:pPr marL="0" marR="0">
                        <a:lnSpc>
                          <a:spcPct val="115000"/>
                        </a:lnSpc>
                        <a:spcBef>
                          <a:spcPts val="0"/>
                        </a:spcBef>
                        <a:spcAft>
                          <a:spcPts val="0"/>
                        </a:spcAft>
                      </a:pPr>
                      <a:r>
                        <a:rPr lang="en-US" sz="1600" dirty="0">
                          <a:effectLst/>
                        </a:rPr>
                        <a:t>Insurance </a:t>
                      </a:r>
                    </a:p>
                    <a:p>
                      <a:pPr marL="457200" marR="0">
                        <a:lnSpc>
                          <a:spcPct val="115000"/>
                        </a:lnSpc>
                        <a:spcBef>
                          <a:spcPts val="0"/>
                        </a:spcBef>
                        <a:spcAft>
                          <a:spcPts val="0"/>
                        </a:spcAft>
                      </a:pPr>
                      <a:r>
                        <a:rPr lang="en-US" sz="1600" dirty="0">
                          <a:effectLst/>
                        </a:rPr>
                        <a:t>Commercial </a:t>
                      </a:r>
                    </a:p>
                    <a:p>
                      <a:pPr marL="457200" marR="0">
                        <a:lnSpc>
                          <a:spcPct val="115000"/>
                        </a:lnSpc>
                        <a:spcBef>
                          <a:spcPts val="0"/>
                        </a:spcBef>
                        <a:spcAft>
                          <a:spcPts val="0"/>
                        </a:spcAft>
                      </a:pPr>
                      <a:r>
                        <a:rPr lang="en-US" sz="1600" dirty="0">
                          <a:effectLst/>
                        </a:rPr>
                        <a:t>Dual </a:t>
                      </a:r>
                    </a:p>
                    <a:p>
                      <a:pPr marL="457200" marR="0">
                        <a:lnSpc>
                          <a:spcPct val="115000"/>
                        </a:lnSpc>
                        <a:spcBef>
                          <a:spcPts val="0"/>
                        </a:spcBef>
                        <a:spcAft>
                          <a:spcPts val="0"/>
                        </a:spcAft>
                      </a:pPr>
                      <a:r>
                        <a:rPr lang="en-US" sz="1600" dirty="0">
                          <a:effectLst/>
                        </a:rPr>
                        <a:t>Medicaid</a:t>
                      </a:r>
                    </a:p>
                    <a:p>
                      <a:pPr marL="457200" marR="0">
                        <a:lnSpc>
                          <a:spcPct val="115000"/>
                        </a:lnSpc>
                        <a:spcBef>
                          <a:spcPts val="0"/>
                        </a:spcBef>
                        <a:spcAft>
                          <a:spcPts val="0"/>
                        </a:spcAft>
                      </a:pPr>
                      <a:r>
                        <a:rPr lang="en-US" sz="1600" dirty="0">
                          <a:effectLst/>
                        </a:rPr>
                        <a:t>Medicare</a:t>
                      </a:r>
                    </a:p>
                    <a:p>
                      <a:pPr marL="457200" marR="0">
                        <a:lnSpc>
                          <a:spcPct val="115000"/>
                        </a:lnSpc>
                        <a:spcBef>
                          <a:spcPts val="0"/>
                        </a:spcBef>
                        <a:spcAft>
                          <a:spcPts val="0"/>
                        </a:spcAft>
                      </a:pPr>
                      <a:r>
                        <a:rPr lang="en-US" sz="1600" dirty="0">
                          <a:effectLst/>
                        </a:rPr>
                        <a:t>Self-pay</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28.9%</a:t>
                      </a:r>
                    </a:p>
                    <a:p>
                      <a:pPr marL="0" marR="0" algn="ctr">
                        <a:lnSpc>
                          <a:spcPct val="115000"/>
                        </a:lnSpc>
                        <a:spcBef>
                          <a:spcPts val="0"/>
                        </a:spcBef>
                        <a:spcAft>
                          <a:spcPts val="0"/>
                        </a:spcAft>
                      </a:pPr>
                      <a:r>
                        <a:rPr lang="en-US" sz="1600" dirty="0">
                          <a:effectLst/>
                        </a:rPr>
                        <a:t>20.3%</a:t>
                      </a:r>
                    </a:p>
                    <a:p>
                      <a:pPr marL="0" marR="0" algn="ctr">
                        <a:lnSpc>
                          <a:spcPct val="115000"/>
                        </a:lnSpc>
                        <a:spcBef>
                          <a:spcPts val="0"/>
                        </a:spcBef>
                        <a:spcAft>
                          <a:spcPts val="0"/>
                        </a:spcAft>
                      </a:pPr>
                      <a:r>
                        <a:rPr lang="en-US" sz="1600" dirty="0">
                          <a:effectLst/>
                        </a:rPr>
                        <a:t>38.1%</a:t>
                      </a:r>
                    </a:p>
                    <a:p>
                      <a:pPr marL="0" marR="0" algn="ctr">
                        <a:lnSpc>
                          <a:spcPct val="115000"/>
                        </a:lnSpc>
                        <a:spcBef>
                          <a:spcPts val="0"/>
                        </a:spcBef>
                        <a:spcAft>
                          <a:spcPts val="0"/>
                        </a:spcAft>
                      </a:pPr>
                      <a:r>
                        <a:rPr lang="en-US" sz="1600" dirty="0">
                          <a:effectLst/>
                        </a:rPr>
                        <a:t>9.6%</a:t>
                      </a:r>
                    </a:p>
                    <a:p>
                      <a:pPr marL="0" marR="0" algn="ctr">
                        <a:lnSpc>
                          <a:spcPct val="115000"/>
                        </a:lnSpc>
                        <a:spcBef>
                          <a:spcPts val="0"/>
                        </a:spcBef>
                        <a:spcAft>
                          <a:spcPts val="0"/>
                        </a:spcAft>
                      </a:pPr>
                      <a:r>
                        <a:rPr lang="en-US" sz="1600" dirty="0">
                          <a:effectLst/>
                        </a:rPr>
                        <a:t>3.0%</a:t>
                      </a:r>
                      <a:endParaRPr lang="en-US" sz="16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5" name="Content Placeholder 3">
            <a:extLst>
              <a:ext uri="{FF2B5EF4-FFF2-40B4-BE49-F238E27FC236}">
                <a16:creationId xmlns:a16="http://schemas.microsoft.com/office/drawing/2014/main" id="{5B0914FF-D1FC-B14F-AF82-FFCF9DF8BDFA}"/>
              </a:ext>
            </a:extLst>
          </p:cNvPr>
          <p:cNvGraphicFramePr>
            <a:graphicFrameLocks/>
          </p:cNvGraphicFramePr>
          <p:nvPr/>
        </p:nvGraphicFramePr>
        <p:xfrm>
          <a:off x="6705600" y="838200"/>
          <a:ext cx="3607496" cy="3276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D0CC760-1BB0-D749-9840-39AB397DC243}"/>
              </a:ext>
            </a:extLst>
          </p:cNvPr>
          <p:cNvGraphicFramePr/>
          <p:nvPr/>
        </p:nvGraphicFramePr>
        <p:xfrm>
          <a:off x="6515595" y="3657600"/>
          <a:ext cx="3733800" cy="28194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294906" y="368914"/>
            <a:ext cx="4876800" cy="584775"/>
          </a:xfrm>
          <a:prstGeom prst="rect">
            <a:avLst/>
          </a:prstGeom>
          <a:noFill/>
        </p:spPr>
        <p:txBody>
          <a:bodyPr wrap="square" rtlCol="0">
            <a:spAutoFit/>
          </a:bodyPr>
          <a:lstStyle/>
          <a:p>
            <a:r>
              <a:rPr lang="en-US" sz="3200" b="1" dirty="0">
                <a:solidFill>
                  <a:srgbClr val="007650"/>
                </a:solidFill>
              </a:rPr>
              <a:t>Descriptive Statistics </a:t>
            </a:r>
          </a:p>
        </p:txBody>
      </p:sp>
    </p:spTree>
    <p:extLst>
      <p:ext uri="{BB962C8B-B14F-4D97-AF65-F5344CB8AC3E}">
        <p14:creationId xmlns:p14="http://schemas.microsoft.com/office/powerpoint/2010/main" val="416441560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E79A324-6C90-E148-AFCA-AA9639AF0BFE}"/>
              </a:ext>
            </a:extLst>
          </p:cNvPr>
          <p:cNvGraphicFramePr>
            <a:graphicFrameLocks/>
          </p:cNvGraphicFramePr>
          <p:nvPr>
            <p:extLst>
              <p:ext uri="{D42A27DB-BD31-4B8C-83A1-F6EECF244321}">
                <p14:modId xmlns:p14="http://schemas.microsoft.com/office/powerpoint/2010/main" val="288863940"/>
              </p:ext>
            </p:extLst>
          </p:nvPr>
        </p:nvGraphicFramePr>
        <p:xfrm>
          <a:off x="402771" y="357187"/>
          <a:ext cx="9639300" cy="6143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69712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16F4-0582-453F-BB09-DE3FF1ABE7AA}"/>
              </a:ext>
            </a:extLst>
          </p:cNvPr>
          <p:cNvSpPr>
            <a:spLocks noGrp="1"/>
          </p:cNvSpPr>
          <p:nvPr>
            <p:ph type="title"/>
          </p:nvPr>
        </p:nvSpPr>
        <p:spPr>
          <a:xfrm>
            <a:off x="383719" y="312723"/>
            <a:ext cx="8596668" cy="1320800"/>
          </a:xfrm>
        </p:spPr>
        <p:txBody>
          <a:bodyPr/>
          <a:lstStyle/>
          <a:p>
            <a:r>
              <a:rPr lang="en-US" dirty="0"/>
              <a:t>Current State- Strengths </a:t>
            </a:r>
          </a:p>
        </p:txBody>
      </p:sp>
      <p:sp>
        <p:nvSpPr>
          <p:cNvPr id="3" name="Content Placeholder 2">
            <a:extLst>
              <a:ext uri="{FF2B5EF4-FFF2-40B4-BE49-F238E27FC236}">
                <a16:creationId xmlns:a16="http://schemas.microsoft.com/office/drawing/2014/main" id="{828BF9C4-740E-4EA0-94BB-63C69AD778E7}"/>
              </a:ext>
            </a:extLst>
          </p:cNvPr>
          <p:cNvSpPr>
            <a:spLocks noGrp="1"/>
          </p:cNvSpPr>
          <p:nvPr>
            <p:ph idx="1"/>
          </p:nvPr>
        </p:nvSpPr>
        <p:spPr>
          <a:xfrm>
            <a:off x="383719" y="973123"/>
            <a:ext cx="10933030" cy="5037384"/>
          </a:xfrm>
        </p:spPr>
        <p:txBody>
          <a:bodyPr>
            <a:normAutofit/>
          </a:bodyPr>
          <a:lstStyle/>
          <a:p>
            <a:r>
              <a:rPr lang="en-US" sz="2000" dirty="0"/>
              <a:t>200 patients have had at least 1 visit (~350-400 adult patients in DE)</a:t>
            </a:r>
          </a:p>
          <a:p>
            <a:pPr lvl="1"/>
            <a:r>
              <a:rPr lang="en-US" sz="2000" dirty="0"/>
              <a:t>~75% also utilize co-located primary care in CSHCN</a:t>
            </a:r>
          </a:p>
          <a:p>
            <a:pPr lvl="1"/>
            <a:r>
              <a:rPr lang="en-US" sz="2000" dirty="0"/>
              <a:t>2 full day clinics a month staffed by hematologist</a:t>
            </a:r>
          </a:p>
          <a:p>
            <a:pPr lvl="1"/>
            <a:r>
              <a:rPr lang="en-US" sz="2000" dirty="0"/>
              <a:t>PA-C to see patients for acute visits, follow ups, hospital discharges</a:t>
            </a:r>
          </a:p>
          <a:p>
            <a:r>
              <a:rPr lang="en-US" sz="2000" dirty="0"/>
              <a:t>Previously saw 2-4 new patients a month, closure of practice and retirement </a:t>
            </a:r>
            <a:br>
              <a:rPr lang="en-US" sz="2000" dirty="0"/>
            </a:br>
            <a:r>
              <a:rPr lang="en-US" sz="2000" dirty="0"/>
              <a:t>of local hematologist led to ~8-12 new patients a month</a:t>
            </a:r>
          </a:p>
          <a:p>
            <a:r>
              <a:rPr lang="en-US" sz="2000" dirty="0"/>
              <a:t>Full clinical team (Hematology, PCPs, PA, SW, MA, Nurse Navigator)</a:t>
            </a:r>
          </a:p>
          <a:p>
            <a:r>
              <a:rPr lang="en-US" sz="2000" dirty="0"/>
              <a:t>Primary Care embedded behavioral health</a:t>
            </a:r>
          </a:p>
          <a:p>
            <a:r>
              <a:rPr lang="en-US" sz="2000" dirty="0"/>
              <a:t>Addition of Community Health Workers in ED – home visits</a:t>
            </a:r>
          </a:p>
          <a:p>
            <a:r>
              <a:rPr lang="en-US" sz="2000" dirty="0"/>
              <a:t>Patient and Family Advisory Board</a:t>
            </a:r>
          </a:p>
        </p:txBody>
      </p:sp>
      <p:sp>
        <p:nvSpPr>
          <p:cNvPr id="4" name="TextBox 3">
            <a:extLst>
              <a:ext uri="{FF2B5EF4-FFF2-40B4-BE49-F238E27FC236}">
                <a16:creationId xmlns:a16="http://schemas.microsoft.com/office/drawing/2014/main" id="{5F017D25-6CCE-D2BD-FCEA-5DFAD274D6EB}"/>
              </a:ext>
            </a:extLst>
          </p:cNvPr>
          <p:cNvSpPr txBox="1"/>
          <p:nvPr/>
        </p:nvSpPr>
        <p:spPr>
          <a:xfrm>
            <a:off x="697584" y="6360611"/>
            <a:ext cx="3288080" cy="276999"/>
          </a:xfrm>
          <a:prstGeom prst="rect">
            <a:avLst/>
          </a:prstGeom>
          <a:noFill/>
        </p:spPr>
        <p:txBody>
          <a:bodyPr wrap="none" rtlCol="0">
            <a:spAutoFit/>
          </a:bodyPr>
          <a:lstStyle/>
          <a:p>
            <a:r>
              <a:rPr lang="en-US" sz="1200" dirty="0"/>
              <a:t>CSHCN, Center for Special Healthcare Needs </a:t>
            </a:r>
          </a:p>
        </p:txBody>
      </p:sp>
    </p:spTree>
    <p:extLst>
      <p:ext uri="{BB962C8B-B14F-4D97-AF65-F5344CB8AC3E}">
        <p14:creationId xmlns:p14="http://schemas.microsoft.com/office/powerpoint/2010/main" val="537697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16F4-0582-453F-BB09-DE3FF1ABE7AA}"/>
              </a:ext>
            </a:extLst>
          </p:cNvPr>
          <p:cNvSpPr>
            <a:spLocks noGrp="1"/>
          </p:cNvSpPr>
          <p:nvPr>
            <p:ph type="title"/>
          </p:nvPr>
        </p:nvSpPr>
        <p:spPr>
          <a:xfrm>
            <a:off x="383719" y="312723"/>
            <a:ext cx="8596668" cy="1320800"/>
          </a:xfrm>
        </p:spPr>
        <p:txBody>
          <a:bodyPr/>
          <a:lstStyle/>
          <a:p>
            <a:r>
              <a:rPr lang="en-US" dirty="0"/>
              <a:t>Current State- Strengths </a:t>
            </a:r>
          </a:p>
        </p:txBody>
      </p:sp>
      <p:sp>
        <p:nvSpPr>
          <p:cNvPr id="3" name="Content Placeholder 2">
            <a:extLst>
              <a:ext uri="{FF2B5EF4-FFF2-40B4-BE49-F238E27FC236}">
                <a16:creationId xmlns:a16="http://schemas.microsoft.com/office/drawing/2014/main" id="{828BF9C4-740E-4EA0-94BB-63C69AD778E7}"/>
              </a:ext>
            </a:extLst>
          </p:cNvPr>
          <p:cNvSpPr>
            <a:spLocks noGrp="1"/>
          </p:cNvSpPr>
          <p:nvPr>
            <p:ph idx="1"/>
          </p:nvPr>
        </p:nvSpPr>
        <p:spPr>
          <a:xfrm>
            <a:off x="383719" y="973122"/>
            <a:ext cx="10933030" cy="5679347"/>
          </a:xfrm>
        </p:spPr>
        <p:txBody>
          <a:bodyPr>
            <a:normAutofit/>
          </a:bodyPr>
          <a:lstStyle/>
          <a:p>
            <a:r>
              <a:rPr lang="en-US" sz="2000" dirty="0"/>
              <a:t>Strong research program &amp; collaboration with Institute for Research on </a:t>
            </a:r>
            <a:br>
              <a:rPr lang="en-US" sz="2000" dirty="0"/>
            </a:br>
            <a:r>
              <a:rPr lang="en-US" sz="2000" dirty="0"/>
              <a:t>Equity and Community Health (</a:t>
            </a:r>
            <a:r>
              <a:rPr lang="en-US" sz="2000" dirty="0" err="1"/>
              <a:t>iREACH</a:t>
            </a:r>
            <a:r>
              <a:rPr lang="en-US" sz="2000" dirty="0"/>
              <a:t>)</a:t>
            </a:r>
          </a:p>
          <a:p>
            <a:pPr lvl="1"/>
            <a:r>
              <a:rPr lang="en-US" sz="2000" dirty="0"/>
              <a:t>COBRE2 - research assistant hired</a:t>
            </a:r>
          </a:p>
          <a:p>
            <a:pPr lvl="1"/>
            <a:r>
              <a:rPr lang="en-US" sz="2000" dirty="0"/>
              <a:t>NASCC - Crizanlizumab registry &amp; </a:t>
            </a:r>
            <a:r>
              <a:rPr lang="en-US" sz="2000" dirty="0" err="1"/>
              <a:t>GRNDaD</a:t>
            </a:r>
            <a:r>
              <a:rPr lang="en-US" sz="2000" dirty="0"/>
              <a:t> registry</a:t>
            </a:r>
          </a:p>
          <a:p>
            <a:pPr lvl="1"/>
            <a:r>
              <a:rPr lang="en-US" sz="2000" dirty="0" err="1"/>
              <a:t>SiNERGE</a:t>
            </a:r>
            <a:r>
              <a:rPr lang="en-US" sz="2000" dirty="0"/>
              <a:t> network - Community needs assessment for nutrition in lifespan </a:t>
            </a:r>
            <a:br>
              <a:rPr lang="en-US" sz="2000" dirty="0"/>
            </a:br>
            <a:r>
              <a:rPr lang="en-US" sz="2000" dirty="0"/>
              <a:t>sickle cell patients</a:t>
            </a:r>
          </a:p>
          <a:p>
            <a:pPr lvl="1"/>
            <a:r>
              <a:rPr lang="en-US" sz="2000" dirty="0"/>
              <a:t>PCORI demonstration grant site- Ambulatory Infusion Center Toolkit</a:t>
            </a:r>
          </a:p>
          <a:p>
            <a:r>
              <a:rPr lang="en-US" sz="2000" dirty="0"/>
              <a:t>Strong relationship with pediatric sickle cell program at Nemours Center for </a:t>
            </a:r>
            <a:br>
              <a:rPr lang="en-US" sz="2000" dirty="0"/>
            </a:br>
            <a:r>
              <a:rPr lang="en-US" sz="2000" dirty="0"/>
              <a:t>Cancer and Blood Disorders</a:t>
            </a:r>
          </a:p>
        </p:txBody>
      </p:sp>
    </p:spTree>
    <p:extLst>
      <p:ext uri="{BB962C8B-B14F-4D97-AF65-F5344CB8AC3E}">
        <p14:creationId xmlns:p14="http://schemas.microsoft.com/office/powerpoint/2010/main" val="592915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65270-F3B8-4225-947A-DB20CB10DA69}"/>
              </a:ext>
            </a:extLst>
          </p:cNvPr>
          <p:cNvSpPr>
            <a:spLocks noGrp="1"/>
          </p:cNvSpPr>
          <p:nvPr>
            <p:ph idx="1"/>
          </p:nvPr>
        </p:nvSpPr>
        <p:spPr>
          <a:xfrm>
            <a:off x="503339" y="164937"/>
            <a:ext cx="10850461" cy="6560328"/>
          </a:xfrm>
        </p:spPr>
        <p:txBody>
          <a:bodyPr>
            <a:normAutofit/>
          </a:bodyPr>
          <a:lstStyle/>
          <a:p>
            <a:r>
              <a:rPr lang="en-US" sz="3200" dirty="0">
                <a:solidFill>
                  <a:schemeClr val="accent1"/>
                </a:solidFill>
              </a:rPr>
              <a:t>Weaknesses</a:t>
            </a:r>
          </a:p>
          <a:p>
            <a:pPr marL="914400" lvl="1" indent="-457200"/>
            <a:r>
              <a:rPr lang="en-US" sz="2400" dirty="0">
                <a:solidFill>
                  <a:schemeClr val="tx1"/>
                </a:solidFill>
              </a:rPr>
              <a:t>Lack of inpatient continuity - virtual consults at </a:t>
            </a:r>
            <a:br>
              <a:rPr lang="en-US" sz="2400" dirty="0">
                <a:solidFill>
                  <a:schemeClr val="tx1"/>
                </a:solidFill>
              </a:rPr>
            </a:br>
            <a:r>
              <a:rPr lang="en-US" sz="2400" dirty="0">
                <a:solidFill>
                  <a:schemeClr val="tx1"/>
                </a:solidFill>
              </a:rPr>
              <a:t>main campus, PA coverage at Wilmington Hospital</a:t>
            </a:r>
          </a:p>
          <a:p>
            <a:pPr marL="914400" lvl="1" indent="-457200"/>
            <a:r>
              <a:rPr lang="en-US" sz="2400" dirty="0">
                <a:solidFill>
                  <a:schemeClr val="tx1"/>
                </a:solidFill>
              </a:rPr>
              <a:t>Lack of dedicated infusion center space</a:t>
            </a:r>
            <a:endParaRPr lang="en-US" sz="2400" dirty="0">
              <a:solidFill>
                <a:schemeClr val="accent1"/>
              </a:solidFill>
            </a:endParaRPr>
          </a:p>
          <a:p>
            <a:pPr marL="914400" lvl="1" indent="-457200"/>
            <a:r>
              <a:rPr lang="en-US" sz="2400" dirty="0">
                <a:solidFill>
                  <a:schemeClr val="tx1"/>
                </a:solidFill>
              </a:rPr>
              <a:t>Multiple ED and hospital campuses challenge continuity</a:t>
            </a:r>
          </a:p>
          <a:p>
            <a:pPr marL="914400" lvl="1" indent="-457200"/>
            <a:r>
              <a:rPr lang="en-US" sz="2400" dirty="0">
                <a:solidFill>
                  <a:schemeClr val="tx1"/>
                </a:solidFill>
              </a:rPr>
              <a:t>Pain plans challenging to find and maintain in Cerner EHR</a:t>
            </a:r>
          </a:p>
          <a:p>
            <a:pPr marL="914400" lvl="1" indent="-457200"/>
            <a:r>
              <a:rPr lang="en-US" sz="2400" dirty="0">
                <a:solidFill>
                  <a:schemeClr val="tx1"/>
                </a:solidFill>
              </a:rPr>
              <a:t>Gaps in Behavioral Health and Pain program clinical </a:t>
            </a:r>
            <a:br>
              <a:rPr lang="en-US" sz="2400" dirty="0">
                <a:solidFill>
                  <a:schemeClr val="tx1"/>
                </a:solidFill>
              </a:rPr>
            </a:br>
            <a:r>
              <a:rPr lang="en-US" sz="2400" dirty="0">
                <a:solidFill>
                  <a:schemeClr val="tx1"/>
                </a:solidFill>
              </a:rPr>
              <a:t>supports</a:t>
            </a:r>
          </a:p>
        </p:txBody>
      </p:sp>
    </p:spTree>
    <p:extLst>
      <p:ext uri="{BB962C8B-B14F-4D97-AF65-F5344CB8AC3E}">
        <p14:creationId xmlns:p14="http://schemas.microsoft.com/office/powerpoint/2010/main" val="2274320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65270-F3B8-4225-947A-DB20CB10DA69}"/>
              </a:ext>
            </a:extLst>
          </p:cNvPr>
          <p:cNvSpPr>
            <a:spLocks noGrp="1"/>
          </p:cNvSpPr>
          <p:nvPr>
            <p:ph idx="1"/>
          </p:nvPr>
        </p:nvSpPr>
        <p:spPr>
          <a:xfrm>
            <a:off x="503339" y="164937"/>
            <a:ext cx="10850461" cy="6560328"/>
          </a:xfrm>
        </p:spPr>
        <p:txBody>
          <a:bodyPr>
            <a:normAutofit/>
          </a:bodyPr>
          <a:lstStyle/>
          <a:p>
            <a:r>
              <a:rPr lang="en-US" sz="3200" dirty="0">
                <a:solidFill>
                  <a:schemeClr val="accent1"/>
                </a:solidFill>
              </a:rPr>
              <a:t>Opportunities</a:t>
            </a:r>
          </a:p>
          <a:p>
            <a:pPr lvl="1"/>
            <a:r>
              <a:rPr lang="en-US" sz="2400" dirty="0">
                <a:solidFill>
                  <a:schemeClr val="tx1"/>
                </a:solidFill>
              </a:rPr>
              <a:t>Community partnerships with CBO -Delaware Chapter of </a:t>
            </a:r>
            <a:br>
              <a:rPr lang="en-US" sz="2400" dirty="0">
                <a:solidFill>
                  <a:schemeClr val="tx1"/>
                </a:solidFill>
              </a:rPr>
            </a:br>
            <a:r>
              <a:rPr lang="en-US" sz="2400" dirty="0">
                <a:solidFill>
                  <a:schemeClr val="tx1"/>
                </a:solidFill>
              </a:rPr>
              <a:t>SCDAA- Executive Board, William E. and Rubye T. </a:t>
            </a:r>
            <a:r>
              <a:rPr lang="en-US" sz="2400" dirty="0" err="1">
                <a:solidFill>
                  <a:schemeClr val="tx1"/>
                </a:solidFill>
              </a:rPr>
              <a:t>Proudford</a:t>
            </a:r>
            <a:r>
              <a:rPr lang="en-US" sz="2400" dirty="0">
                <a:solidFill>
                  <a:schemeClr val="tx1"/>
                </a:solidFill>
              </a:rPr>
              <a:t> </a:t>
            </a:r>
            <a:br>
              <a:rPr lang="en-US" sz="2400" dirty="0">
                <a:solidFill>
                  <a:schemeClr val="tx1"/>
                </a:solidFill>
              </a:rPr>
            </a:br>
            <a:r>
              <a:rPr lang="en-US" sz="2400" dirty="0">
                <a:solidFill>
                  <a:schemeClr val="tx1"/>
                </a:solidFill>
              </a:rPr>
              <a:t>Sickle Cell Fund at </a:t>
            </a:r>
            <a:r>
              <a:rPr lang="en-US" sz="2400" dirty="0" err="1">
                <a:solidFill>
                  <a:schemeClr val="tx1"/>
                </a:solidFill>
              </a:rPr>
              <a:t>ChristianaCare</a:t>
            </a:r>
            <a:endParaRPr lang="en-US" sz="2400" dirty="0">
              <a:solidFill>
                <a:schemeClr val="tx1"/>
              </a:solidFill>
            </a:endParaRPr>
          </a:p>
          <a:p>
            <a:pPr lvl="1"/>
            <a:r>
              <a:rPr lang="en-US" sz="2400" dirty="0">
                <a:solidFill>
                  <a:schemeClr val="tx1"/>
                </a:solidFill>
              </a:rPr>
              <a:t>Planned expansion of CSHCN with infusion center chair in clinic</a:t>
            </a:r>
          </a:p>
          <a:p>
            <a:pPr lvl="1"/>
            <a:r>
              <a:rPr lang="en-US" sz="2400" dirty="0" err="1">
                <a:solidFill>
                  <a:schemeClr val="tx1"/>
                </a:solidFill>
              </a:rPr>
              <a:t>MedPeds</a:t>
            </a:r>
            <a:r>
              <a:rPr lang="en-US" sz="2400" dirty="0">
                <a:solidFill>
                  <a:schemeClr val="tx1"/>
                </a:solidFill>
              </a:rPr>
              <a:t> Hospitalist service at main campus - QI Project to </a:t>
            </a:r>
            <a:br>
              <a:rPr lang="en-US" sz="2400" dirty="0">
                <a:solidFill>
                  <a:schemeClr val="tx1"/>
                </a:solidFill>
              </a:rPr>
            </a:br>
            <a:r>
              <a:rPr lang="en-US" sz="2400" dirty="0">
                <a:solidFill>
                  <a:schemeClr val="tx1"/>
                </a:solidFill>
              </a:rPr>
              <a:t>implement pain plans</a:t>
            </a:r>
          </a:p>
          <a:p>
            <a:pPr lvl="1"/>
            <a:r>
              <a:rPr lang="en-US" sz="2400" dirty="0">
                <a:solidFill>
                  <a:schemeClr val="tx1"/>
                </a:solidFill>
              </a:rPr>
              <a:t>Planned Palliative Care co-visits in clinic</a:t>
            </a:r>
          </a:p>
          <a:p>
            <a:pPr lvl="1"/>
            <a:r>
              <a:rPr lang="en-US" sz="2400" dirty="0">
                <a:solidFill>
                  <a:schemeClr val="tx1"/>
                </a:solidFill>
              </a:rPr>
              <a:t>Recently completed Medicaid data project provides foundation </a:t>
            </a:r>
            <a:br>
              <a:rPr lang="en-US" sz="2400" dirty="0">
                <a:solidFill>
                  <a:schemeClr val="tx1"/>
                </a:solidFill>
              </a:rPr>
            </a:br>
            <a:r>
              <a:rPr lang="en-US" sz="2400" dirty="0">
                <a:solidFill>
                  <a:schemeClr val="tx1"/>
                </a:solidFill>
              </a:rPr>
              <a:t>for care coordination demonstration projects</a:t>
            </a:r>
          </a:p>
          <a:p>
            <a:pPr lvl="1"/>
            <a:r>
              <a:rPr lang="en-US" sz="2400" dirty="0">
                <a:solidFill>
                  <a:schemeClr val="tx1"/>
                </a:solidFill>
              </a:rPr>
              <a:t>Satellite clinic in Southern Delaware to improve access for </a:t>
            </a:r>
            <a:br>
              <a:rPr lang="en-US" sz="2400" dirty="0">
                <a:solidFill>
                  <a:schemeClr val="tx1"/>
                </a:solidFill>
              </a:rPr>
            </a:br>
            <a:r>
              <a:rPr lang="en-US" sz="2400" dirty="0">
                <a:solidFill>
                  <a:schemeClr val="tx1"/>
                </a:solidFill>
              </a:rPr>
              <a:t>underserved areas</a:t>
            </a:r>
          </a:p>
          <a:p>
            <a:pPr lvl="1"/>
            <a:r>
              <a:rPr lang="en-US" sz="2400" dirty="0">
                <a:solidFill>
                  <a:schemeClr val="tx1"/>
                </a:solidFill>
              </a:rPr>
              <a:t>Revision of transition program and curriculum</a:t>
            </a:r>
          </a:p>
        </p:txBody>
      </p:sp>
    </p:spTree>
    <p:extLst>
      <p:ext uri="{BB962C8B-B14F-4D97-AF65-F5344CB8AC3E}">
        <p14:creationId xmlns:p14="http://schemas.microsoft.com/office/powerpoint/2010/main" val="2480719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65270-F3B8-4225-947A-DB20CB10DA69}"/>
              </a:ext>
            </a:extLst>
          </p:cNvPr>
          <p:cNvSpPr>
            <a:spLocks noGrp="1"/>
          </p:cNvSpPr>
          <p:nvPr>
            <p:ph idx="1"/>
          </p:nvPr>
        </p:nvSpPr>
        <p:spPr>
          <a:xfrm>
            <a:off x="503339" y="164937"/>
            <a:ext cx="10850461" cy="6560328"/>
          </a:xfrm>
        </p:spPr>
        <p:txBody>
          <a:bodyPr>
            <a:normAutofit/>
          </a:bodyPr>
          <a:lstStyle/>
          <a:p>
            <a:r>
              <a:rPr lang="en-US" sz="3200" dirty="0">
                <a:solidFill>
                  <a:schemeClr val="accent1"/>
                </a:solidFill>
              </a:rPr>
              <a:t>Threats</a:t>
            </a:r>
          </a:p>
          <a:p>
            <a:pPr lvl="1"/>
            <a:r>
              <a:rPr lang="en-US" sz="3200" dirty="0">
                <a:solidFill>
                  <a:schemeClr val="tx1"/>
                </a:solidFill>
              </a:rPr>
              <a:t>No pain service currently available at Christiana</a:t>
            </a:r>
          </a:p>
          <a:p>
            <a:pPr lvl="1"/>
            <a:r>
              <a:rPr lang="en-US" sz="3200" dirty="0">
                <a:solidFill>
                  <a:schemeClr val="tx1"/>
                </a:solidFill>
              </a:rPr>
              <a:t>Financial situation of health system</a:t>
            </a:r>
          </a:p>
          <a:p>
            <a:pPr lvl="1"/>
            <a:r>
              <a:rPr lang="en-US" sz="3200" dirty="0">
                <a:solidFill>
                  <a:schemeClr val="tx1"/>
                </a:solidFill>
              </a:rPr>
              <a:t>Medicaid unwinding and unenrollment</a:t>
            </a:r>
          </a:p>
          <a:p>
            <a:pPr lvl="1"/>
            <a:r>
              <a:rPr lang="en-US" sz="3200" dirty="0">
                <a:solidFill>
                  <a:schemeClr val="tx1"/>
                </a:solidFill>
              </a:rPr>
              <a:t>Emergency Department experiences</a:t>
            </a:r>
          </a:p>
          <a:p>
            <a:pPr lvl="1"/>
            <a:endParaRPr lang="en-US" sz="3000" dirty="0">
              <a:solidFill>
                <a:schemeClr val="accent1"/>
              </a:solidFill>
            </a:endParaRPr>
          </a:p>
          <a:p>
            <a:pPr lvl="1"/>
            <a:endParaRPr lang="en-US" sz="3000" dirty="0">
              <a:solidFill>
                <a:schemeClr val="accent1"/>
              </a:solidFill>
            </a:endParaRPr>
          </a:p>
        </p:txBody>
      </p:sp>
    </p:spTree>
    <p:extLst>
      <p:ext uri="{BB962C8B-B14F-4D97-AF65-F5344CB8AC3E}">
        <p14:creationId xmlns:p14="http://schemas.microsoft.com/office/powerpoint/2010/main" val="3317714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B0C3-30B3-4997-BE89-D83372CAA248}"/>
              </a:ext>
            </a:extLst>
          </p:cNvPr>
          <p:cNvSpPr>
            <a:spLocks noGrp="1"/>
          </p:cNvSpPr>
          <p:nvPr>
            <p:ph type="title"/>
          </p:nvPr>
        </p:nvSpPr>
        <p:spPr>
          <a:xfrm>
            <a:off x="715041" y="223101"/>
            <a:ext cx="8596668" cy="1320800"/>
          </a:xfrm>
        </p:spPr>
        <p:txBody>
          <a:bodyPr/>
          <a:lstStyle/>
          <a:p>
            <a:r>
              <a:rPr lang="en-US" dirty="0"/>
              <a:t>Get in the Community- Expand Your Definition of Health</a:t>
            </a:r>
          </a:p>
        </p:txBody>
      </p:sp>
      <p:sp>
        <p:nvSpPr>
          <p:cNvPr id="3" name="Content Placeholder 2">
            <a:extLst>
              <a:ext uri="{FF2B5EF4-FFF2-40B4-BE49-F238E27FC236}">
                <a16:creationId xmlns:a16="http://schemas.microsoft.com/office/drawing/2014/main" id="{ABE4683B-041B-4ED8-BD06-D37D8442FFA6}"/>
              </a:ext>
            </a:extLst>
          </p:cNvPr>
          <p:cNvSpPr>
            <a:spLocks noGrp="1"/>
          </p:cNvSpPr>
          <p:nvPr>
            <p:ph idx="1"/>
          </p:nvPr>
        </p:nvSpPr>
        <p:spPr>
          <a:xfrm>
            <a:off x="1097280" y="1621410"/>
            <a:ext cx="5362243" cy="5099901"/>
          </a:xfrm>
        </p:spPr>
        <p:txBody>
          <a:bodyPr>
            <a:normAutofit fontScale="70000" lnSpcReduction="20000"/>
          </a:bodyPr>
          <a:lstStyle/>
          <a:p>
            <a:pPr marL="0" indent="0">
              <a:lnSpc>
                <a:spcPct val="120000"/>
              </a:lnSpc>
              <a:spcBef>
                <a:spcPts val="300"/>
              </a:spcBef>
              <a:buNone/>
            </a:pPr>
            <a:r>
              <a:rPr lang="en-US" b="0" i="0" dirty="0">
                <a:solidFill>
                  <a:srgbClr val="202124"/>
                </a:solidFill>
                <a:effectLst/>
              </a:rPr>
              <a:t>“…Get back to community that raised you up</a:t>
            </a:r>
          </a:p>
          <a:p>
            <a:pPr marL="0" indent="0">
              <a:lnSpc>
                <a:spcPct val="120000"/>
              </a:lnSpc>
              <a:spcBef>
                <a:spcPts val="300"/>
              </a:spcBef>
              <a:buNone/>
            </a:pPr>
            <a:r>
              <a:rPr lang="en-US" b="0" i="0" dirty="0">
                <a:solidFill>
                  <a:srgbClr val="202124"/>
                </a:solidFill>
                <a:effectLst/>
              </a:rPr>
              <a:t>Read Langston Hughes, I suggest "A Raisin in the Sun"</a:t>
            </a:r>
            <a:endParaRPr lang="en-US" dirty="0"/>
          </a:p>
          <a:p>
            <a:pPr marL="0" indent="0">
              <a:lnSpc>
                <a:spcPct val="120000"/>
              </a:lnSpc>
              <a:spcBef>
                <a:spcPts val="300"/>
              </a:spcBef>
              <a:buNone/>
            </a:pPr>
            <a:r>
              <a:rPr lang="en-US" b="0" i="0" dirty="0">
                <a:solidFill>
                  <a:srgbClr val="202124"/>
                </a:solidFill>
                <a:effectLst/>
              </a:rPr>
              <a:t>Listen to Sam Cooke, a change </a:t>
            </a:r>
            <a:r>
              <a:rPr lang="en-US" b="0" i="0" dirty="0" err="1">
                <a:solidFill>
                  <a:srgbClr val="202124"/>
                </a:solidFill>
                <a:effectLst/>
              </a:rPr>
              <a:t>gon</a:t>
            </a:r>
            <a:r>
              <a:rPr lang="en-US" b="0" i="0" dirty="0">
                <a:solidFill>
                  <a:srgbClr val="202124"/>
                </a:solidFill>
                <a:effectLst/>
              </a:rPr>
              <a:t>' come</a:t>
            </a:r>
          </a:p>
          <a:p>
            <a:pPr marL="0" indent="0">
              <a:lnSpc>
                <a:spcPct val="120000"/>
              </a:lnSpc>
              <a:spcBef>
                <a:spcPts val="300"/>
              </a:spcBef>
              <a:buNone/>
            </a:pPr>
            <a:r>
              <a:rPr lang="en-US" b="0" i="0" dirty="0">
                <a:solidFill>
                  <a:srgbClr val="202124"/>
                </a:solidFill>
                <a:effectLst/>
              </a:rPr>
              <a:t>You put the work in, don't worry about the praise, my love…”</a:t>
            </a:r>
            <a:endParaRPr lang="en-US" dirty="0"/>
          </a:p>
          <a:p>
            <a:pPr marL="0" indent="0">
              <a:lnSpc>
                <a:spcPct val="120000"/>
              </a:lnSpc>
              <a:spcBef>
                <a:spcPts val="300"/>
              </a:spcBef>
              <a:buNone/>
            </a:pPr>
            <a:endParaRPr lang="en-US" dirty="0"/>
          </a:p>
          <a:p>
            <a:pPr marL="0" indent="0">
              <a:lnSpc>
                <a:spcPct val="120000"/>
              </a:lnSpc>
              <a:spcBef>
                <a:spcPts val="300"/>
              </a:spcBef>
              <a:buNone/>
            </a:pPr>
            <a:r>
              <a:rPr lang="en-US" dirty="0"/>
              <a:t>“…Find God, but leave the dogma</a:t>
            </a:r>
          </a:p>
          <a:p>
            <a:pPr marL="0" indent="0">
              <a:lnSpc>
                <a:spcPct val="120000"/>
              </a:lnSpc>
              <a:spcBef>
                <a:spcPts val="300"/>
              </a:spcBef>
              <a:buNone/>
            </a:pPr>
            <a:r>
              <a:rPr lang="en-US" dirty="0"/>
              <a:t>The quickest way to happiness? Learning to be selfless</a:t>
            </a:r>
          </a:p>
          <a:p>
            <a:pPr marL="0" indent="0">
              <a:lnSpc>
                <a:spcPct val="120000"/>
              </a:lnSpc>
              <a:spcBef>
                <a:spcPts val="300"/>
              </a:spcBef>
              <a:buNone/>
            </a:pPr>
            <a:r>
              <a:rPr lang="en-US" dirty="0"/>
              <a:t>Ask more questions, talk about yourself less</a:t>
            </a:r>
          </a:p>
          <a:p>
            <a:pPr marL="0" indent="0">
              <a:lnSpc>
                <a:spcPct val="120000"/>
              </a:lnSpc>
              <a:spcBef>
                <a:spcPts val="300"/>
              </a:spcBef>
              <a:buNone/>
            </a:pPr>
            <a:r>
              <a:rPr lang="en-US" dirty="0"/>
              <a:t>Study David Bowie, James Baldwin and 2Pac</a:t>
            </a:r>
          </a:p>
          <a:p>
            <a:pPr marL="0" indent="0">
              <a:lnSpc>
                <a:spcPct val="120000"/>
              </a:lnSpc>
              <a:spcBef>
                <a:spcPts val="300"/>
              </a:spcBef>
              <a:buNone/>
            </a:pPr>
            <a:r>
              <a:rPr lang="en-US" dirty="0"/>
              <a:t>Watch the sun set with best friends from a rooftop</a:t>
            </a:r>
          </a:p>
          <a:p>
            <a:pPr marL="0" indent="0">
              <a:lnSpc>
                <a:spcPct val="120000"/>
              </a:lnSpc>
              <a:spcBef>
                <a:spcPts val="300"/>
              </a:spcBef>
              <a:buNone/>
            </a:pPr>
            <a:r>
              <a:rPr lang="en-US" dirty="0"/>
              <a:t>Wear a helmet, don't be stupid</a:t>
            </a:r>
          </a:p>
          <a:p>
            <a:pPr marL="0" indent="0">
              <a:lnSpc>
                <a:spcPct val="120000"/>
              </a:lnSpc>
              <a:spcBef>
                <a:spcPts val="300"/>
              </a:spcBef>
              <a:buNone/>
            </a:pPr>
            <a:r>
              <a:rPr lang="en-US" dirty="0"/>
              <a:t>Jaywalk, but look before you do it</a:t>
            </a:r>
          </a:p>
          <a:p>
            <a:pPr marL="0" indent="0">
              <a:lnSpc>
                <a:spcPct val="120000"/>
              </a:lnSpc>
              <a:spcBef>
                <a:spcPts val="300"/>
              </a:spcBef>
              <a:buNone/>
            </a:pPr>
            <a:r>
              <a:rPr lang="en-US" dirty="0"/>
              <a:t>If it snows, go outside, build a jump, get some help</a:t>
            </a:r>
          </a:p>
          <a:p>
            <a:pPr marL="0" indent="0">
              <a:lnSpc>
                <a:spcPct val="120000"/>
              </a:lnSpc>
              <a:spcBef>
                <a:spcPts val="300"/>
              </a:spcBef>
              <a:buNone/>
            </a:pPr>
            <a:r>
              <a:rPr lang="en-US" dirty="0"/>
              <a:t>Get a sled, thrash the hill with your friends till it melts</a:t>
            </a:r>
          </a:p>
          <a:p>
            <a:pPr marL="0" indent="0">
              <a:lnSpc>
                <a:spcPct val="120000"/>
              </a:lnSpc>
              <a:spcBef>
                <a:spcPts val="300"/>
              </a:spcBef>
              <a:buNone/>
            </a:pPr>
            <a:r>
              <a:rPr lang="en-US" dirty="0"/>
              <a:t>Go to festivals, camp, fall in love and dance</a:t>
            </a:r>
          </a:p>
          <a:p>
            <a:pPr marL="0" indent="0">
              <a:lnSpc>
                <a:spcPct val="120000"/>
              </a:lnSpc>
              <a:spcBef>
                <a:spcPts val="300"/>
              </a:spcBef>
              <a:buNone/>
            </a:pPr>
            <a:r>
              <a:rPr lang="en-US" dirty="0"/>
              <a:t>You're only young once, my loved one, this is your chance</a:t>
            </a:r>
          </a:p>
          <a:p>
            <a:pPr marL="0" indent="0">
              <a:lnSpc>
                <a:spcPct val="120000"/>
              </a:lnSpc>
              <a:spcBef>
                <a:spcPts val="300"/>
              </a:spcBef>
              <a:buNone/>
            </a:pPr>
            <a:r>
              <a:rPr lang="en-US" dirty="0"/>
              <a:t>Take risks, cause life moves so fast</a:t>
            </a:r>
          </a:p>
          <a:p>
            <a:pPr marL="0" indent="0">
              <a:lnSpc>
                <a:spcPct val="120000"/>
              </a:lnSpc>
              <a:spcBef>
                <a:spcPts val="300"/>
              </a:spcBef>
              <a:buNone/>
            </a:pPr>
            <a:r>
              <a:rPr lang="en-US" dirty="0"/>
              <a:t>You're only young once, my loved one, this is your chance”</a:t>
            </a:r>
          </a:p>
          <a:p>
            <a:pPr marL="0" indent="0">
              <a:lnSpc>
                <a:spcPct val="120000"/>
              </a:lnSpc>
              <a:spcBef>
                <a:spcPts val="0"/>
              </a:spcBef>
              <a:spcAft>
                <a:spcPts val="0"/>
              </a:spcAft>
              <a:buNone/>
            </a:pPr>
            <a:endParaRPr lang="en-US" dirty="0"/>
          </a:p>
          <a:p>
            <a:pPr fontAlgn="ctr"/>
            <a:r>
              <a:rPr lang="en-US" dirty="0"/>
              <a:t>Growing Up (Sloane’s Song) by Ed Sheeran Featuring  Macklemore &amp; Ryan Lewis</a:t>
            </a:r>
          </a:p>
          <a:p>
            <a:pPr algn="l" fontAlgn="ctr"/>
            <a:endParaRPr lang="en-US" b="0" i="0" dirty="0">
              <a:solidFill>
                <a:srgbClr val="5F6368"/>
              </a:solidFill>
              <a:effectLst/>
              <a:latin typeface="Roboto" panose="02000000000000000000" pitchFamily="2" charset="0"/>
            </a:endParaRPr>
          </a:p>
        </p:txBody>
      </p:sp>
      <p:pic>
        <p:nvPicPr>
          <p:cNvPr id="4" name="Picture 3">
            <a:extLst>
              <a:ext uri="{FF2B5EF4-FFF2-40B4-BE49-F238E27FC236}">
                <a16:creationId xmlns:a16="http://schemas.microsoft.com/office/drawing/2014/main" id="{9E12AE63-FF00-4D92-9E0C-3425E274C5E6}"/>
              </a:ext>
            </a:extLst>
          </p:cNvPr>
          <p:cNvPicPr>
            <a:picLocks noChangeAspect="1"/>
          </p:cNvPicPr>
          <p:nvPr/>
        </p:nvPicPr>
        <p:blipFill>
          <a:blip r:embed="rId3"/>
          <a:stretch>
            <a:fillRect/>
          </a:stretch>
        </p:blipFill>
        <p:spPr>
          <a:xfrm>
            <a:off x="7477826" y="1959966"/>
            <a:ext cx="3799774" cy="3799774"/>
          </a:xfrm>
          <a:prstGeom prst="rect">
            <a:avLst/>
          </a:prstGeom>
        </p:spPr>
      </p:pic>
    </p:spTree>
    <p:extLst>
      <p:ext uri="{BB962C8B-B14F-4D97-AF65-F5344CB8AC3E}">
        <p14:creationId xmlns:p14="http://schemas.microsoft.com/office/powerpoint/2010/main" val="2329899908"/>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516835"/>
            <a:ext cx="3084844" cy="2103875"/>
          </a:xfrm>
        </p:spPr>
        <p:txBody>
          <a:bodyPr>
            <a:normAutofit/>
          </a:bodyPr>
          <a:lstStyle/>
          <a:p>
            <a:r>
              <a:rPr lang="en-US" sz="3600">
                <a:solidFill>
                  <a:schemeClr val="tx1"/>
                </a:solidFill>
              </a:rPr>
              <a:t>DISCLOSURES</a:t>
            </a:r>
          </a:p>
        </p:txBody>
      </p:sp>
      <p:sp>
        <p:nvSpPr>
          <p:cNvPr id="3" name="Content Placeholder 2"/>
          <p:cNvSpPr>
            <a:spLocks noGrp="1"/>
          </p:cNvSpPr>
          <p:nvPr>
            <p:ph idx="1"/>
          </p:nvPr>
        </p:nvSpPr>
        <p:spPr>
          <a:xfrm>
            <a:off x="492370" y="1168949"/>
            <a:ext cx="3084844" cy="3335519"/>
          </a:xfrm>
        </p:spPr>
        <p:txBody>
          <a:bodyPr>
            <a:normAutofit/>
          </a:bodyPr>
          <a:lstStyle/>
          <a:p>
            <a:r>
              <a:rPr lang="en-US" sz="1500" dirty="0">
                <a:solidFill>
                  <a:schemeClr val="tx1"/>
                </a:solidFill>
              </a:rPr>
              <a:t>Novartis- Consulting</a:t>
            </a:r>
          </a:p>
          <a:p>
            <a:r>
              <a:rPr lang="en-US" sz="1500" dirty="0">
                <a:solidFill>
                  <a:schemeClr val="tx1"/>
                </a:solidFill>
              </a:rPr>
              <a:t>Medscape- Consulting</a:t>
            </a:r>
          </a:p>
        </p:txBody>
      </p:sp>
      <p:pic>
        <p:nvPicPr>
          <p:cNvPr id="4" name="Picture 3">
            <a:extLst>
              <a:ext uri="{FF2B5EF4-FFF2-40B4-BE49-F238E27FC236}">
                <a16:creationId xmlns:a16="http://schemas.microsoft.com/office/drawing/2014/main" id="{82D65E1C-2CFA-4C16-8EA2-EB0E1F2E8A1B}"/>
              </a:ext>
            </a:extLst>
          </p:cNvPr>
          <p:cNvPicPr>
            <a:picLocks noChangeAspect="1"/>
          </p:cNvPicPr>
          <p:nvPr/>
        </p:nvPicPr>
        <p:blipFill>
          <a:blip r:embed="rId2"/>
          <a:stretch>
            <a:fillRect/>
          </a:stretch>
        </p:blipFill>
        <p:spPr>
          <a:xfrm>
            <a:off x="5070208" y="486727"/>
            <a:ext cx="6035429" cy="5884545"/>
          </a:xfrm>
          <a:prstGeom prst="rect">
            <a:avLst/>
          </a:prstGeom>
        </p:spPr>
      </p:pic>
    </p:spTree>
    <p:extLst>
      <p:ext uri="{BB962C8B-B14F-4D97-AF65-F5344CB8AC3E}">
        <p14:creationId xmlns:p14="http://schemas.microsoft.com/office/powerpoint/2010/main" val="2536108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A744C-2F56-4BFB-9D0E-C54977462AC8}"/>
              </a:ext>
            </a:extLst>
          </p:cNvPr>
          <p:cNvSpPr>
            <a:spLocks noGrp="1"/>
          </p:cNvSpPr>
          <p:nvPr>
            <p:ph type="title"/>
          </p:nvPr>
        </p:nvSpPr>
        <p:spPr/>
        <p:txBody>
          <a:bodyPr/>
          <a:lstStyle/>
          <a:p>
            <a:r>
              <a:rPr lang="en-US" dirty="0"/>
              <a:t>Don’t Do This Alone</a:t>
            </a:r>
          </a:p>
        </p:txBody>
      </p:sp>
      <p:sp>
        <p:nvSpPr>
          <p:cNvPr id="3" name="Content Placeholder 2">
            <a:extLst>
              <a:ext uri="{FF2B5EF4-FFF2-40B4-BE49-F238E27FC236}">
                <a16:creationId xmlns:a16="http://schemas.microsoft.com/office/drawing/2014/main" id="{BDD5429A-09C0-4BA5-A7DA-2E08E9DA2945}"/>
              </a:ext>
            </a:extLst>
          </p:cNvPr>
          <p:cNvSpPr>
            <a:spLocks noGrp="1"/>
          </p:cNvSpPr>
          <p:nvPr>
            <p:ph idx="1"/>
          </p:nvPr>
        </p:nvSpPr>
        <p:spPr>
          <a:xfrm>
            <a:off x="1097280" y="1845733"/>
            <a:ext cx="10058400" cy="4529899"/>
          </a:xfrm>
        </p:spPr>
        <p:txBody>
          <a:bodyPr>
            <a:noAutofit/>
          </a:bodyPr>
          <a:lstStyle/>
          <a:p>
            <a:pPr marL="0" indent="0">
              <a:lnSpc>
                <a:spcPct val="100000"/>
              </a:lnSpc>
              <a:spcBef>
                <a:spcPts val="0"/>
              </a:spcBef>
              <a:spcAft>
                <a:spcPts val="0"/>
              </a:spcAft>
              <a:buNone/>
            </a:pPr>
            <a:r>
              <a:rPr lang="en-US" sz="1700" dirty="0"/>
              <a:t>You know I'm back like I never left</a:t>
            </a:r>
          </a:p>
          <a:p>
            <a:pPr marL="0" indent="0">
              <a:lnSpc>
                <a:spcPct val="100000"/>
              </a:lnSpc>
              <a:spcBef>
                <a:spcPts val="0"/>
              </a:spcBef>
              <a:spcAft>
                <a:spcPts val="0"/>
              </a:spcAft>
              <a:buNone/>
            </a:pPr>
            <a:r>
              <a:rPr lang="en-US" sz="1700" dirty="0"/>
              <a:t>Another sprint, another step</a:t>
            </a:r>
          </a:p>
          <a:p>
            <a:pPr marL="0" indent="0">
              <a:lnSpc>
                <a:spcPct val="100000"/>
              </a:lnSpc>
              <a:spcBef>
                <a:spcPts val="0"/>
              </a:spcBef>
              <a:spcAft>
                <a:spcPts val="0"/>
              </a:spcAft>
              <a:buNone/>
            </a:pPr>
            <a:r>
              <a:rPr lang="en-US" sz="1700" dirty="0"/>
              <a:t>Another day, another breath</a:t>
            </a:r>
          </a:p>
          <a:p>
            <a:pPr marL="0" indent="0">
              <a:lnSpc>
                <a:spcPct val="100000"/>
              </a:lnSpc>
              <a:spcBef>
                <a:spcPts val="0"/>
              </a:spcBef>
              <a:spcAft>
                <a:spcPts val="0"/>
              </a:spcAft>
              <a:buNone/>
            </a:pPr>
            <a:r>
              <a:rPr lang="en-US" sz="1700" dirty="0"/>
              <a:t>Been chasing dreams, but I never slept</a:t>
            </a:r>
          </a:p>
          <a:p>
            <a:pPr marL="0" indent="0">
              <a:lnSpc>
                <a:spcPct val="100000"/>
              </a:lnSpc>
              <a:spcBef>
                <a:spcPts val="0"/>
              </a:spcBef>
              <a:spcAft>
                <a:spcPts val="0"/>
              </a:spcAft>
              <a:buNone/>
            </a:pPr>
            <a:r>
              <a:rPr lang="en-US" sz="1700" dirty="0"/>
              <a:t>I got a new attitude and a lease on life</a:t>
            </a:r>
          </a:p>
          <a:p>
            <a:pPr marL="0" indent="0">
              <a:lnSpc>
                <a:spcPct val="100000"/>
              </a:lnSpc>
              <a:spcBef>
                <a:spcPts val="0"/>
              </a:spcBef>
              <a:spcAft>
                <a:spcPts val="0"/>
              </a:spcAft>
              <a:buNone/>
            </a:pPr>
            <a:r>
              <a:rPr lang="en-US" sz="1700" dirty="0"/>
              <a:t>And some peace of mind</a:t>
            </a:r>
          </a:p>
          <a:p>
            <a:pPr marL="0" indent="0">
              <a:lnSpc>
                <a:spcPct val="100000"/>
              </a:lnSpc>
              <a:spcBef>
                <a:spcPts val="0"/>
              </a:spcBef>
              <a:spcAft>
                <a:spcPts val="0"/>
              </a:spcAft>
              <a:buNone/>
            </a:pPr>
            <a:r>
              <a:rPr lang="en-US" sz="1700" dirty="0"/>
              <a:t>Seek and I find I can sleep when I die…</a:t>
            </a:r>
          </a:p>
          <a:p>
            <a:pPr marL="0" indent="0">
              <a:lnSpc>
                <a:spcPct val="100000"/>
              </a:lnSpc>
              <a:spcBef>
                <a:spcPts val="0"/>
              </a:spcBef>
              <a:spcAft>
                <a:spcPts val="0"/>
              </a:spcAft>
              <a:buNone/>
            </a:pPr>
            <a:r>
              <a:rPr lang="en-US" sz="1700" dirty="0"/>
              <a:t>I heard you die twice, once when they bury you in the grave</a:t>
            </a:r>
          </a:p>
          <a:p>
            <a:pPr marL="0" indent="0">
              <a:lnSpc>
                <a:spcPct val="100000"/>
              </a:lnSpc>
              <a:spcBef>
                <a:spcPts val="0"/>
              </a:spcBef>
              <a:spcAft>
                <a:spcPts val="0"/>
              </a:spcAft>
              <a:buNone/>
            </a:pPr>
            <a:r>
              <a:rPr lang="en-US" sz="1700" dirty="0"/>
              <a:t>And the second time is the last time that somebody mentions your name</a:t>
            </a:r>
          </a:p>
          <a:p>
            <a:pPr marL="0" indent="0">
              <a:lnSpc>
                <a:spcPct val="100000"/>
              </a:lnSpc>
              <a:spcBef>
                <a:spcPts val="0"/>
              </a:spcBef>
              <a:spcAft>
                <a:spcPts val="0"/>
              </a:spcAft>
              <a:buNone/>
            </a:pPr>
            <a:r>
              <a:rPr lang="en-US" sz="1700" dirty="0"/>
              <a:t>So when I leave here on this earth, did I take more than I gave?</a:t>
            </a:r>
          </a:p>
          <a:p>
            <a:pPr marL="0" indent="0">
              <a:lnSpc>
                <a:spcPct val="100000"/>
              </a:lnSpc>
              <a:spcBef>
                <a:spcPts val="0"/>
              </a:spcBef>
              <a:spcAft>
                <a:spcPts val="0"/>
              </a:spcAft>
              <a:buNone/>
            </a:pPr>
            <a:r>
              <a:rPr lang="en-US" sz="1700" dirty="0"/>
              <a:t>Did I look out for the people or did I do it all for fame?</a:t>
            </a:r>
          </a:p>
          <a:p>
            <a:pPr>
              <a:lnSpc>
                <a:spcPct val="100000"/>
              </a:lnSpc>
              <a:spcBef>
                <a:spcPts val="0"/>
              </a:spcBef>
              <a:spcAft>
                <a:spcPts val="0"/>
              </a:spcAft>
            </a:pPr>
            <a:endParaRPr lang="en-US" sz="1700" dirty="0"/>
          </a:p>
          <a:p>
            <a:pPr>
              <a:lnSpc>
                <a:spcPct val="100000"/>
              </a:lnSpc>
              <a:spcBef>
                <a:spcPts val="0"/>
              </a:spcBef>
              <a:spcAft>
                <a:spcPts val="0"/>
              </a:spcAft>
            </a:pPr>
            <a:r>
              <a:rPr lang="en-US" sz="1700" dirty="0"/>
              <a:t>Glorious</a:t>
            </a:r>
          </a:p>
        </p:txBody>
      </p:sp>
      <p:pic>
        <p:nvPicPr>
          <p:cNvPr id="5" name="Picture 4">
            <a:extLst>
              <a:ext uri="{FF2B5EF4-FFF2-40B4-BE49-F238E27FC236}">
                <a16:creationId xmlns:a16="http://schemas.microsoft.com/office/drawing/2014/main" id="{9925FA9B-5A1A-498C-A528-A26B626366CE}"/>
              </a:ext>
            </a:extLst>
          </p:cNvPr>
          <p:cNvPicPr>
            <a:picLocks noChangeAspect="1"/>
          </p:cNvPicPr>
          <p:nvPr/>
        </p:nvPicPr>
        <p:blipFill rotWithShape="1">
          <a:blip r:embed="rId3"/>
          <a:srcRect l="9145" r="12101"/>
          <a:stretch/>
        </p:blipFill>
        <p:spPr>
          <a:xfrm>
            <a:off x="7105651" y="202349"/>
            <a:ext cx="4419600" cy="3153498"/>
          </a:xfrm>
          <a:prstGeom prst="rect">
            <a:avLst/>
          </a:prstGeom>
        </p:spPr>
      </p:pic>
      <p:pic>
        <p:nvPicPr>
          <p:cNvPr id="4" name="Picture 3">
            <a:extLst>
              <a:ext uri="{FF2B5EF4-FFF2-40B4-BE49-F238E27FC236}">
                <a16:creationId xmlns:a16="http://schemas.microsoft.com/office/drawing/2014/main" id="{FAA12B0F-6D52-91D1-318D-46D6B035E33C}"/>
              </a:ext>
            </a:extLst>
          </p:cNvPr>
          <p:cNvPicPr>
            <a:picLocks noChangeAspect="1"/>
          </p:cNvPicPr>
          <p:nvPr/>
        </p:nvPicPr>
        <p:blipFill>
          <a:blip r:embed="rId4"/>
          <a:stretch>
            <a:fillRect/>
          </a:stretch>
        </p:blipFill>
        <p:spPr>
          <a:xfrm>
            <a:off x="8306084" y="3940633"/>
            <a:ext cx="3618143" cy="2715018"/>
          </a:xfrm>
          <a:prstGeom prst="rect">
            <a:avLst/>
          </a:prstGeom>
        </p:spPr>
      </p:pic>
    </p:spTree>
    <p:extLst>
      <p:ext uri="{BB962C8B-B14F-4D97-AF65-F5344CB8AC3E}">
        <p14:creationId xmlns:p14="http://schemas.microsoft.com/office/powerpoint/2010/main" val="2679552748"/>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84FF8-ECDE-4D96-817F-BC22066E3D22}"/>
              </a:ext>
            </a:extLst>
          </p:cNvPr>
          <p:cNvSpPr>
            <a:spLocks noGrp="1"/>
          </p:cNvSpPr>
          <p:nvPr>
            <p:ph type="title"/>
          </p:nvPr>
        </p:nvSpPr>
        <p:spPr/>
        <p:txBody>
          <a:bodyPr/>
          <a:lstStyle/>
          <a:p>
            <a:r>
              <a:rPr lang="en-US" dirty="0"/>
              <a:t>Don’t Be Afraid to Be Your Own Champion</a:t>
            </a:r>
          </a:p>
        </p:txBody>
      </p:sp>
      <p:sp>
        <p:nvSpPr>
          <p:cNvPr id="3" name="Content Placeholder 2">
            <a:extLst>
              <a:ext uri="{FF2B5EF4-FFF2-40B4-BE49-F238E27FC236}">
                <a16:creationId xmlns:a16="http://schemas.microsoft.com/office/drawing/2014/main" id="{9ECA019A-C8C1-4457-AE10-AAF1E6B6F2A3}"/>
              </a:ext>
            </a:extLst>
          </p:cNvPr>
          <p:cNvSpPr>
            <a:spLocks noGrp="1"/>
          </p:cNvSpPr>
          <p:nvPr>
            <p:ph sz="half" idx="1"/>
          </p:nvPr>
        </p:nvSpPr>
        <p:spPr>
          <a:xfrm>
            <a:off x="549917" y="981512"/>
            <a:ext cx="6203221" cy="4647501"/>
          </a:xfrm>
        </p:spPr>
        <p:txBody>
          <a:bodyPr>
            <a:noAutofit/>
          </a:bodyPr>
          <a:lstStyle/>
          <a:p>
            <a:pPr marL="0" indent="0">
              <a:lnSpc>
                <a:spcPct val="100000"/>
              </a:lnSpc>
              <a:spcBef>
                <a:spcPts val="0"/>
              </a:spcBef>
              <a:spcAft>
                <a:spcPts val="0"/>
              </a:spcAft>
              <a:buNone/>
            </a:pPr>
            <a:r>
              <a:rPr lang="en-US" sz="1700" dirty="0"/>
              <a:t>This is my world, this is my arena</a:t>
            </a:r>
          </a:p>
          <a:p>
            <a:pPr marL="0" indent="0">
              <a:lnSpc>
                <a:spcPct val="100000"/>
              </a:lnSpc>
              <a:spcBef>
                <a:spcPts val="0"/>
              </a:spcBef>
              <a:spcAft>
                <a:spcPts val="0"/>
              </a:spcAft>
              <a:buNone/>
            </a:pPr>
            <a:r>
              <a:rPr lang="en-US" sz="1700" dirty="0"/>
              <a:t>The TV told me something different I didn't believe it</a:t>
            </a:r>
          </a:p>
          <a:p>
            <a:pPr marL="0" indent="0">
              <a:lnSpc>
                <a:spcPct val="100000"/>
              </a:lnSpc>
              <a:spcBef>
                <a:spcPts val="0"/>
              </a:spcBef>
              <a:spcAft>
                <a:spcPts val="0"/>
              </a:spcAft>
              <a:buNone/>
            </a:pPr>
            <a:r>
              <a:rPr lang="en-US" sz="1700" dirty="0"/>
              <a:t>I stand here in front of you today, all because of an idea</a:t>
            </a:r>
          </a:p>
          <a:p>
            <a:pPr marL="0" indent="0">
              <a:lnSpc>
                <a:spcPct val="100000"/>
              </a:lnSpc>
              <a:spcBef>
                <a:spcPts val="0"/>
              </a:spcBef>
              <a:spcAft>
                <a:spcPts val="0"/>
              </a:spcAft>
              <a:buNone/>
            </a:pPr>
            <a:r>
              <a:rPr lang="en-US" sz="1700" dirty="0"/>
              <a:t>I could be who I wanted if I could see my potential</a:t>
            </a:r>
          </a:p>
          <a:p>
            <a:pPr marL="0" indent="0">
              <a:lnSpc>
                <a:spcPct val="100000"/>
              </a:lnSpc>
              <a:spcBef>
                <a:spcPts val="0"/>
              </a:spcBef>
              <a:spcAft>
                <a:spcPts val="0"/>
              </a:spcAft>
              <a:buNone/>
            </a:pPr>
            <a:r>
              <a:rPr lang="en-US" sz="1700" dirty="0"/>
              <a:t>And I know that one day, </a:t>
            </a:r>
            <a:r>
              <a:rPr lang="en-US" sz="1700" dirty="0" err="1"/>
              <a:t>I'ma</a:t>
            </a:r>
            <a:r>
              <a:rPr lang="en-US" sz="1700" dirty="0"/>
              <a:t> be him</a:t>
            </a:r>
          </a:p>
          <a:p>
            <a:pPr marL="0" indent="0">
              <a:lnSpc>
                <a:spcPct val="100000"/>
              </a:lnSpc>
              <a:spcBef>
                <a:spcPts val="0"/>
              </a:spcBef>
              <a:spcAft>
                <a:spcPts val="0"/>
              </a:spcAft>
              <a:buNone/>
            </a:pPr>
            <a:r>
              <a:rPr lang="en-US" sz="1700" dirty="0"/>
              <a:t>Put the gloves on, sparring with my ego</a:t>
            </a:r>
          </a:p>
          <a:p>
            <a:pPr marL="0" indent="0">
              <a:lnSpc>
                <a:spcPct val="100000"/>
              </a:lnSpc>
              <a:spcBef>
                <a:spcPts val="0"/>
              </a:spcBef>
              <a:spcAft>
                <a:spcPts val="0"/>
              </a:spcAft>
              <a:buNone/>
            </a:pPr>
            <a:r>
              <a:rPr lang="en-US" sz="1700" dirty="0"/>
              <a:t>Everyone's greatest obstacle, I beat him</a:t>
            </a:r>
          </a:p>
          <a:p>
            <a:pPr marL="0" indent="0">
              <a:lnSpc>
                <a:spcPct val="100000"/>
              </a:lnSpc>
              <a:spcBef>
                <a:spcPts val="0"/>
              </a:spcBef>
              <a:spcAft>
                <a:spcPts val="0"/>
              </a:spcAft>
              <a:buNone/>
            </a:pPr>
            <a:r>
              <a:rPr lang="en-US" sz="1700" dirty="0"/>
              <a:t>Celebrate that achievement</a:t>
            </a:r>
          </a:p>
          <a:p>
            <a:pPr marL="0" indent="0">
              <a:lnSpc>
                <a:spcPct val="100000"/>
              </a:lnSpc>
              <a:spcBef>
                <a:spcPts val="0"/>
              </a:spcBef>
              <a:spcAft>
                <a:spcPts val="0"/>
              </a:spcAft>
              <a:buNone/>
            </a:pPr>
            <a:r>
              <a:rPr lang="en-US" sz="1700" b="0" i="0" dirty="0">
                <a:solidFill>
                  <a:srgbClr val="202124"/>
                </a:solidFill>
                <a:effectLst/>
              </a:rPr>
              <a:t>Same </a:t>
            </a:r>
            <a:r>
              <a:rPr lang="en-US" sz="1700" dirty="0">
                <a:solidFill>
                  <a:srgbClr val="202124"/>
                </a:solidFill>
              </a:rPr>
              <a:t>(stuff)</a:t>
            </a:r>
            <a:r>
              <a:rPr lang="en-US" sz="1700" b="0" i="0" dirty="0">
                <a:solidFill>
                  <a:srgbClr val="202124"/>
                </a:solidFill>
                <a:effectLst/>
              </a:rPr>
              <a:t>, different day, same struggle</a:t>
            </a:r>
            <a:br>
              <a:rPr lang="en-US" sz="1700" dirty="0"/>
            </a:br>
            <a:r>
              <a:rPr lang="en-US" sz="1700" b="0" i="0" dirty="0">
                <a:solidFill>
                  <a:srgbClr val="202124"/>
                </a:solidFill>
                <a:effectLst/>
              </a:rPr>
              <a:t>Slow motion as time slips through my knuckles</a:t>
            </a:r>
            <a:br>
              <a:rPr lang="en-US" sz="1700" dirty="0"/>
            </a:br>
            <a:r>
              <a:rPr lang="en-US" sz="1700" b="0" i="0" dirty="0">
                <a:solidFill>
                  <a:srgbClr val="202124"/>
                </a:solidFill>
                <a:effectLst/>
              </a:rPr>
              <a:t>Nothing beautiful about it</a:t>
            </a:r>
            <a:br>
              <a:rPr lang="en-US" sz="1700" dirty="0"/>
            </a:br>
            <a:r>
              <a:rPr lang="en-US" sz="1700" b="0" i="0" dirty="0">
                <a:solidFill>
                  <a:srgbClr val="202124"/>
                </a:solidFill>
                <a:effectLst/>
              </a:rPr>
              <a:t>No light at the tunnel</a:t>
            </a:r>
            <a:br>
              <a:rPr lang="en-US" sz="1700" dirty="0"/>
            </a:br>
            <a:r>
              <a:rPr lang="en-US" sz="1700" b="0" i="0" dirty="0">
                <a:solidFill>
                  <a:srgbClr val="202124"/>
                </a:solidFill>
                <a:effectLst/>
              </a:rPr>
              <a:t>For the people that put the passion before them being comfortable</a:t>
            </a:r>
            <a:br>
              <a:rPr lang="en-US" sz="1700" dirty="0"/>
            </a:br>
            <a:r>
              <a:rPr lang="en-US" sz="1700" b="0" i="0" dirty="0">
                <a:solidFill>
                  <a:srgbClr val="202124"/>
                </a:solidFill>
                <a:effectLst/>
              </a:rPr>
              <a:t>Raw, unmedicated heart, no substitute</a:t>
            </a:r>
            <a:endParaRPr lang="en-US" sz="1700" dirty="0"/>
          </a:p>
          <a:p>
            <a:pPr>
              <a:lnSpc>
                <a:spcPct val="100000"/>
              </a:lnSpc>
              <a:spcBef>
                <a:spcPts val="0"/>
              </a:spcBef>
              <a:spcAft>
                <a:spcPts val="0"/>
              </a:spcAft>
            </a:pPr>
            <a:endParaRPr lang="en-US" sz="1700" dirty="0"/>
          </a:p>
          <a:p>
            <a:pPr>
              <a:lnSpc>
                <a:spcPct val="100000"/>
              </a:lnSpc>
              <a:spcBef>
                <a:spcPts val="0"/>
              </a:spcBef>
              <a:spcAft>
                <a:spcPts val="0"/>
              </a:spcAft>
            </a:pPr>
            <a:r>
              <a:rPr lang="en-US" sz="1700" dirty="0"/>
              <a:t>Ten Thousand Hours</a:t>
            </a:r>
          </a:p>
        </p:txBody>
      </p:sp>
      <p:pic>
        <p:nvPicPr>
          <p:cNvPr id="5" name="Picture 4">
            <a:extLst>
              <a:ext uri="{FF2B5EF4-FFF2-40B4-BE49-F238E27FC236}">
                <a16:creationId xmlns:a16="http://schemas.microsoft.com/office/drawing/2014/main" id="{8C6C8AEB-704A-44F1-A616-22B784EC714E}"/>
              </a:ext>
            </a:extLst>
          </p:cNvPr>
          <p:cNvPicPr>
            <a:picLocks noChangeAspect="1"/>
          </p:cNvPicPr>
          <p:nvPr/>
        </p:nvPicPr>
        <p:blipFill>
          <a:blip r:embed="rId2"/>
          <a:stretch>
            <a:fillRect/>
          </a:stretch>
        </p:blipFill>
        <p:spPr>
          <a:xfrm>
            <a:off x="7781052" y="1922301"/>
            <a:ext cx="3166582" cy="4243873"/>
          </a:xfrm>
          <a:prstGeom prst="rect">
            <a:avLst/>
          </a:prstGeom>
        </p:spPr>
      </p:pic>
    </p:spTree>
    <p:extLst>
      <p:ext uri="{BB962C8B-B14F-4D97-AF65-F5344CB8AC3E}">
        <p14:creationId xmlns:p14="http://schemas.microsoft.com/office/powerpoint/2010/main" val="3363596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5DA5A-2038-462C-9096-5B33CBECB1F3}"/>
              </a:ext>
            </a:extLst>
          </p:cNvPr>
          <p:cNvSpPr>
            <a:spLocks noGrp="1"/>
          </p:cNvSpPr>
          <p:nvPr>
            <p:ph type="title"/>
          </p:nvPr>
        </p:nvSpPr>
        <p:spPr>
          <a:xfrm>
            <a:off x="3731498" y="316168"/>
            <a:ext cx="4821283" cy="588806"/>
          </a:xfrm>
        </p:spPr>
        <p:txBody>
          <a:bodyPr vert="horz" lIns="91440" tIns="45720" rIns="91440" bIns="45720" rtlCol="0" anchor="b">
            <a:normAutofit fontScale="90000"/>
          </a:bodyPr>
          <a:lstStyle/>
          <a:p>
            <a:r>
              <a:rPr lang="en-US" dirty="0"/>
              <a:t>Celebrate Small Wins</a:t>
            </a:r>
          </a:p>
        </p:txBody>
      </p:sp>
      <p:pic>
        <p:nvPicPr>
          <p:cNvPr id="6" name="Content Placeholder 5">
            <a:extLst>
              <a:ext uri="{FF2B5EF4-FFF2-40B4-BE49-F238E27FC236}">
                <a16:creationId xmlns:a16="http://schemas.microsoft.com/office/drawing/2014/main" id="{C27BC453-48CC-4222-93B8-97891806149D}"/>
              </a:ext>
            </a:extLst>
          </p:cNvPr>
          <p:cNvPicPr>
            <a:picLocks noGrp="1" noChangeAspect="1"/>
          </p:cNvPicPr>
          <p:nvPr>
            <p:ph idx="1"/>
          </p:nvPr>
        </p:nvPicPr>
        <p:blipFill>
          <a:blip r:embed="rId3"/>
          <a:stretch>
            <a:fillRect/>
          </a:stretch>
        </p:blipFill>
        <p:spPr>
          <a:xfrm>
            <a:off x="461502" y="634946"/>
            <a:ext cx="2794054" cy="2794054"/>
          </a:xfrm>
          <a:prstGeom prst="rect">
            <a:avLst/>
          </a:prstGeom>
        </p:spPr>
      </p:pic>
      <p:sp>
        <p:nvSpPr>
          <p:cNvPr id="7" name="TextBox 6">
            <a:extLst>
              <a:ext uri="{FF2B5EF4-FFF2-40B4-BE49-F238E27FC236}">
                <a16:creationId xmlns:a16="http://schemas.microsoft.com/office/drawing/2014/main" id="{444DCC51-FEA1-4CE7-89F6-EB06AAA9A6CD}"/>
              </a:ext>
            </a:extLst>
          </p:cNvPr>
          <p:cNvSpPr txBox="1"/>
          <p:nvPr/>
        </p:nvSpPr>
        <p:spPr>
          <a:xfrm>
            <a:off x="3740082" y="1015592"/>
            <a:ext cx="6805074" cy="4024139"/>
          </a:xfrm>
          <a:prstGeom prst="rect">
            <a:avLst/>
          </a:prstGeom>
        </p:spPr>
        <p:txBody>
          <a:bodyPr vert="horz" lIns="0" tIns="45720" rIns="0" bIns="45720" rtlCol="0">
            <a:noAutofit/>
          </a:bodyPr>
          <a:lstStyle/>
          <a:p>
            <a:pPr>
              <a:buClr>
                <a:schemeClr val="accent1"/>
              </a:buClr>
              <a:buFont typeface="Calibri" panose="020F0502020204030204" pitchFamily="34" charset="0"/>
            </a:pPr>
            <a:r>
              <a:rPr lang="en-US" sz="1600" dirty="0">
                <a:solidFill>
                  <a:schemeClr val="tx1">
                    <a:lumMod val="75000"/>
                    <a:lumOff val="25000"/>
                  </a:schemeClr>
                </a:solidFill>
              </a:rPr>
              <a:t>The same fight that lead people to walk-outs and sit-ins</a:t>
            </a:r>
          </a:p>
          <a:p>
            <a:pPr>
              <a:buClr>
                <a:schemeClr val="accent1"/>
              </a:buClr>
              <a:buFont typeface="Calibri" panose="020F0502020204030204" pitchFamily="34" charset="0"/>
            </a:pPr>
            <a:r>
              <a:rPr lang="en-US" sz="1600" dirty="0">
                <a:solidFill>
                  <a:schemeClr val="tx1">
                    <a:lumMod val="75000"/>
                    <a:lumOff val="25000"/>
                  </a:schemeClr>
                </a:solidFill>
              </a:rPr>
              <a:t>It's human rights for everybody</a:t>
            </a:r>
          </a:p>
          <a:p>
            <a:pPr>
              <a:buClr>
                <a:schemeClr val="accent1"/>
              </a:buClr>
              <a:buFont typeface="Calibri" panose="020F0502020204030204" pitchFamily="34" charset="0"/>
            </a:pPr>
            <a:r>
              <a:rPr lang="en-US" sz="1600" dirty="0">
                <a:solidFill>
                  <a:schemeClr val="tx1">
                    <a:lumMod val="75000"/>
                    <a:lumOff val="25000"/>
                  </a:schemeClr>
                </a:solidFill>
              </a:rPr>
              <a:t>There is no difference</a:t>
            </a:r>
          </a:p>
          <a:p>
            <a:pPr>
              <a:buClr>
                <a:schemeClr val="accent1"/>
              </a:buClr>
              <a:buFont typeface="Calibri" panose="020F0502020204030204" pitchFamily="34" charset="0"/>
            </a:pPr>
            <a:r>
              <a:rPr lang="en-US" sz="1600" dirty="0">
                <a:solidFill>
                  <a:schemeClr val="tx1">
                    <a:lumMod val="75000"/>
                    <a:lumOff val="25000"/>
                  </a:schemeClr>
                </a:solidFill>
              </a:rPr>
              <a:t>Live on! And be yourself!</a:t>
            </a:r>
          </a:p>
          <a:p>
            <a:pPr>
              <a:buClr>
                <a:schemeClr val="accent1"/>
              </a:buClr>
              <a:buFont typeface="Calibri" panose="020F0502020204030204" pitchFamily="34" charset="0"/>
            </a:pPr>
            <a:r>
              <a:rPr lang="en-US" sz="1600" dirty="0">
                <a:solidFill>
                  <a:schemeClr val="tx1">
                    <a:lumMod val="75000"/>
                    <a:lumOff val="25000"/>
                  </a:schemeClr>
                </a:solidFill>
              </a:rPr>
              <a:t>When I was in church</a:t>
            </a:r>
          </a:p>
          <a:p>
            <a:pPr>
              <a:buClr>
                <a:schemeClr val="accent1"/>
              </a:buClr>
              <a:buFont typeface="Calibri" panose="020F0502020204030204" pitchFamily="34" charset="0"/>
            </a:pPr>
            <a:r>
              <a:rPr lang="en-US" sz="1600" dirty="0">
                <a:solidFill>
                  <a:schemeClr val="tx1">
                    <a:lumMod val="75000"/>
                    <a:lumOff val="25000"/>
                  </a:schemeClr>
                </a:solidFill>
              </a:rPr>
              <a:t>They taught me something else</a:t>
            </a:r>
          </a:p>
          <a:p>
            <a:pPr>
              <a:buClr>
                <a:schemeClr val="accent1"/>
              </a:buClr>
              <a:buFont typeface="Calibri" panose="020F0502020204030204" pitchFamily="34" charset="0"/>
            </a:pPr>
            <a:r>
              <a:rPr lang="en-US" sz="1600" dirty="0">
                <a:solidFill>
                  <a:schemeClr val="tx1">
                    <a:lumMod val="75000"/>
                    <a:lumOff val="25000"/>
                  </a:schemeClr>
                </a:solidFill>
              </a:rPr>
              <a:t>If you preach hate at the service</a:t>
            </a:r>
          </a:p>
          <a:p>
            <a:pPr>
              <a:buClr>
                <a:schemeClr val="accent1"/>
              </a:buClr>
              <a:buFont typeface="Calibri" panose="020F0502020204030204" pitchFamily="34" charset="0"/>
            </a:pPr>
            <a:r>
              <a:rPr lang="en-US" sz="1600" dirty="0">
                <a:solidFill>
                  <a:schemeClr val="tx1">
                    <a:lumMod val="75000"/>
                    <a:lumOff val="25000"/>
                  </a:schemeClr>
                </a:solidFill>
              </a:rPr>
              <a:t>Those words aren't anointed</a:t>
            </a:r>
          </a:p>
          <a:p>
            <a:pPr>
              <a:buClr>
                <a:schemeClr val="accent1"/>
              </a:buClr>
              <a:buFont typeface="Calibri" panose="020F0502020204030204" pitchFamily="34" charset="0"/>
            </a:pPr>
            <a:r>
              <a:rPr lang="en-US" sz="1600" dirty="0">
                <a:solidFill>
                  <a:schemeClr val="tx1">
                    <a:lumMod val="75000"/>
                    <a:lumOff val="25000"/>
                  </a:schemeClr>
                </a:solidFill>
              </a:rPr>
              <a:t>And that Holy Water</a:t>
            </a:r>
          </a:p>
          <a:p>
            <a:pPr>
              <a:buClr>
                <a:schemeClr val="accent1"/>
              </a:buClr>
              <a:buFont typeface="Calibri" panose="020F0502020204030204" pitchFamily="34" charset="0"/>
            </a:pPr>
            <a:r>
              <a:rPr lang="en-US" sz="1600" dirty="0">
                <a:solidFill>
                  <a:schemeClr val="tx1">
                    <a:lumMod val="75000"/>
                    <a:lumOff val="25000"/>
                  </a:schemeClr>
                </a:solidFill>
              </a:rPr>
              <a:t>That you soak in</a:t>
            </a:r>
          </a:p>
          <a:p>
            <a:pPr>
              <a:buClr>
                <a:schemeClr val="accent1"/>
              </a:buClr>
              <a:buFont typeface="Calibri" panose="020F0502020204030204" pitchFamily="34" charset="0"/>
            </a:pPr>
            <a:r>
              <a:rPr lang="en-US" sz="1600" dirty="0">
                <a:solidFill>
                  <a:schemeClr val="tx1">
                    <a:lumMod val="75000"/>
                    <a:lumOff val="25000"/>
                  </a:schemeClr>
                </a:solidFill>
              </a:rPr>
              <a:t>Is then poisoned</a:t>
            </a:r>
          </a:p>
          <a:p>
            <a:pPr>
              <a:buClr>
                <a:schemeClr val="accent1"/>
              </a:buClr>
              <a:buFont typeface="Calibri" panose="020F0502020204030204" pitchFamily="34" charset="0"/>
            </a:pPr>
            <a:r>
              <a:rPr lang="en-US" sz="1600" dirty="0">
                <a:solidFill>
                  <a:schemeClr val="tx1">
                    <a:lumMod val="75000"/>
                    <a:lumOff val="25000"/>
                  </a:schemeClr>
                </a:solidFill>
              </a:rPr>
              <a:t>When everyone else</a:t>
            </a:r>
          </a:p>
          <a:p>
            <a:pPr>
              <a:buClr>
                <a:schemeClr val="accent1"/>
              </a:buClr>
              <a:buFont typeface="Calibri" panose="020F0502020204030204" pitchFamily="34" charset="0"/>
            </a:pPr>
            <a:r>
              <a:rPr lang="en-US" sz="1600" dirty="0">
                <a:solidFill>
                  <a:schemeClr val="tx1">
                    <a:lumMod val="75000"/>
                    <a:lumOff val="25000"/>
                  </a:schemeClr>
                </a:solidFill>
              </a:rPr>
              <a:t>Is more comfortable</a:t>
            </a:r>
          </a:p>
          <a:p>
            <a:pPr>
              <a:buClr>
                <a:schemeClr val="accent1"/>
              </a:buClr>
              <a:buFont typeface="Calibri" panose="020F0502020204030204" pitchFamily="34" charset="0"/>
            </a:pPr>
            <a:r>
              <a:rPr lang="en-US" sz="1600" dirty="0">
                <a:solidFill>
                  <a:schemeClr val="tx1">
                    <a:lumMod val="75000"/>
                    <a:lumOff val="25000"/>
                  </a:schemeClr>
                </a:solidFill>
              </a:rPr>
              <a:t>Remaining voiceless</a:t>
            </a:r>
          </a:p>
          <a:p>
            <a:pPr>
              <a:buClr>
                <a:schemeClr val="accent1"/>
              </a:buClr>
              <a:buFont typeface="Calibri" panose="020F0502020204030204" pitchFamily="34" charset="0"/>
            </a:pPr>
            <a:r>
              <a:rPr lang="en-US" sz="1600" dirty="0">
                <a:solidFill>
                  <a:schemeClr val="tx1">
                    <a:lumMod val="75000"/>
                    <a:lumOff val="25000"/>
                  </a:schemeClr>
                </a:solidFill>
              </a:rPr>
              <a:t>Rather than fighting for humans</a:t>
            </a:r>
          </a:p>
          <a:p>
            <a:pPr>
              <a:buClr>
                <a:schemeClr val="accent1"/>
              </a:buClr>
              <a:buFont typeface="Calibri" panose="020F0502020204030204" pitchFamily="34" charset="0"/>
            </a:pPr>
            <a:r>
              <a:rPr lang="en-US" sz="1600" dirty="0">
                <a:solidFill>
                  <a:schemeClr val="tx1">
                    <a:lumMod val="75000"/>
                    <a:lumOff val="25000"/>
                  </a:schemeClr>
                </a:solidFill>
              </a:rPr>
              <a:t>That have had their rights stolen</a:t>
            </a:r>
          </a:p>
          <a:p>
            <a:pPr>
              <a:buClr>
                <a:schemeClr val="accent1"/>
              </a:buClr>
              <a:buFont typeface="Calibri" panose="020F0502020204030204" pitchFamily="34" charset="0"/>
            </a:pPr>
            <a:r>
              <a:rPr lang="en-US" sz="1600" dirty="0">
                <a:solidFill>
                  <a:schemeClr val="tx1">
                    <a:lumMod val="75000"/>
                    <a:lumOff val="25000"/>
                  </a:schemeClr>
                </a:solidFill>
              </a:rPr>
              <a:t>I might not be the same</a:t>
            </a:r>
          </a:p>
          <a:p>
            <a:pPr>
              <a:buClr>
                <a:schemeClr val="accent1"/>
              </a:buClr>
              <a:buFont typeface="Calibri" panose="020F0502020204030204" pitchFamily="34" charset="0"/>
            </a:pPr>
            <a:r>
              <a:rPr lang="en-US" sz="1600" dirty="0">
                <a:solidFill>
                  <a:schemeClr val="tx1">
                    <a:lumMod val="75000"/>
                    <a:lumOff val="25000"/>
                  </a:schemeClr>
                </a:solidFill>
              </a:rPr>
              <a:t>But that's not important</a:t>
            </a:r>
          </a:p>
          <a:p>
            <a:pPr>
              <a:buClr>
                <a:schemeClr val="accent1"/>
              </a:buClr>
              <a:buFont typeface="Calibri" panose="020F0502020204030204" pitchFamily="34" charset="0"/>
            </a:pPr>
            <a:r>
              <a:rPr lang="en-US" sz="1600" dirty="0">
                <a:solidFill>
                  <a:schemeClr val="tx1">
                    <a:lumMod val="75000"/>
                    <a:lumOff val="25000"/>
                  </a:schemeClr>
                </a:solidFill>
              </a:rPr>
              <a:t>No freedom 'til we're equal</a:t>
            </a:r>
          </a:p>
          <a:p>
            <a:pPr>
              <a:buClr>
                <a:schemeClr val="accent1"/>
              </a:buClr>
              <a:buFont typeface="Calibri" panose="020F0502020204030204" pitchFamily="34" charset="0"/>
            </a:pPr>
            <a:r>
              <a:rPr lang="en-US" sz="1600" dirty="0">
                <a:solidFill>
                  <a:schemeClr val="tx1">
                    <a:lumMod val="75000"/>
                    <a:lumOff val="25000"/>
                  </a:schemeClr>
                </a:solidFill>
              </a:rPr>
              <a:t>…right I support it</a:t>
            </a:r>
          </a:p>
          <a:p>
            <a:pPr>
              <a:buClr>
                <a:schemeClr val="accent1"/>
              </a:buClr>
              <a:buFont typeface="Calibri" panose="020F0502020204030204" pitchFamily="34" charset="0"/>
            </a:pPr>
            <a:endParaRPr lang="en-US" sz="1600" dirty="0">
              <a:solidFill>
                <a:schemeClr val="tx1">
                  <a:lumMod val="75000"/>
                  <a:lumOff val="25000"/>
                </a:schemeClr>
              </a:solidFill>
            </a:endParaRPr>
          </a:p>
          <a:p>
            <a:pPr marL="342900" marR="0" lvl="0" indent="-342900" algn="l" defTabSz="457200" rtl="0" eaLnBrk="1" fontAlgn="auto" latinLnBrk="0" hangingPunct="1">
              <a:lnSpc>
                <a:spcPct val="100000"/>
              </a:lnSpc>
              <a:spcBef>
                <a:spcPts val="0"/>
              </a:spcBef>
              <a:spcAft>
                <a:spcPts val="0"/>
              </a:spcAft>
              <a:buClr>
                <a:srgbClr val="90C226"/>
              </a:buClr>
              <a:buSzPct val="80000"/>
              <a:buFont typeface="Wingdings 3" charset="2"/>
              <a:buChar char=""/>
              <a:tabLst/>
              <a:defRPr/>
            </a:pPr>
            <a:r>
              <a:rPr lang="en-US" sz="1600" dirty="0">
                <a:solidFill>
                  <a:prstClr val="black">
                    <a:lumMod val="75000"/>
                    <a:lumOff val="25000"/>
                  </a:prstClr>
                </a:solidFill>
                <a:latin typeface="Trebuchet MS" panose="020B0603020202020204"/>
              </a:rPr>
              <a:t>Same Love</a:t>
            </a: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CC925392-7D56-E18F-1E10-628104F1F8C8}"/>
              </a:ext>
            </a:extLst>
          </p:cNvPr>
          <p:cNvSpPr txBox="1"/>
          <p:nvPr/>
        </p:nvSpPr>
        <p:spPr>
          <a:xfrm>
            <a:off x="468083" y="1036283"/>
            <a:ext cx="2797628" cy="1991379"/>
          </a:xfrm>
          <a:prstGeom prst="rect">
            <a:avLst/>
          </a:prstGeom>
          <a:solidFill>
            <a:srgbClr val="DF1717"/>
          </a:solidFill>
        </p:spPr>
        <p:txBody>
          <a:bodyPr wrap="square" rtlCol="0">
            <a:spAutoFit/>
          </a:bodyPr>
          <a:lstStyle/>
          <a:p>
            <a:pPr algn="ctr">
              <a:lnSpc>
                <a:spcPct val="150000"/>
              </a:lnSpc>
            </a:pPr>
            <a:r>
              <a:rPr lang="en-US" sz="1400" dirty="0">
                <a:solidFill>
                  <a:schemeClr val="bg2"/>
                </a:solidFill>
                <a:latin typeface="Arial" panose="020B0604020202020204" pitchFamily="34" charset="0"/>
                <a:cs typeface="Arial" panose="020B0604020202020204" pitchFamily="34" charset="0"/>
              </a:rPr>
              <a:t>No laws </a:t>
            </a:r>
            <a:r>
              <a:rPr lang="en-US" sz="1400" dirty="0" err="1">
                <a:solidFill>
                  <a:schemeClr val="bg2"/>
                </a:solidFill>
                <a:latin typeface="Arial" panose="020B0604020202020204" pitchFamily="34" charset="0"/>
                <a:cs typeface="Arial" panose="020B0604020202020204" pitchFamily="34" charset="0"/>
              </a:rPr>
              <a:t>gonna</a:t>
            </a:r>
            <a:r>
              <a:rPr lang="en-US" sz="1400" dirty="0">
                <a:solidFill>
                  <a:schemeClr val="bg2"/>
                </a:solidFill>
                <a:latin typeface="Arial" panose="020B0604020202020204" pitchFamily="34" charset="0"/>
                <a:cs typeface="Arial" panose="020B0604020202020204" pitchFamily="34" charset="0"/>
              </a:rPr>
              <a:t> change us…</a:t>
            </a:r>
          </a:p>
          <a:p>
            <a:pPr algn="ctr">
              <a:lnSpc>
                <a:spcPct val="150000"/>
              </a:lnSpc>
            </a:pPr>
            <a:r>
              <a:rPr lang="en-US" sz="1400" dirty="0">
                <a:solidFill>
                  <a:schemeClr val="bg2"/>
                </a:solidFill>
                <a:latin typeface="Arial" panose="020B0604020202020204" pitchFamily="34" charset="0"/>
                <a:cs typeface="Arial" panose="020B0604020202020204" pitchFamily="34" charset="0"/>
              </a:rPr>
              <a:t>We have to change us</a:t>
            </a:r>
          </a:p>
          <a:p>
            <a:pPr algn="ctr">
              <a:lnSpc>
                <a:spcPct val="150000"/>
              </a:lnSpc>
            </a:pPr>
            <a:r>
              <a:rPr lang="en-US" sz="1400" dirty="0">
                <a:solidFill>
                  <a:schemeClr val="bg2"/>
                </a:solidFill>
                <a:latin typeface="Arial" panose="020B0604020202020204" pitchFamily="34" charset="0"/>
                <a:cs typeface="Arial" panose="020B0604020202020204" pitchFamily="34" charset="0"/>
              </a:rPr>
              <a:t>Whatever God you believe in…</a:t>
            </a:r>
          </a:p>
          <a:p>
            <a:pPr algn="ctr">
              <a:lnSpc>
                <a:spcPct val="150000"/>
              </a:lnSpc>
            </a:pPr>
            <a:r>
              <a:rPr lang="en-US" sz="1400" dirty="0">
                <a:solidFill>
                  <a:schemeClr val="bg2"/>
                </a:solidFill>
                <a:latin typeface="Arial" panose="020B0604020202020204" pitchFamily="34" charset="0"/>
                <a:cs typeface="Arial" panose="020B0604020202020204" pitchFamily="34" charset="0"/>
              </a:rPr>
              <a:t>We come from the same one</a:t>
            </a:r>
          </a:p>
          <a:p>
            <a:pPr algn="ctr">
              <a:lnSpc>
                <a:spcPct val="150000"/>
              </a:lnSpc>
            </a:pPr>
            <a:r>
              <a:rPr lang="en-US" sz="1400" dirty="0">
                <a:solidFill>
                  <a:schemeClr val="bg2"/>
                </a:solidFill>
                <a:latin typeface="Arial" panose="020B0604020202020204" pitchFamily="34" charset="0"/>
                <a:cs typeface="Arial" panose="020B0604020202020204" pitchFamily="34" charset="0"/>
              </a:rPr>
              <a:t>Strip away all the fear…</a:t>
            </a:r>
          </a:p>
          <a:p>
            <a:pPr algn="ctr">
              <a:lnSpc>
                <a:spcPct val="150000"/>
              </a:lnSpc>
            </a:pPr>
            <a:r>
              <a:rPr lang="en-US" sz="1400" dirty="0">
                <a:solidFill>
                  <a:schemeClr val="bg2"/>
                </a:solidFill>
                <a:latin typeface="Arial" panose="020B0604020202020204" pitchFamily="34" charset="0"/>
                <a:cs typeface="Arial" panose="020B0604020202020204" pitchFamily="34" charset="0"/>
              </a:rPr>
              <a:t>Underneath its all the same love</a:t>
            </a:r>
          </a:p>
        </p:txBody>
      </p:sp>
    </p:spTree>
    <p:extLst>
      <p:ext uri="{BB962C8B-B14F-4D97-AF65-F5344CB8AC3E}">
        <p14:creationId xmlns:p14="http://schemas.microsoft.com/office/powerpoint/2010/main" val="4174491570"/>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D7C8-B962-476B-B2CF-0E4453286C69}"/>
              </a:ext>
            </a:extLst>
          </p:cNvPr>
          <p:cNvSpPr>
            <a:spLocks noGrp="1"/>
          </p:cNvSpPr>
          <p:nvPr>
            <p:ph type="title"/>
          </p:nvPr>
        </p:nvSpPr>
        <p:spPr>
          <a:xfrm>
            <a:off x="761720" y="326806"/>
            <a:ext cx="5977937" cy="1666501"/>
          </a:xfrm>
        </p:spPr>
        <p:txBody>
          <a:bodyPr vert="horz" lIns="91440" tIns="45720" rIns="91440" bIns="45720" rtlCol="0" anchor="b">
            <a:normAutofit/>
          </a:bodyPr>
          <a:lstStyle/>
          <a:p>
            <a:r>
              <a:rPr lang="en-US" sz="4000" dirty="0"/>
              <a:t>You Can Always Mentor</a:t>
            </a:r>
          </a:p>
        </p:txBody>
      </p:sp>
      <p:sp>
        <p:nvSpPr>
          <p:cNvPr id="6" name="TextBox 5">
            <a:extLst>
              <a:ext uri="{FF2B5EF4-FFF2-40B4-BE49-F238E27FC236}">
                <a16:creationId xmlns:a16="http://schemas.microsoft.com/office/drawing/2014/main" id="{1C33B376-B69C-4030-81AF-E015DB94FBA2}"/>
              </a:ext>
            </a:extLst>
          </p:cNvPr>
          <p:cNvSpPr txBox="1"/>
          <p:nvPr/>
        </p:nvSpPr>
        <p:spPr>
          <a:xfrm>
            <a:off x="951050" y="2127247"/>
            <a:ext cx="5977938" cy="3652667"/>
          </a:xfrm>
          <a:prstGeom prst="rect">
            <a:avLst/>
          </a:prstGeom>
        </p:spPr>
        <p:txBody>
          <a:bodyPr vert="horz" lIns="0" tIns="45720" rIns="0" bIns="45720" rtlCol="0">
            <a:normAutofit/>
          </a:bodyPr>
          <a:lstStyle/>
          <a:p>
            <a:pPr>
              <a:lnSpc>
                <a:spcPts val="2400"/>
              </a:lnSpc>
              <a:spcBef>
                <a:spcPts val="600"/>
              </a:spcBef>
              <a:buClr>
                <a:schemeClr val="accent1"/>
              </a:buClr>
              <a:buFont typeface="Calibri" panose="020F0502020204030204" pitchFamily="34" charset="0"/>
            </a:pPr>
            <a:r>
              <a:rPr lang="en-US" b="0" i="0" dirty="0">
                <a:effectLst/>
              </a:rPr>
              <a:t>I'd like to take this opportunity and toast to me</a:t>
            </a:r>
            <a:br>
              <a:rPr lang="en-US" dirty="0"/>
            </a:br>
            <a:r>
              <a:rPr lang="en-US" b="0" i="0" dirty="0">
                <a:effectLst/>
              </a:rPr>
              <a:t>For </a:t>
            </a:r>
            <a:r>
              <a:rPr lang="en-US" b="0" i="0" dirty="0" err="1">
                <a:effectLst/>
              </a:rPr>
              <a:t>bein</a:t>
            </a:r>
            <a:r>
              <a:rPr lang="en-US" dirty="0"/>
              <a:t>’ </a:t>
            </a:r>
            <a:r>
              <a:rPr lang="en-US" b="0" i="0" dirty="0">
                <a:effectLst/>
              </a:rPr>
              <a:t>exactly who I'm supposed to be</a:t>
            </a:r>
            <a:br>
              <a:rPr lang="en-US" dirty="0"/>
            </a:br>
            <a:r>
              <a:rPr lang="en-US" b="0" i="0" dirty="0" err="1">
                <a:effectLst/>
              </a:rPr>
              <a:t>'Cause</a:t>
            </a:r>
            <a:r>
              <a:rPr lang="en-US" b="0" i="0" dirty="0">
                <a:effectLst/>
              </a:rPr>
              <a:t> life is </a:t>
            </a:r>
            <a:r>
              <a:rPr lang="en-US" b="0" i="0" dirty="0" err="1">
                <a:effectLst/>
              </a:rPr>
              <a:t>gonna</a:t>
            </a:r>
            <a:r>
              <a:rPr lang="en-US" b="0" i="0" dirty="0">
                <a:effectLst/>
              </a:rPr>
              <a:t> do what life does</a:t>
            </a:r>
            <a:br>
              <a:rPr lang="en-US" dirty="0"/>
            </a:br>
            <a:r>
              <a:rPr lang="en-US" b="0" i="0" dirty="0">
                <a:effectLst/>
              </a:rPr>
              <a:t>I don't </a:t>
            </a:r>
            <a:r>
              <a:rPr lang="en-US" b="0" i="0" dirty="0" err="1">
                <a:effectLst/>
              </a:rPr>
              <a:t>wanna</a:t>
            </a:r>
            <a:r>
              <a:rPr lang="en-US" b="0" i="0" dirty="0">
                <a:effectLst/>
              </a:rPr>
              <a:t> look back and regret who I was</a:t>
            </a:r>
            <a:br>
              <a:rPr lang="en-US" dirty="0"/>
            </a:br>
            <a:r>
              <a:rPr lang="en-US" b="0" i="0" dirty="0">
                <a:effectLst/>
              </a:rPr>
              <a:t>Let go of the expectations and then fire one</a:t>
            </a:r>
            <a:br>
              <a:rPr lang="en-US" dirty="0"/>
            </a:br>
            <a:r>
              <a:rPr lang="en-US" b="0" i="0" dirty="0">
                <a:effectLst/>
              </a:rPr>
              <a:t>Forget the tally sheet before all my time's up</a:t>
            </a:r>
            <a:br>
              <a:rPr lang="en-US" dirty="0"/>
            </a:br>
            <a:r>
              <a:rPr lang="en-US" b="0" i="0" dirty="0">
                <a:effectLst/>
              </a:rPr>
              <a:t>And I know I </a:t>
            </a:r>
            <a:r>
              <a:rPr lang="en-US" b="0" i="0" dirty="0" err="1">
                <a:effectLst/>
              </a:rPr>
              <a:t>gotta</a:t>
            </a:r>
            <a:r>
              <a:rPr lang="en-US" b="0" i="0" dirty="0">
                <a:effectLst/>
              </a:rPr>
              <a:t> roll with it</a:t>
            </a:r>
            <a:br>
              <a:rPr lang="en-US" dirty="0"/>
            </a:br>
            <a:r>
              <a:rPr lang="en-US" b="0" i="0" dirty="0">
                <a:effectLst/>
              </a:rPr>
              <a:t>I'm well aware the universe doesn't owe me shit</a:t>
            </a:r>
            <a:br>
              <a:rPr lang="en-US" dirty="0"/>
            </a:br>
            <a:r>
              <a:rPr lang="en-US" b="0" i="0" dirty="0">
                <a:effectLst/>
              </a:rPr>
              <a:t>I know that all of this pain leads to growth, I think</a:t>
            </a:r>
          </a:p>
          <a:p>
            <a:pPr>
              <a:lnSpc>
                <a:spcPts val="2400"/>
              </a:lnSpc>
              <a:spcBef>
                <a:spcPts val="600"/>
              </a:spcBef>
              <a:buClr>
                <a:schemeClr val="accent1"/>
              </a:buClr>
              <a:buFont typeface="Calibri" panose="020F0502020204030204" pitchFamily="34" charset="0"/>
            </a:pPr>
            <a:endParaRPr lang="en-US" dirty="0"/>
          </a:p>
          <a:p>
            <a:pPr marL="285750" indent="-285750">
              <a:lnSpc>
                <a:spcPts val="2400"/>
              </a:lnSpc>
              <a:spcBef>
                <a:spcPts val="600"/>
              </a:spcBef>
              <a:buClr>
                <a:schemeClr val="accent1"/>
              </a:buClr>
              <a:buFont typeface="Wingdings" panose="05000000000000000000" pitchFamily="2" charset="2"/>
              <a:buChar char="Ø"/>
            </a:pPr>
            <a:r>
              <a:rPr lang="en-US" dirty="0"/>
              <a:t>Next Year</a:t>
            </a:r>
          </a:p>
        </p:txBody>
      </p:sp>
      <p:pic>
        <p:nvPicPr>
          <p:cNvPr id="4" name="Content Placeholder 3">
            <a:extLst>
              <a:ext uri="{FF2B5EF4-FFF2-40B4-BE49-F238E27FC236}">
                <a16:creationId xmlns:a16="http://schemas.microsoft.com/office/drawing/2014/main" id="{7252EDA4-F0FE-4390-94A2-1A99197E1C4A}"/>
              </a:ext>
            </a:extLst>
          </p:cNvPr>
          <p:cNvPicPr>
            <a:picLocks noGrp="1" noChangeAspect="1"/>
          </p:cNvPicPr>
          <p:nvPr>
            <p:ph idx="1"/>
          </p:nvPr>
        </p:nvPicPr>
        <p:blipFill rotWithShape="1">
          <a:blip r:embed="rId3"/>
          <a:srcRect t="7815" r="1" b="30118"/>
          <a:stretch/>
        </p:blipFill>
        <p:spPr>
          <a:xfrm>
            <a:off x="8251982" y="630203"/>
            <a:ext cx="3294253" cy="2726208"/>
          </a:xfrm>
          <a:prstGeom prst="rect">
            <a:avLst/>
          </a:prstGeom>
        </p:spPr>
      </p:pic>
      <p:pic>
        <p:nvPicPr>
          <p:cNvPr id="7" name="Picture 6">
            <a:extLst>
              <a:ext uri="{FF2B5EF4-FFF2-40B4-BE49-F238E27FC236}">
                <a16:creationId xmlns:a16="http://schemas.microsoft.com/office/drawing/2014/main" id="{A940C5C5-F07B-4D31-AC4D-E9719D3E683B}"/>
              </a:ext>
            </a:extLst>
          </p:cNvPr>
          <p:cNvPicPr>
            <a:picLocks noChangeAspect="1"/>
          </p:cNvPicPr>
          <p:nvPr/>
        </p:nvPicPr>
        <p:blipFill rotWithShape="1">
          <a:blip r:embed="rId4"/>
          <a:srcRect r="-4" b="15584"/>
          <a:stretch/>
        </p:blipFill>
        <p:spPr>
          <a:xfrm>
            <a:off x="8239318" y="3517277"/>
            <a:ext cx="3306917" cy="2721674"/>
          </a:xfrm>
          <a:prstGeom prst="rect">
            <a:avLst/>
          </a:prstGeom>
        </p:spPr>
      </p:pic>
    </p:spTree>
    <p:extLst>
      <p:ext uri="{BB962C8B-B14F-4D97-AF65-F5344CB8AC3E}">
        <p14:creationId xmlns:p14="http://schemas.microsoft.com/office/powerpoint/2010/main" val="3334988277"/>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FC72-97A4-4421-BFB8-EF4DE2CBE582}"/>
              </a:ext>
            </a:extLst>
          </p:cNvPr>
          <p:cNvSpPr>
            <a:spLocks noGrp="1"/>
          </p:cNvSpPr>
          <p:nvPr>
            <p:ph type="title"/>
          </p:nvPr>
        </p:nvSpPr>
        <p:spPr>
          <a:xfrm>
            <a:off x="551996" y="286603"/>
            <a:ext cx="10058400" cy="1031052"/>
          </a:xfrm>
        </p:spPr>
        <p:txBody>
          <a:bodyPr/>
          <a:lstStyle/>
          <a:p>
            <a:r>
              <a:rPr lang="en-US" dirty="0"/>
              <a:t>Take Care of Yourself</a:t>
            </a:r>
          </a:p>
        </p:txBody>
      </p:sp>
      <p:pic>
        <p:nvPicPr>
          <p:cNvPr id="3" name="Picture 2">
            <a:extLst>
              <a:ext uri="{FF2B5EF4-FFF2-40B4-BE49-F238E27FC236}">
                <a16:creationId xmlns:a16="http://schemas.microsoft.com/office/drawing/2014/main" id="{AD2195E6-21C2-4747-AA6F-FFF22468CA11}"/>
              </a:ext>
            </a:extLst>
          </p:cNvPr>
          <p:cNvPicPr>
            <a:picLocks noChangeAspect="1"/>
          </p:cNvPicPr>
          <p:nvPr/>
        </p:nvPicPr>
        <p:blipFill>
          <a:blip r:embed="rId2"/>
          <a:stretch>
            <a:fillRect/>
          </a:stretch>
        </p:blipFill>
        <p:spPr>
          <a:xfrm>
            <a:off x="10030394" y="2905650"/>
            <a:ext cx="1905000" cy="1905000"/>
          </a:xfrm>
          <a:prstGeom prst="rect">
            <a:avLst/>
          </a:prstGeom>
        </p:spPr>
      </p:pic>
      <p:pic>
        <p:nvPicPr>
          <p:cNvPr id="4" name="Picture 3">
            <a:extLst>
              <a:ext uri="{FF2B5EF4-FFF2-40B4-BE49-F238E27FC236}">
                <a16:creationId xmlns:a16="http://schemas.microsoft.com/office/drawing/2014/main" id="{94A68C1A-157D-450B-B664-9255A6709CD6}"/>
              </a:ext>
            </a:extLst>
          </p:cNvPr>
          <p:cNvPicPr>
            <a:picLocks noChangeAspect="1"/>
          </p:cNvPicPr>
          <p:nvPr/>
        </p:nvPicPr>
        <p:blipFill rotWithShape="1">
          <a:blip r:embed="rId3"/>
          <a:srcRect l="21776" r="22158"/>
          <a:stretch/>
        </p:blipFill>
        <p:spPr>
          <a:xfrm>
            <a:off x="216435" y="3925206"/>
            <a:ext cx="2155770" cy="2781869"/>
          </a:xfrm>
          <a:prstGeom prst="rect">
            <a:avLst/>
          </a:prstGeom>
        </p:spPr>
      </p:pic>
      <p:pic>
        <p:nvPicPr>
          <p:cNvPr id="5" name="Picture 4">
            <a:extLst>
              <a:ext uri="{FF2B5EF4-FFF2-40B4-BE49-F238E27FC236}">
                <a16:creationId xmlns:a16="http://schemas.microsoft.com/office/drawing/2014/main" id="{7A6CED60-B12E-49B5-8F83-9B28E2C9BBED}"/>
              </a:ext>
            </a:extLst>
          </p:cNvPr>
          <p:cNvPicPr>
            <a:picLocks noChangeAspect="1"/>
          </p:cNvPicPr>
          <p:nvPr/>
        </p:nvPicPr>
        <p:blipFill>
          <a:blip r:embed="rId4"/>
          <a:stretch>
            <a:fillRect/>
          </a:stretch>
        </p:blipFill>
        <p:spPr>
          <a:xfrm>
            <a:off x="9746719" y="61626"/>
            <a:ext cx="2472350" cy="2472350"/>
          </a:xfrm>
          <a:prstGeom prst="rect">
            <a:avLst/>
          </a:prstGeom>
        </p:spPr>
      </p:pic>
      <p:pic>
        <p:nvPicPr>
          <p:cNvPr id="6" name="Picture 5">
            <a:extLst>
              <a:ext uri="{FF2B5EF4-FFF2-40B4-BE49-F238E27FC236}">
                <a16:creationId xmlns:a16="http://schemas.microsoft.com/office/drawing/2014/main" id="{5EB53EA6-0620-43E6-AA6F-3F2181EEFD87}"/>
              </a:ext>
            </a:extLst>
          </p:cNvPr>
          <p:cNvPicPr>
            <a:picLocks noChangeAspect="1"/>
          </p:cNvPicPr>
          <p:nvPr/>
        </p:nvPicPr>
        <p:blipFill>
          <a:blip r:embed="rId5"/>
          <a:stretch>
            <a:fillRect/>
          </a:stretch>
        </p:blipFill>
        <p:spPr>
          <a:xfrm>
            <a:off x="7081807" y="3429000"/>
            <a:ext cx="2606658" cy="2606658"/>
          </a:xfrm>
          <a:prstGeom prst="rect">
            <a:avLst/>
          </a:prstGeom>
        </p:spPr>
      </p:pic>
      <p:pic>
        <p:nvPicPr>
          <p:cNvPr id="7" name="Picture 6">
            <a:extLst>
              <a:ext uri="{FF2B5EF4-FFF2-40B4-BE49-F238E27FC236}">
                <a16:creationId xmlns:a16="http://schemas.microsoft.com/office/drawing/2014/main" id="{1228C42C-6B1F-42C7-9486-24D77697969B}"/>
              </a:ext>
            </a:extLst>
          </p:cNvPr>
          <p:cNvPicPr>
            <a:picLocks noChangeAspect="1"/>
          </p:cNvPicPr>
          <p:nvPr/>
        </p:nvPicPr>
        <p:blipFill>
          <a:blip r:embed="rId6"/>
          <a:stretch>
            <a:fillRect/>
          </a:stretch>
        </p:blipFill>
        <p:spPr>
          <a:xfrm>
            <a:off x="433171" y="1737360"/>
            <a:ext cx="3878068" cy="2039113"/>
          </a:xfrm>
          <a:prstGeom prst="rect">
            <a:avLst/>
          </a:prstGeom>
        </p:spPr>
      </p:pic>
      <p:pic>
        <p:nvPicPr>
          <p:cNvPr id="8" name="Picture 7">
            <a:extLst>
              <a:ext uri="{FF2B5EF4-FFF2-40B4-BE49-F238E27FC236}">
                <a16:creationId xmlns:a16="http://schemas.microsoft.com/office/drawing/2014/main" id="{BFA574D0-C7E6-45E7-BC2D-EFB1F0A26A22}"/>
              </a:ext>
            </a:extLst>
          </p:cNvPr>
          <p:cNvPicPr>
            <a:picLocks noChangeAspect="1"/>
          </p:cNvPicPr>
          <p:nvPr/>
        </p:nvPicPr>
        <p:blipFill rotWithShape="1">
          <a:blip r:embed="rId7"/>
          <a:srcRect l="14445" t="11111" r="17110" b="7600"/>
          <a:stretch/>
        </p:blipFill>
        <p:spPr>
          <a:xfrm>
            <a:off x="5923123" y="286603"/>
            <a:ext cx="2317367" cy="2752249"/>
          </a:xfrm>
          <a:prstGeom prst="rect">
            <a:avLst/>
          </a:prstGeom>
        </p:spPr>
      </p:pic>
      <p:sp>
        <p:nvSpPr>
          <p:cNvPr id="9" name="TextBox 8">
            <a:extLst>
              <a:ext uri="{FF2B5EF4-FFF2-40B4-BE49-F238E27FC236}">
                <a16:creationId xmlns:a16="http://schemas.microsoft.com/office/drawing/2014/main" id="{B509FFCF-E599-497D-A07B-160C07FEC377}"/>
              </a:ext>
            </a:extLst>
          </p:cNvPr>
          <p:cNvSpPr txBox="1"/>
          <p:nvPr/>
        </p:nvSpPr>
        <p:spPr>
          <a:xfrm>
            <a:off x="2586996" y="4089589"/>
            <a:ext cx="4556227" cy="2554545"/>
          </a:xfrm>
          <a:prstGeom prst="rect">
            <a:avLst/>
          </a:prstGeom>
          <a:noFill/>
        </p:spPr>
        <p:txBody>
          <a:bodyPr wrap="square" rtlCol="0">
            <a:spAutoFit/>
          </a:bodyPr>
          <a:lstStyle/>
          <a:p>
            <a:r>
              <a:rPr lang="en-US" sz="1600" b="0" i="0" dirty="0">
                <a:solidFill>
                  <a:srgbClr val="202124"/>
                </a:solidFill>
                <a:effectLst/>
              </a:rPr>
              <a:t>When we oppress anyone, we oppress ourselves</a:t>
            </a:r>
            <a:br>
              <a:rPr lang="en-US" sz="1600" dirty="0"/>
            </a:br>
            <a:r>
              <a:rPr lang="en-US" sz="1600" b="0" i="0" dirty="0">
                <a:solidFill>
                  <a:srgbClr val="202124"/>
                </a:solidFill>
                <a:effectLst/>
              </a:rPr>
              <a:t>Greatest gift I ever learned is </a:t>
            </a:r>
            <a:r>
              <a:rPr lang="en-US" sz="1600" b="0" i="0" dirty="0" err="1">
                <a:solidFill>
                  <a:srgbClr val="202124"/>
                </a:solidFill>
                <a:effectLst/>
              </a:rPr>
              <a:t>helpin</a:t>
            </a:r>
            <a:r>
              <a:rPr lang="en-US" sz="1600" b="0" i="0" dirty="0">
                <a:solidFill>
                  <a:srgbClr val="202124"/>
                </a:solidFill>
                <a:effectLst/>
              </a:rPr>
              <a:t>' someone else</a:t>
            </a:r>
            <a:br>
              <a:rPr lang="en-US" sz="1600" dirty="0"/>
            </a:br>
            <a:r>
              <a:rPr lang="en-US" sz="1600" b="0" i="0" dirty="0">
                <a:solidFill>
                  <a:srgbClr val="202124"/>
                </a:solidFill>
                <a:effectLst/>
              </a:rPr>
              <a:t>You build, believe and build </a:t>
            </a:r>
            <a:r>
              <a:rPr lang="en-US" sz="1600" b="0" i="0" dirty="0" err="1">
                <a:solidFill>
                  <a:srgbClr val="202124"/>
                </a:solidFill>
                <a:effectLst/>
              </a:rPr>
              <a:t>'cause</a:t>
            </a:r>
            <a:r>
              <a:rPr lang="en-US" sz="1600" b="0" i="0" dirty="0">
                <a:solidFill>
                  <a:srgbClr val="202124"/>
                </a:solidFill>
                <a:effectLst/>
              </a:rPr>
              <a:t> you forget about yourself</a:t>
            </a:r>
            <a:br>
              <a:rPr lang="en-US" sz="1600" dirty="0"/>
            </a:br>
            <a:r>
              <a:rPr lang="en-US" sz="1600" b="0" i="0" dirty="0">
                <a:solidFill>
                  <a:srgbClr val="202124"/>
                </a:solidFill>
                <a:effectLst/>
              </a:rPr>
              <a:t>Service, purpose, works if you work it</a:t>
            </a:r>
            <a:br>
              <a:rPr lang="en-US" sz="1600" dirty="0"/>
            </a:br>
            <a:r>
              <a:rPr lang="en-US" sz="1600" b="0" i="0" dirty="0">
                <a:solidFill>
                  <a:srgbClr val="202124"/>
                </a:solidFill>
                <a:effectLst/>
              </a:rPr>
              <a:t>Love everyone regardless of the God they worship</a:t>
            </a:r>
          </a:p>
          <a:p>
            <a:endParaRPr lang="en-US" sz="1600" dirty="0">
              <a:solidFill>
                <a:srgbClr val="202124"/>
              </a:solidFill>
            </a:endParaRPr>
          </a:p>
          <a:p>
            <a:pPr marL="285750" indent="-285750">
              <a:buFont typeface="Wingdings" panose="05000000000000000000" pitchFamily="2" charset="2"/>
              <a:buChar char="Ø"/>
            </a:pPr>
            <a:r>
              <a:rPr lang="en-US" sz="1600" dirty="0">
                <a:solidFill>
                  <a:srgbClr val="202124"/>
                </a:solidFill>
              </a:rPr>
              <a:t>Wednesday Morning</a:t>
            </a:r>
            <a:endParaRPr lang="en-US" sz="1600" dirty="0"/>
          </a:p>
        </p:txBody>
      </p:sp>
    </p:spTree>
    <p:extLst>
      <p:ext uri="{BB962C8B-B14F-4D97-AF65-F5344CB8AC3E}">
        <p14:creationId xmlns:p14="http://schemas.microsoft.com/office/powerpoint/2010/main" val="1219131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5DA5A-2038-462C-9096-5B33CBECB1F3}"/>
              </a:ext>
            </a:extLst>
          </p:cNvPr>
          <p:cNvSpPr>
            <a:spLocks noGrp="1"/>
          </p:cNvSpPr>
          <p:nvPr>
            <p:ph type="title"/>
          </p:nvPr>
        </p:nvSpPr>
        <p:spPr/>
        <p:txBody>
          <a:bodyPr/>
          <a:lstStyle/>
          <a:p>
            <a:r>
              <a:rPr lang="en-US" dirty="0"/>
              <a:t>Setbacks are Going to Happen</a:t>
            </a:r>
          </a:p>
        </p:txBody>
      </p:sp>
      <p:sp>
        <p:nvSpPr>
          <p:cNvPr id="3" name="Content Placeholder 2">
            <a:extLst>
              <a:ext uri="{FF2B5EF4-FFF2-40B4-BE49-F238E27FC236}">
                <a16:creationId xmlns:a16="http://schemas.microsoft.com/office/drawing/2014/main" id="{3A6F054C-269A-4CCA-97DE-9779AF049E97}"/>
              </a:ext>
            </a:extLst>
          </p:cNvPr>
          <p:cNvSpPr>
            <a:spLocks noGrp="1"/>
          </p:cNvSpPr>
          <p:nvPr>
            <p:ph idx="1"/>
          </p:nvPr>
        </p:nvSpPr>
        <p:spPr>
          <a:xfrm>
            <a:off x="1097280" y="1545996"/>
            <a:ext cx="5462911" cy="4996205"/>
          </a:xfrm>
        </p:spPr>
        <p:txBody>
          <a:bodyPr>
            <a:normAutofit lnSpcReduction="10000"/>
          </a:bodyPr>
          <a:lstStyle/>
          <a:p>
            <a:pPr marL="0" indent="0">
              <a:lnSpc>
                <a:spcPct val="120000"/>
              </a:lnSpc>
              <a:spcBef>
                <a:spcPts val="0"/>
              </a:spcBef>
              <a:spcAft>
                <a:spcPts val="0"/>
              </a:spcAft>
              <a:buNone/>
            </a:pPr>
            <a:r>
              <a:rPr lang="en-US" sz="1600" dirty="0"/>
              <a:t>On my grave, what quote will be etched in?</a:t>
            </a:r>
          </a:p>
          <a:p>
            <a:pPr marL="0" indent="0">
              <a:lnSpc>
                <a:spcPct val="120000"/>
              </a:lnSpc>
              <a:spcBef>
                <a:spcPts val="0"/>
              </a:spcBef>
              <a:spcAft>
                <a:spcPts val="0"/>
              </a:spcAft>
              <a:buNone/>
            </a:pPr>
            <a:r>
              <a:rPr lang="en-US" sz="1600" dirty="0"/>
              <a:t>Never played the game to be a contestant</a:t>
            </a:r>
          </a:p>
          <a:p>
            <a:pPr marL="0" indent="0">
              <a:lnSpc>
                <a:spcPct val="120000"/>
              </a:lnSpc>
              <a:spcBef>
                <a:spcPts val="0"/>
              </a:spcBef>
              <a:spcAft>
                <a:spcPts val="0"/>
              </a:spcAft>
              <a:buNone/>
            </a:pPr>
            <a:r>
              <a:rPr lang="en-US" sz="1600" dirty="0"/>
              <a:t>Never joined the league to ride benches</a:t>
            </a:r>
          </a:p>
          <a:p>
            <a:pPr marL="0" indent="0">
              <a:lnSpc>
                <a:spcPct val="120000"/>
              </a:lnSpc>
              <a:spcBef>
                <a:spcPts val="0"/>
              </a:spcBef>
              <a:spcAft>
                <a:spcPts val="0"/>
              </a:spcAft>
              <a:buNone/>
            </a:pPr>
            <a:r>
              <a:rPr lang="en-US" sz="1600" dirty="0"/>
              <a:t>The wins hit different when they don't expect it</a:t>
            </a:r>
          </a:p>
          <a:p>
            <a:pPr marL="0" indent="0">
              <a:lnSpc>
                <a:spcPct val="120000"/>
              </a:lnSpc>
              <a:spcBef>
                <a:spcPts val="0"/>
              </a:spcBef>
              <a:spcAft>
                <a:spcPts val="0"/>
              </a:spcAft>
              <a:buNone/>
            </a:pPr>
            <a:r>
              <a:rPr lang="en-US" sz="1600" dirty="0"/>
              <a:t>Yeah, and they </a:t>
            </a:r>
            <a:r>
              <a:rPr lang="en-US" sz="1600" dirty="0" err="1"/>
              <a:t>they</a:t>
            </a:r>
            <a:r>
              <a:rPr lang="en-US" sz="1600" dirty="0"/>
              <a:t> </a:t>
            </a:r>
            <a:r>
              <a:rPr lang="en-US" sz="1600" dirty="0" err="1"/>
              <a:t>ain't</a:t>
            </a:r>
            <a:r>
              <a:rPr lang="en-US" sz="1600" dirty="0"/>
              <a:t> </a:t>
            </a:r>
            <a:r>
              <a:rPr lang="en-US" sz="1600" dirty="0" err="1"/>
              <a:t>gotta</a:t>
            </a:r>
            <a:r>
              <a:rPr lang="en-US" sz="1600" dirty="0"/>
              <a:t> like me</a:t>
            </a:r>
          </a:p>
          <a:p>
            <a:pPr marL="0" indent="0" algn="l">
              <a:lnSpc>
                <a:spcPct val="120000"/>
              </a:lnSpc>
              <a:spcBef>
                <a:spcPts val="0"/>
              </a:spcBef>
              <a:spcAft>
                <a:spcPts val="0"/>
              </a:spcAft>
              <a:buNone/>
            </a:pPr>
            <a:r>
              <a:rPr lang="en-US" sz="1600" b="0" i="0" dirty="0">
                <a:solidFill>
                  <a:srgbClr val="202124"/>
                </a:solidFill>
                <a:effectLst/>
              </a:rPr>
              <a:t>There's no need to cry for me</a:t>
            </a:r>
            <a:br>
              <a:rPr lang="en-US" sz="1600" b="0" i="0" dirty="0">
                <a:solidFill>
                  <a:srgbClr val="202124"/>
                </a:solidFill>
                <a:effectLst/>
              </a:rPr>
            </a:br>
            <a:r>
              <a:rPr lang="en-US" sz="1600" b="0" i="0" dirty="0">
                <a:solidFill>
                  <a:srgbClr val="202124"/>
                </a:solidFill>
                <a:effectLst/>
              </a:rPr>
              <a:t>I'm a fighter, fighter</a:t>
            </a:r>
            <a:br>
              <a:rPr lang="en-US" sz="1600" b="0" i="0" dirty="0">
                <a:solidFill>
                  <a:srgbClr val="202124"/>
                </a:solidFill>
                <a:effectLst/>
              </a:rPr>
            </a:br>
            <a:r>
              <a:rPr lang="en-US" sz="1600" b="0" i="0" dirty="0">
                <a:solidFill>
                  <a:srgbClr val="202124"/>
                </a:solidFill>
                <a:effectLst/>
              </a:rPr>
              <a:t>You can't take my voice from me</a:t>
            </a:r>
            <a:br>
              <a:rPr lang="en-US" sz="1600" b="0" i="0" dirty="0">
                <a:solidFill>
                  <a:srgbClr val="202124"/>
                </a:solidFill>
                <a:effectLst/>
              </a:rPr>
            </a:br>
            <a:r>
              <a:rPr lang="en-US" sz="1600" b="0" i="0" dirty="0">
                <a:solidFill>
                  <a:srgbClr val="202124"/>
                </a:solidFill>
                <a:effectLst/>
              </a:rPr>
              <a:t>I will rise up, rise up</a:t>
            </a:r>
            <a:br>
              <a:rPr lang="en-US" sz="1600" b="0" i="0" dirty="0">
                <a:solidFill>
                  <a:srgbClr val="202124"/>
                </a:solidFill>
                <a:effectLst/>
              </a:rPr>
            </a:br>
            <a:r>
              <a:rPr lang="en-US" sz="1600" b="0" i="0" dirty="0">
                <a:solidFill>
                  <a:srgbClr val="202124"/>
                </a:solidFill>
                <a:effectLst/>
              </a:rPr>
              <a:t>So what are you waiting for?...</a:t>
            </a:r>
            <a:br>
              <a:rPr lang="en-US" sz="1600" b="0" i="0" dirty="0">
                <a:solidFill>
                  <a:srgbClr val="202124"/>
                </a:solidFill>
                <a:effectLst/>
              </a:rPr>
            </a:br>
            <a:r>
              <a:rPr lang="en-US" sz="1600" b="0" i="0" dirty="0">
                <a:solidFill>
                  <a:srgbClr val="202124"/>
                </a:solidFill>
                <a:effectLst/>
              </a:rPr>
              <a:t>The pain is where faith is born</a:t>
            </a:r>
            <a:br>
              <a:rPr lang="en-US" sz="1600" b="0" i="0" dirty="0">
                <a:solidFill>
                  <a:srgbClr val="202124"/>
                </a:solidFill>
                <a:effectLst/>
              </a:rPr>
            </a:br>
            <a:endParaRPr lang="en-US" sz="1600" b="0" i="0" dirty="0">
              <a:solidFill>
                <a:srgbClr val="202124"/>
              </a:solidFill>
              <a:effectLst/>
            </a:endParaRPr>
          </a:p>
          <a:p>
            <a:pPr marL="0" indent="0" algn="l">
              <a:lnSpc>
                <a:spcPct val="120000"/>
              </a:lnSpc>
              <a:spcBef>
                <a:spcPts val="0"/>
              </a:spcBef>
              <a:spcAft>
                <a:spcPts val="0"/>
              </a:spcAft>
              <a:buNone/>
            </a:pPr>
            <a:r>
              <a:rPr lang="en-US" sz="1600" b="0" i="0" dirty="0">
                <a:solidFill>
                  <a:srgbClr val="202124"/>
                </a:solidFill>
                <a:effectLst/>
              </a:rPr>
              <a:t>I was supposed to be a one hit ringer</a:t>
            </a:r>
            <a:br>
              <a:rPr lang="en-US" sz="1600" b="0" i="0" dirty="0">
                <a:solidFill>
                  <a:srgbClr val="202124"/>
                </a:solidFill>
                <a:effectLst/>
              </a:rPr>
            </a:br>
            <a:r>
              <a:rPr lang="en-US" sz="1600" b="0" i="0" dirty="0">
                <a:solidFill>
                  <a:srgbClr val="202124"/>
                </a:solidFill>
                <a:effectLst/>
              </a:rPr>
              <a:t>Now I got too many rings and not enough fingers</a:t>
            </a:r>
            <a:br>
              <a:rPr lang="en-US" sz="1600" b="0" i="0" dirty="0">
                <a:solidFill>
                  <a:srgbClr val="202124"/>
                </a:solidFill>
                <a:effectLst/>
              </a:rPr>
            </a:br>
            <a:r>
              <a:rPr lang="en-US" sz="1600" b="0" i="0" dirty="0">
                <a:solidFill>
                  <a:srgbClr val="202124"/>
                </a:solidFill>
                <a:effectLst/>
              </a:rPr>
              <a:t>Keep doing my thing, they keep </a:t>
            </a:r>
            <a:r>
              <a:rPr lang="en-US" sz="1600" b="0" i="0" dirty="0" err="1">
                <a:solidFill>
                  <a:srgbClr val="202124"/>
                </a:solidFill>
                <a:effectLst/>
              </a:rPr>
              <a:t>chasin</a:t>
            </a:r>
            <a:r>
              <a:rPr lang="en-US" sz="1600" b="0" i="0" dirty="0">
                <a:solidFill>
                  <a:srgbClr val="202124"/>
                </a:solidFill>
                <a:effectLst/>
              </a:rPr>
              <a:t>' the wave</a:t>
            </a:r>
          </a:p>
          <a:p>
            <a:pPr algn="l">
              <a:lnSpc>
                <a:spcPct val="120000"/>
              </a:lnSpc>
              <a:spcBef>
                <a:spcPts val="0"/>
              </a:spcBef>
              <a:spcAft>
                <a:spcPts val="0"/>
              </a:spcAft>
            </a:pPr>
            <a:endParaRPr lang="en-US" sz="1600" b="0" i="0" dirty="0">
              <a:solidFill>
                <a:srgbClr val="202124"/>
              </a:solidFill>
              <a:effectLst/>
            </a:endParaRPr>
          </a:p>
          <a:p>
            <a:pPr algn="l">
              <a:lnSpc>
                <a:spcPct val="120000"/>
              </a:lnSpc>
              <a:spcBef>
                <a:spcPts val="0"/>
              </a:spcBef>
              <a:spcAft>
                <a:spcPts val="0"/>
              </a:spcAft>
            </a:pPr>
            <a:r>
              <a:rPr lang="en-US" sz="1600" dirty="0">
                <a:solidFill>
                  <a:srgbClr val="202124"/>
                </a:solidFill>
              </a:rPr>
              <a:t>Chant</a:t>
            </a:r>
            <a:endParaRPr lang="en-US" sz="1600" b="0" i="0" dirty="0">
              <a:solidFill>
                <a:srgbClr val="202124"/>
              </a:solidFill>
              <a:effectLst/>
            </a:endParaRPr>
          </a:p>
          <a:p>
            <a:pPr marL="0" indent="0">
              <a:lnSpc>
                <a:spcPct val="120000"/>
              </a:lnSpc>
              <a:spcBef>
                <a:spcPts val="0"/>
              </a:spcBef>
              <a:spcAft>
                <a:spcPts val="0"/>
              </a:spcAft>
              <a:buNone/>
            </a:pPr>
            <a:endParaRPr lang="en-US" sz="1600" dirty="0"/>
          </a:p>
        </p:txBody>
      </p:sp>
      <p:pic>
        <p:nvPicPr>
          <p:cNvPr id="4" name="Picture 3">
            <a:extLst>
              <a:ext uri="{FF2B5EF4-FFF2-40B4-BE49-F238E27FC236}">
                <a16:creationId xmlns:a16="http://schemas.microsoft.com/office/drawing/2014/main" id="{2F25A748-CBBA-4EBE-B9AE-4A6EE4BD8C7C}"/>
              </a:ext>
            </a:extLst>
          </p:cNvPr>
          <p:cNvPicPr>
            <a:picLocks noChangeAspect="1"/>
          </p:cNvPicPr>
          <p:nvPr/>
        </p:nvPicPr>
        <p:blipFill>
          <a:blip r:embed="rId3"/>
          <a:stretch>
            <a:fillRect/>
          </a:stretch>
        </p:blipFill>
        <p:spPr>
          <a:xfrm>
            <a:off x="7024716" y="2407708"/>
            <a:ext cx="4462203" cy="2507191"/>
          </a:xfrm>
          <a:prstGeom prst="rect">
            <a:avLst/>
          </a:prstGeom>
        </p:spPr>
      </p:pic>
    </p:spTree>
    <p:extLst>
      <p:ext uri="{BB962C8B-B14F-4D97-AF65-F5344CB8AC3E}">
        <p14:creationId xmlns:p14="http://schemas.microsoft.com/office/powerpoint/2010/main" val="1785398317"/>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D28A6D-CF20-4A5D-8BCE-56B3DF6103F7}"/>
              </a:ext>
            </a:extLst>
          </p:cNvPr>
          <p:cNvPicPr>
            <a:picLocks noChangeAspect="1"/>
          </p:cNvPicPr>
          <p:nvPr/>
        </p:nvPicPr>
        <p:blipFill>
          <a:blip r:embed="rId2"/>
          <a:stretch>
            <a:fillRect/>
          </a:stretch>
        </p:blipFill>
        <p:spPr>
          <a:xfrm>
            <a:off x="1833625" y="963039"/>
            <a:ext cx="6912217" cy="3888122"/>
          </a:xfrm>
          <a:prstGeom prst="rect">
            <a:avLst/>
          </a:prstGeom>
        </p:spPr>
      </p:pic>
      <p:sp>
        <p:nvSpPr>
          <p:cNvPr id="10" name="Title 9">
            <a:extLst>
              <a:ext uri="{FF2B5EF4-FFF2-40B4-BE49-F238E27FC236}">
                <a16:creationId xmlns:a16="http://schemas.microsoft.com/office/drawing/2014/main" id="{2556AD16-AE0D-BBCB-4F6A-4C4E82758CAB}"/>
              </a:ext>
            </a:extLst>
          </p:cNvPr>
          <p:cNvSpPr>
            <a:spLocks noGrp="1"/>
          </p:cNvSpPr>
          <p:nvPr>
            <p:ph type="title"/>
          </p:nvPr>
        </p:nvSpPr>
        <p:spPr>
          <a:xfrm>
            <a:off x="991399" y="5120138"/>
            <a:ext cx="8596668" cy="1320800"/>
          </a:xfrm>
        </p:spPr>
        <p:txBody>
          <a:bodyPr/>
          <a:lstStyle/>
          <a:p>
            <a:r>
              <a:rPr lang="en-US" dirty="0"/>
              <a:t>Stephanie.Guarino@christianacare.org</a:t>
            </a:r>
            <a:br>
              <a:rPr lang="en-US" dirty="0"/>
            </a:br>
            <a:r>
              <a:rPr lang="en-US" dirty="0"/>
              <a:t>(302) 932-2377</a:t>
            </a:r>
          </a:p>
        </p:txBody>
      </p:sp>
    </p:spTree>
    <p:extLst>
      <p:ext uri="{BB962C8B-B14F-4D97-AF65-F5344CB8AC3E}">
        <p14:creationId xmlns:p14="http://schemas.microsoft.com/office/powerpoint/2010/main" val="3116340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D50D-3E51-D705-94FE-C8C4C8B8811B}"/>
              </a:ext>
            </a:extLst>
          </p:cNvPr>
          <p:cNvSpPr>
            <a:spLocks noGrp="1"/>
          </p:cNvSpPr>
          <p:nvPr>
            <p:ph type="title"/>
          </p:nvPr>
        </p:nvSpPr>
        <p:spPr/>
        <p:txBody>
          <a:bodyPr/>
          <a:lstStyle/>
          <a:p>
            <a:r>
              <a:rPr lang="en-US" dirty="0"/>
              <a:t>Center for Special Health Care Needs- Where We Started</a:t>
            </a:r>
          </a:p>
        </p:txBody>
      </p:sp>
      <p:sp>
        <p:nvSpPr>
          <p:cNvPr id="3" name="Content Placeholder 2">
            <a:extLst>
              <a:ext uri="{FF2B5EF4-FFF2-40B4-BE49-F238E27FC236}">
                <a16:creationId xmlns:a16="http://schemas.microsoft.com/office/drawing/2014/main" id="{12244F5A-E142-312B-49A1-8AF77DDCD31E}"/>
              </a:ext>
            </a:extLst>
          </p:cNvPr>
          <p:cNvSpPr>
            <a:spLocks noGrp="1"/>
          </p:cNvSpPr>
          <p:nvPr>
            <p:ph idx="1"/>
          </p:nvPr>
        </p:nvSpPr>
        <p:spPr>
          <a:xfrm>
            <a:off x="677334" y="1862357"/>
            <a:ext cx="8596668" cy="4179006"/>
          </a:xfrm>
        </p:spPr>
        <p:txBody>
          <a:bodyPr/>
          <a:lstStyle/>
          <a:p>
            <a:r>
              <a:rPr lang="en-US" dirty="0"/>
              <a:t>Nemours Children’s Health, Delaware- well-resourced pediatric center with ~290 patients from DE, New Jersey, and Pennsylvania</a:t>
            </a:r>
          </a:p>
          <a:p>
            <a:r>
              <a:rPr lang="en-US" dirty="0"/>
              <a:t>ChristianaCare- largest health system in the state of Delaware, mainly in New Castle County, starting to expand South</a:t>
            </a:r>
          </a:p>
          <a:p>
            <a:r>
              <a:rPr lang="en-US" dirty="0"/>
              <a:t>Adult Cancer Center had 3 private groups- 1 medical oncology, 1 hematology, 1 hematology and medical oncology</a:t>
            </a:r>
          </a:p>
          <a:p>
            <a:r>
              <a:rPr lang="en-US" dirty="0"/>
              <a:t>No other infrastructure for adult patients with sickle cell disease</a:t>
            </a:r>
          </a:p>
          <a:p>
            <a:r>
              <a:rPr lang="en-US" dirty="0"/>
              <a:t>Strong Med-Peds presence started Transition Care Practice</a:t>
            </a:r>
          </a:p>
          <a:p>
            <a:endParaRPr lang="en-US" dirty="0"/>
          </a:p>
          <a:p>
            <a:endParaRPr lang="en-US" dirty="0"/>
          </a:p>
        </p:txBody>
      </p:sp>
      <p:pic>
        <p:nvPicPr>
          <p:cNvPr id="6" name="Picture 5">
            <a:extLst>
              <a:ext uri="{FF2B5EF4-FFF2-40B4-BE49-F238E27FC236}">
                <a16:creationId xmlns:a16="http://schemas.microsoft.com/office/drawing/2014/main" id="{008F144A-CE69-61BE-C1B1-A47D6617B44B}"/>
              </a:ext>
            </a:extLst>
          </p:cNvPr>
          <p:cNvPicPr>
            <a:picLocks noChangeAspect="1"/>
          </p:cNvPicPr>
          <p:nvPr/>
        </p:nvPicPr>
        <p:blipFill>
          <a:blip r:embed="rId2"/>
          <a:stretch>
            <a:fillRect/>
          </a:stretch>
        </p:blipFill>
        <p:spPr>
          <a:xfrm>
            <a:off x="7593605" y="4225991"/>
            <a:ext cx="4220061" cy="2363234"/>
          </a:xfrm>
          <a:prstGeom prst="rect">
            <a:avLst/>
          </a:prstGeom>
        </p:spPr>
      </p:pic>
    </p:spTree>
    <p:extLst>
      <p:ext uri="{BB962C8B-B14F-4D97-AF65-F5344CB8AC3E}">
        <p14:creationId xmlns:p14="http://schemas.microsoft.com/office/powerpoint/2010/main" val="362758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Sickle Cell Disease in Delaware</a:t>
            </a:r>
          </a:p>
        </p:txBody>
      </p:sp>
      <p:sp>
        <p:nvSpPr>
          <p:cNvPr id="3" name="Content Placeholder 2"/>
          <p:cNvSpPr>
            <a:spLocks noGrp="1"/>
          </p:cNvSpPr>
          <p:nvPr>
            <p:ph idx="1"/>
          </p:nvPr>
        </p:nvSpPr>
        <p:spPr>
          <a:xfrm>
            <a:off x="752475" y="1571625"/>
            <a:ext cx="9260205" cy="4967397"/>
          </a:xfrm>
        </p:spPr>
        <p:txBody>
          <a:bodyPr>
            <a:normAutofit/>
          </a:bodyPr>
          <a:lstStyle/>
          <a:p>
            <a:pPr>
              <a:buFont typeface="Wingdings" panose="05000000000000000000" pitchFamily="2" charset="2"/>
              <a:buChar char="§"/>
            </a:pPr>
            <a:r>
              <a:rPr lang="en-US" sz="2400" dirty="0"/>
              <a:t>All encounters in any of 3 EDs between July 1, 2016-June 30, 2017 with primary or secondary diagnosis of ICD-10 code D57.XX</a:t>
            </a:r>
          </a:p>
          <a:p>
            <a:pPr marL="1049337" lvl="1" indent="-457200">
              <a:buFont typeface="Wingdings" panose="05000000000000000000" pitchFamily="2" charset="2"/>
              <a:buChar char="§"/>
            </a:pPr>
            <a:r>
              <a:rPr lang="en-US" sz="2400" dirty="0"/>
              <a:t>Excluded those with sickle cell trait</a:t>
            </a:r>
          </a:p>
          <a:p>
            <a:pPr marL="1049337" lvl="1" indent="-457200">
              <a:buFont typeface="Wingdings" panose="05000000000000000000" pitchFamily="2" charset="2"/>
              <a:buChar char="§"/>
            </a:pPr>
            <a:r>
              <a:rPr lang="en-US" sz="2400" dirty="0"/>
              <a:t>Based on provider coded diagnoses</a:t>
            </a:r>
          </a:p>
          <a:p>
            <a:pPr>
              <a:buFont typeface="Wingdings" panose="05000000000000000000" pitchFamily="2" charset="2"/>
              <a:buChar char="§"/>
            </a:pPr>
            <a:r>
              <a:rPr lang="en-US" sz="2400" dirty="0"/>
              <a:t>Demographic and clinical data for each </a:t>
            </a:r>
            <a:r>
              <a:rPr lang="en-US" sz="2400" dirty="0">
                <a:solidFill>
                  <a:schemeClr val="tx1"/>
                </a:solidFill>
              </a:rPr>
              <a:t>encounter were </a:t>
            </a:r>
            <a:r>
              <a:rPr lang="en-US" sz="2400" dirty="0"/>
              <a:t>collected</a:t>
            </a:r>
          </a:p>
          <a:p>
            <a:pPr>
              <a:buFont typeface="Wingdings" panose="05000000000000000000" pitchFamily="2" charset="2"/>
              <a:buChar char="§"/>
            </a:pPr>
            <a:r>
              <a:rPr lang="en-US" sz="2400" dirty="0"/>
              <a:t>Included inpatient admissions and observation stays which began with an ED visit</a:t>
            </a:r>
          </a:p>
        </p:txBody>
      </p:sp>
    </p:spTree>
    <p:extLst>
      <p:ext uri="{BB962C8B-B14F-4D97-AF65-F5344CB8AC3E}">
        <p14:creationId xmlns:p14="http://schemas.microsoft.com/office/powerpoint/2010/main" val="1386365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66788"/>
            <a:ext cx="2587625" cy="2159000"/>
          </a:xfrm>
        </p:spPr>
        <p:txBody>
          <a:bodyPr>
            <a:normAutofit fontScale="90000"/>
          </a:bodyPr>
          <a:lstStyle/>
          <a:p>
            <a:r>
              <a:rPr lang="en-US" sz="3600" b="1" dirty="0"/>
              <a:t>Christiana Care Health System Cohort</a:t>
            </a:r>
          </a:p>
        </p:txBody>
      </p:sp>
      <p:graphicFrame>
        <p:nvGraphicFramePr>
          <p:cNvPr id="3" name="Table 2"/>
          <p:cNvGraphicFramePr>
            <a:graphicFrameLocks noGrp="1"/>
          </p:cNvGraphicFramePr>
          <p:nvPr/>
        </p:nvGraphicFramePr>
        <p:xfrm>
          <a:off x="3382336" y="128602"/>
          <a:ext cx="8128000" cy="6677247"/>
        </p:xfrm>
        <a:graphic>
          <a:graphicData uri="http://schemas.openxmlformats.org/drawingml/2006/table">
            <a:tbl>
              <a:tblPr firstRow="1" bandRow="1">
                <a:tableStyleId>{5C22544A-7EE6-4342-B048-85BDC9FD1C3A}</a:tableStyleId>
              </a:tblPr>
              <a:tblGrid>
                <a:gridCol w="2667590">
                  <a:extLst>
                    <a:ext uri="{9D8B030D-6E8A-4147-A177-3AD203B41FA5}">
                      <a16:colId xmlns:a16="http://schemas.microsoft.com/office/drawing/2014/main" val="20000"/>
                    </a:ext>
                  </a:extLst>
                </a:gridCol>
                <a:gridCol w="1807536">
                  <a:extLst>
                    <a:ext uri="{9D8B030D-6E8A-4147-A177-3AD203B41FA5}">
                      <a16:colId xmlns:a16="http://schemas.microsoft.com/office/drawing/2014/main" val="20001"/>
                    </a:ext>
                  </a:extLst>
                </a:gridCol>
                <a:gridCol w="1956391">
                  <a:extLst>
                    <a:ext uri="{9D8B030D-6E8A-4147-A177-3AD203B41FA5}">
                      <a16:colId xmlns:a16="http://schemas.microsoft.com/office/drawing/2014/main" val="20002"/>
                    </a:ext>
                  </a:extLst>
                </a:gridCol>
                <a:gridCol w="1696483">
                  <a:extLst>
                    <a:ext uri="{9D8B030D-6E8A-4147-A177-3AD203B41FA5}">
                      <a16:colId xmlns:a16="http://schemas.microsoft.com/office/drawing/2014/main" val="20003"/>
                    </a:ext>
                  </a:extLst>
                </a:gridCol>
              </a:tblGrid>
              <a:tr h="0">
                <a:tc>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AYA Cohort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Older Patients </a:t>
                      </a:r>
                    </a:p>
                  </a:txBody>
                  <a:tcPr/>
                </a:tc>
                <a:tc>
                  <a:txBody>
                    <a:bodyPr/>
                    <a:lstStyle/>
                    <a:p>
                      <a:pPr algn="ctr"/>
                      <a:r>
                        <a:rPr lang="en-US" b="1" dirty="0"/>
                        <a:t>All Patients </a:t>
                      </a:r>
                    </a:p>
                  </a:txBody>
                  <a:tcPr/>
                </a:tc>
                <a:extLst>
                  <a:ext uri="{0D108BD9-81ED-4DB2-BD59-A6C34878D82A}">
                    <a16:rowId xmlns:a16="http://schemas.microsoft.com/office/drawing/2014/main" val="10000"/>
                  </a:ext>
                </a:extLst>
              </a:tr>
              <a:tr h="360045">
                <a:tc>
                  <a:txBody>
                    <a:bodyPr/>
                    <a:lstStyle/>
                    <a:p>
                      <a:r>
                        <a:rPr lang="en-US" b="1" dirty="0"/>
                        <a:t>Number of encounters</a:t>
                      </a:r>
                    </a:p>
                  </a:txBody>
                  <a:tcPr/>
                </a:tc>
                <a:tc>
                  <a:txBody>
                    <a:bodyPr/>
                    <a:lstStyle/>
                    <a:p>
                      <a:pPr algn="ctr"/>
                      <a:r>
                        <a:rPr lang="en-US" dirty="0"/>
                        <a:t>343</a:t>
                      </a:r>
                    </a:p>
                  </a:txBody>
                  <a:tcPr/>
                </a:tc>
                <a:tc>
                  <a:txBody>
                    <a:bodyPr/>
                    <a:lstStyle/>
                    <a:p>
                      <a:pPr algn="ctr"/>
                      <a:r>
                        <a:rPr lang="en-US" dirty="0"/>
                        <a:t>207</a:t>
                      </a:r>
                    </a:p>
                  </a:txBody>
                  <a:tcPr/>
                </a:tc>
                <a:tc>
                  <a:txBody>
                    <a:bodyPr/>
                    <a:lstStyle/>
                    <a:p>
                      <a:pPr algn="ctr"/>
                      <a:r>
                        <a:rPr lang="en-US" dirty="0"/>
                        <a:t>550</a:t>
                      </a:r>
                    </a:p>
                  </a:txBody>
                  <a:tcPr/>
                </a:tc>
                <a:extLst>
                  <a:ext uri="{0D108BD9-81ED-4DB2-BD59-A6C34878D82A}">
                    <a16:rowId xmlns:a16="http://schemas.microsoft.com/office/drawing/2014/main" val="10001"/>
                  </a:ext>
                </a:extLst>
              </a:tr>
              <a:tr h="360045">
                <a:tc>
                  <a:txBody>
                    <a:bodyPr/>
                    <a:lstStyle/>
                    <a:p>
                      <a:r>
                        <a:rPr lang="en-US" b="1" dirty="0"/>
                        <a:t>Number of patients</a:t>
                      </a:r>
                    </a:p>
                  </a:txBody>
                  <a:tcPr/>
                </a:tc>
                <a:tc>
                  <a:txBody>
                    <a:bodyPr/>
                    <a:lstStyle/>
                    <a:p>
                      <a:pPr algn="ctr"/>
                      <a:r>
                        <a:rPr lang="en-US" dirty="0"/>
                        <a:t>149</a:t>
                      </a:r>
                    </a:p>
                  </a:txBody>
                  <a:tcPr/>
                </a:tc>
                <a:tc>
                  <a:txBody>
                    <a:bodyPr/>
                    <a:lstStyle/>
                    <a:p>
                      <a:pPr algn="ctr"/>
                      <a:r>
                        <a:rPr lang="en-US" dirty="0"/>
                        <a:t>173</a:t>
                      </a:r>
                    </a:p>
                  </a:txBody>
                  <a:tcPr/>
                </a:tc>
                <a:tc>
                  <a:txBody>
                    <a:bodyPr/>
                    <a:lstStyle/>
                    <a:p>
                      <a:pPr algn="ctr"/>
                      <a:r>
                        <a:rPr lang="en-US" dirty="0"/>
                        <a:t>322</a:t>
                      </a:r>
                    </a:p>
                  </a:txBody>
                  <a:tcPr/>
                </a:tc>
                <a:extLst>
                  <a:ext uri="{0D108BD9-81ED-4DB2-BD59-A6C34878D82A}">
                    <a16:rowId xmlns:a16="http://schemas.microsoft.com/office/drawing/2014/main" val="10002"/>
                  </a:ext>
                </a:extLst>
              </a:tr>
              <a:tr h="360045">
                <a:tc>
                  <a:txBody>
                    <a:bodyPr/>
                    <a:lstStyle/>
                    <a:p>
                      <a:r>
                        <a:rPr lang="en-US" b="1" dirty="0"/>
                        <a:t>Age (%)*</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3"/>
                  </a:ext>
                </a:extLst>
              </a:tr>
              <a:tr h="274320">
                <a:tc>
                  <a:txBody>
                    <a:bodyPr/>
                    <a:lstStyle/>
                    <a:p>
                      <a:pPr algn="r"/>
                      <a:r>
                        <a:rPr lang="en-US" sz="1800" dirty="0"/>
                        <a:t>18-29</a:t>
                      </a:r>
                    </a:p>
                  </a:txBody>
                  <a:tcPr marL="0" marR="0" marT="0" marB="0" anchor="ctr"/>
                </a:tc>
                <a:tc>
                  <a:txBody>
                    <a:bodyPr/>
                    <a:lstStyle/>
                    <a:p>
                      <a:pPr algn="ctr"/>
                      <a:r>
                        <a:rPr lang="en-US" sz="1800" dirty="0"/>
                        <a:t>62.1</a:t>
                      </a:r>
                    </a:p>
                  </a:txBody>
                  <a:tcPr marL="0" marR="0" marT="0" marB="0" anchor="ctr"/>
                </a:tc>
                <a:tc>
                  <a:txBody>
                    <a:bodyPr/>
                    <a:lstStyle/>
                    <a:p>
                      <a:pPr algn="ctr"/>
                      <a:endParaRPr lang="en-US" sz="1800" dirty="0"/>
                    </a:p>
                  </a:txBody>
                  <a:tcPr marL="0" marR="0" marT="0" marB="0" anchor="ctr"/>
                </a:tc>
                <a:tc>
                  <a:txBody>
                    <a:bodyPr/>
                    <a:lstStyle/>
                    <a:p>
                      <a:pPr algn="ctr"/>
                      <a:r>
                        <a:rPr lang="en-US" sz="1800" dirty="0"/>
                        <a:t>38.7</a:t>
                      </a:r>
                    </a:p>
                  </a:txBody>
                  <a:tcPr marL="0" marR="0" marT="0" marB="0" anchor="ctr"/>
                </a:tc>
                <a:extLst>
                  <a:ext uri="{0D108BD9-81ED-4DB2-BD59-A6C34878D82A}">
                    <a16:rowId xmlns:a16="http://schemas.microsoft.com/office/drawing/2014/main" val="10004"/>
                  </a:ext>
                </a:extLst>
              </a:tr>
              <a:tr h="274320">
                <a:tc>
                  <a:txBody>
                    <a:bodyPr/>
                    <a:lstStyle/>
                    <a:p>
                      <a:pPr algn="r"/>
                      <a:r>
                        <a:rPr lang="en-US" sz="1800" dirty="0"/>
                        <a:t>30-39</a:t>
                      </a:r>
                    </a:p>
                  </a:txBody>
                  <a:tcPr marL="0" marR="0" marT="0" marB="0" anchor="ctr"/>
                </a:tc>
                <a:tc>
                  <a:txBody>
                    <a:bodyPr/>
                    <a:lstStyle/>
                    <a:p>
                      <a:pPr algn="ctr"/>
                      <a:r>
                        <a:rPr lang="en-US" sz="1800" dirty="0"/>
                        <a:t>37.9</a:t>
                      </a:r>
                    </a:p>
                  </a:txBody>
                  <a:tcPr marL="0" marR="0" marT="0" marB="0" anchor="ctr"/>
                </a:tc>
                <a:tc>
                  <a:txBody>
                    <a:bodyPr/>
                    <a:lstStyle/>
                    <a:p>
                      <a:pPr algn="ctr"/>
                      <a:endParaRPr lang="en-US" sz="1800" dirty="0"/>
                    </a:p>
                  </a:txBody>
                  <a:tcPr marL="0" marR="0" marT="0" marB="0" anchor="ctr"/>
                </a:tc>
                <a:tc>
                  <a:txBody>
                    <a:bodyPr/>
                    <a:lstStyle/>
                    <a:p>
                      <a:pPr algn="ctr"/>
                      <a:r>
                        <a:rPr lang="en-US" sz="1800" dirty="0"/>
                        <a:t>23.6</a:t>
                      </a:r>
                    </a:p>
                  </a:txBody>
                  <a:tcPr marL="0" marR="0" marT="0" marB="0" anchor="ctr"/>
                </a:tc>
                <a:extLst>
                  <a:ext uri="{0D108BD9-81ED-4DB2-BD59-A6C34878D82A}">
                    <a16:rowId xmlns:a16="http://schemas.microsoft.com/office/drawing/2014/main" val="10005"/>
                  </a:ext>
                </a:extLst>
              </a:tr>
              <a:tr h="274320">
                <a:tc>
                  <a:txBody>
                    <a:bodyPr/>
                    <a:lstStyle/>
                    <a:p>
                      <a:pPr algn="r"/>
                      <a:r>
                        <a:rPr lang="en-US" sz="1800" dirty="0"/>
                        <a:t>40-49</a:t>
                      </a:r>
                    </a:p>
                  </a:txBody>
                  <a:tcPr marL="0" marR="0" marT="0" marB="0" anchor="ctr"/>
                </a:tc>
                <a:tc>
                  <a:txBody>
                    <a:bodyPr/>
                    <a:lstStyle/>
                    <a:p>
                      <a:pPr algn="ctr"/>
                      <a:endParaRPr lang="en-US" sz="1800" dirty="0"/>
                    </a:p>
                  </a:txBody>
                  <a:tcPr marL="0" marR="0" marT="0" marB="0" anchor="ctr"/>
                </a:tc>
                <a:tc>
                  <a:txBody>
                    <a:bodyPr/>
                    <a:lstStyle/>
                    <a:p>
                      <a:pPr algn="ctr"/>
                      <a:r>
                        <a:rPr lang="en-US" sz="1800" dirty="0"/>
                        <a:t>31.9</a:t>
                      </a:r>
                    </a:p>
                  </a:txBody>
                  <a:tcPr marL="0" marR="0" marT="0" marB="0" anchor="ctr"/>
                </a:tc>
                <a:tc>
                  <a:txBody>
                    <a:bodyPr/>
                    <a:lstStyle/>
                    <a:p>
                      <a:pPr algn="ctr"/>
                      <a:r>
                        <a:rPr lang="en-US" sz="1800" dirty="0"/>
                        <a:t>12.0</a:t>
                      </a:r>
                    </a:p>
                  </a:txBody>
                  <a:tcPr marL="0" marR="0" marT="0" marB="0" anchor="ctr"/>
                </a:tc>
                <a:extLst>
                  <a:ext uri="{0D108BD9-81ED-4DB2-BD59-A6C34878D82A}">
                    <a16:rowId xmlns:a16="http://schemas.microsoft.com/office/drawing/2014/main" val="10006"/>
                  </a:ext>
                </a:extLst>
              </a:tr>
              <a:tr h="274320">
                <a:tc>
                  <a:txBody>
                    <a:bodyPr/>
                    <a:lstStyle/>
                    <a:p>
                      <a:pPr algn="r"/>
                      <a:r>
                        <a:rPr lang="en-US" sz="1800" dirty="0"/>
                        <a:t>50-59</a:t>
                      </a:r>
                    </a:p>
                  </a:txBody>
                  <a:tcPr marL="0" marR="0" marT="0" marB="0" anchor="ctr"/>
                </a:tc>
                <a:tc>
                  <a:txBody>
                    <a:bodyPr/>
                    <a:lstStyle/>
                    <a:p>
                      <a:pPr algn="ctr"/>
                      <a:endParaRPr lang="en-US" sz="1800" dirty="0"/>
                    </a:p>
                  </a:txBody>
                  <a:tcPr marL="0" marR="0" marT="0" marB="0" anchor="ctr"/>
                </a:tc>
                <a:tc>
                  <a:txBody>
                    <a:bodyPr/>
                    <a:lstStyle/>
                    <a:p>
                      <a:pPr algn="ctr"/>
                      <a:r>
                        <a:rPr lang="en-US" sz="1800" dirty="0"/>
                        <a:t>51.2</a:t>
                      </a:r>
                    </a:p>
                  </a:txBody>
                  <a:tcPr marL="0" marR="0" marT="0" marB="0" anchor="ctr"/>
                </a:tc>
                <a:tc>
                  <a:txBody>
                    <a:bodyPr/>
                    <a:lstStyle/>
                    <a:p>
                      <a:pPr algn="ctr"/>
                      <a:r>
                        <a:rPr lang="en-US" sz="1800" dirty="0"/>
                        <a:t>19.3</a:t>
                      </a:r>
                    </a:p>
                  </a:txBody>
                  <a:tcPr marL="0" marR="0" marT="0" marB="0" anchor="ctr"/>
                </a:tc>
                <a:extLst>
                  <a:ext uri="{0D108BD9-81ED-4DB2-BD59-A6C34878D82A}">
                    <a16:rowId xmlns:a16="http://schemas.microsoft.com/office/drawing/2014/main" val="10007"/>
                  </a:ext>
                </a:extLst>
              </a:tr>
              <a:tr h="256411">
                <a:tc>
                  <a:txBody>
                    <a:bodyPr/>
                    <a:lstStyle/>
                    <a:p>
                      <a:pPr algn="r"/>
                      <a:r>
                        <a:rPr lang="en-US" sz="1800" dirty="0"/>
                        <a:t>60+</a:t>
                      </a:r>
                    </a:p>
                  </a:txBody>
                  <a:tcPr marL="0" marR="0" marT="0" marB="0" anchor="ctr"/>
                </a:tc>
                <a:tc>
                  <a:txBody>
                    <a:bodyPr/>
                    <a:lstStyle/>
                    <a:p>
                      <a:pPr algn="ctr"/>
                      <a:endParaRPr lang="en-US" sz="1800" dirty="0"/>
                    </a:p>
                  </a:txBody>
                  <a:tcPr marL="0" marR="0" marT="0" marB="0" anchor="ctr"/>
                </a:tc>
                <a:tc>
                  <a:txBody>
                    <a:bodyPr/>
                    <a:lstStyle/>
                    <a:p>
                      <a:pPr algn="ctr"/>
                      <a:r>
                        <a:rPr lang="en-US" sz="1800" dirty="0"/>
                        <a:t>16.9</a:t>
                      </a:r>
                    </a:p>
                  </a:txBody>
                  <a:tcPr marL="0" marR="0" marT="0" marB="0" anchor="ctr"/>
                </a:tc>
                <a:tc>
                  <a:txBody>
                    <a:bodyPr/>
                    <a:lstStyle/>
                    <a:p>
                      <a:pPr algn="ctr"/>
                      <a:r>
                        <a:rPr lang="en-US" sz="1800" dirty="0"/>
                        <a:t>6.4</a:t>
                      </a:r>
                    </a:p>
                  </a:txBody>
                  <a:tcPr marL="0" marR="0" marT="0" marB="0" anchor="ctr"/>
                </a:tc>
                <a:extLst>
                  <a:ext uri="{0D108BD9-81ED-4DB2-BD59-A6C34878D82A}">
                    <a16:rowId xmlns:a16="http://schemas.microsoft.com/office/drawing/2014/main" val="10008"/>
                  </a:ext>
                </a:extLst>
              </a:tr>
              <a:tr h="360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Sex </a:t>
                      </a:r>
                      <a:r>
                        <a:rPr lang="en-US" b="1" dirty="0"/>
                        <a:t>(%)*</a:t>
                      </a:r>
                    </a:p>
                    <a:p>
                      <a:endParaRPr lang="en-US" sz="1800" b="1" dirty="0"/>
                    </a:p>
                  </a:txBody>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tc>
                <a:extLst>
                  <a:ext uri="{0D108BD9-81ED-4DB2-BD59-A6C34878D82A}">
                    <a16:rowId xmlns:a16="http://schemas.microsoft.com/office/drawing/2014/main" val="10009"/>
                  </a:ext>
                </a:extLst>
              </a:tr>
              <a:tr h="269170">
                <a:tc>
                  <a:txBody>
                    <a:bodyPr/>
                    <a:lstStyle/>
                    <a:p>
                      <a:pPr algn="r"/>
                      <a:r>
                        <a:rPr lang="en-US" sz="1800" dirty="0"/>
                        <a:t>Male</a:t>
                      </a:r>
                    </a:p>
                  </a:txBody>
                  <a:tcPr marL="0" marR="0" marT="0" marB="0"/>
                </a:tc>
                <a:tc>
                  <a:txBody>
                    <a:bodyPr/>
                    <a:lstStyle/>
                    <a:p>
                      <a:pPr algn="ctr"/>
                      <a:r>
                        <a:rPr lang="en-US" sz="1800" dirty="0"/>
                        <a:t>51.6</a:t>
                      </a:r>
                    </a:p>
                  </a:txBody>
                  <a:tcPr marL="0" marR="0" marT="0" marB="0"/>
                </a:tc>
                <a:tc>
                  <a:txBody>
                    <a:bodyPr/>
                    <a:lstStyle/>
                    <a:p>
                      <a:pPr algn="ctr"/>
                      <a:r>
                        <a:rPr lang="en-US" sz="1800" dirty="0"/>
                        <a:t>64.3</a:t>
                      </a:r>
                    </a:p>
                  </a:txBody>
                  <a:tcPr marL="0" marR="0" marT="0" marB="0"/>
                </a:tc>
                <a:tc>
                  <a:txBody>
                    <a:bodyPr/>
                    <a:lstStyle/>
                    <a:p>
                      <a:pPr algn="ctr"/>
                      <a:r>
                        <a:rPr lang="en-US" sz="1800" dirty="0"/>
                        <a:t>56.4</a:t>
                      </a:r>
                    </a:p>
                  </a:txBody>
                  <a:tcPr marL="0" marR="0" marT="0" marB="0"/>
                </a:tc>
                <a:extLst>
                  <a:ext uri="{0D108BD9-81ED-4DB2-BD59-A6C34878D82A}">
                    <a16:rowId xmlns:a16="http://schemas.microsoft.com/office/drawing/2014/main" val="10010"/>
                  </a:ext>
                </a:extLst>
              </a:tr>
              <a:tr h="276447">
                <a:tc>
                  <a:txBody>
                    <a:bodyPr/>
                    <a:lstStyle/>
                    <a:p>
                      <a:pPr algn="r"/>
                      <a:r>
                        <a:rPr lang="en-US" sz="1800" dirty="0"/>
                        <a:t>Female</a:t>
                      </a:r>
                    </a:p>
                  </a:txBody>
                  <a:tcPr marL="0" marR="0" marT="0" marB="0"/>
                </a:tc>
                <a:tc>
                  <a:txBody>
                    <a:bodyPr/>
                    <a:lstStyle/>
                    <a:p>
                      <a:pPr algn="ctr"/>
                      <a:r>
                        <a:rPr lang="en-US" sz="1800" dirty="0"/>
                        <a:t>48.4</a:t>
                      </a:r>
                    </a:p>
                  </a:txBody>
                  <a:tcPr marL="0" marR="0" marT="0" marB="0"/>
                </a:tc>
                <a:tc>
                  <a:txBody>
                    <a:bodyPr/>
                    <a:lstStyle/>
                    <a:p>
                      <a:pPr algn="ctr"/>
                      <a:r>
                        <a:rPr lang="en-US" sz="1800" dirty="0"/>
                        <a:t>35.7</a:t>
                      </a:r>
                    </a:p>
                  </a:txBody>
                  <a:tcPr marL="0" marR="0" marT="0" marB="0"/>
                </a:tc>
                <a:tc>
                  <a:txBody>
                    <a:bodyPr/>
                    <a:lstStyle/>
                    <a:p>
                      <a:pPr algn="ctr"/>
                      <a:r>
                        <a:rPr lang="en-US" sz="1800" dirty="0"/>
                        <a:t>43.6</a:t>
                      </a:r>
                    </a:p>
                  </a:txBody>
                  <a:tcPr marL="0" marR="0" marT="0" marB="0"/>
                </a:tc>
                <a:extLst>
                  <a:ext uri="{0D108BD9-81ED-4DB2-BD59-A6C34878D82A}">
                    <a16:rowId xmlns:a16="http://schemas.microsoft.com/office/drawing/2014/main" val="10011"/>
                  </a:ext>
                </a:extLst>
              </a:tr>
              <a:tr h="360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Encounter Type </a:t>
                      </a:r>
                      <a:r>
                        <a:rPr lang="en-US" b="1" dirty="0"/>
                        <a:t>(%)*</a:t>
                      </a:r>
                    </a:p>
                  </a:txBody>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tc>
                <a:extLst>
                  <a:ext uri="{0D108BD9-81ED-4DB2-BD59-A6C34878D82A}">
                    <a16:rowId xmlns:a16="http://schemas.microsoft.com/office/drawing/2014/main" val="10012"/>
                  </a:ext>
                </a:extLst>
              </a:tr>
              <a:tr h="274320">
                <a:tc>
                  <a:txBody>
                    <a:bodyPr/>
                    <a:lstStyle/>
                    <a:p>
                      <a:pPr algn="r"/>
                      <a:r>
                        <a:rPr lang="en-US" sz="1800" dirty="0"/>
                        <a:t>ED only</a:t>
                      </a:r>
                    </a:p>
                  </a:txBody>
                  <a:tcPr marL="0" marR="0" marT="0" marB="0" anchor="ctr"/>
                </a:tc>
                <a:tc>
                  <a:txBody>
                    <a:bodyPr/>
                    <a:lstStyle/>
                    <a:p>
                      <a:pPr algn="ctr"/>
                      <a:r>
                        <a:rPr lang="en-US" sz="1800" dirty="0"/>
                        <a:t>63.8</a:t>
                      </a:r>
                    </a:p>
                  </a:txBody>
                  <a:tcPr marL="0" marR="0" marT="0" marB="0" anchor="ctr"/>
                </a:tc>
                <a:tc>
                  <a:txBody>
                    <a:bodyPr/>
                    <a:lstStyle/>
                    <a:p>
                      <a:pPr algn="ctr"/>
                      <a:r>
                        <a:rPr lang="en-US" sz="1800" dirty="0"/>
                        <a:t>77.3</a:t>
                      </a:r>
                    </a:p>
                  </a:txBody>
                  <a:tcPr marL="0" marR="0" marT="0" marB="0" anchor="ctr"/>
                </a:tc>
                <a:tc>
                  <a:txBody>
                    <a:bodyPr/>
                    <a:lstStyle/>
                    <a:p>
                      <a:pPr algn="ctr"/>
                      <a:r>
                        <a:rPr lang="en-US" sz="1800" dirty="0"/>
                        <a:t>68.9</a:t>
                      </a:r>
                    </a:p>
                  </a:txBody>
                  <a:tcPr marL="0" marR="0" marT="0" marB="0" anchor="ctr"/>
                </a:tc>
                <a:extLst>
                  <a:ext uri="{0D108BD9-81ED-4DB2-BD59-A6C34878D82A}">
                    <a16:rowId xmlns:a16="http://schemas.microsoft.com/office/drawing/2014/main" val="10013"/>
                  </a:ext>
                </a:extLst>
              </a:tr>
              <a:tr h="274320">
                <a:tc>
                  <a:txBody>
                    <a:bodyPr/>
                    <a:lstStyle/>
                    <a:p>
                      <a:pPr algn="r"/>
                      <a:r>
                        <a:rPr lang="en-US" sz="1800" dirty="0"/>
                        <a:t>Observation Admit</a:t>
                      </a:r>
                    </a:p>
                  </a:txBody>
                  <a:tcPr marL="0" marR="0" marT="0" marB="0" anchor="ctr"/>
                </a:tc>
                <a:tc>
                  <a:txBody>
                    <a:bodyPr/>
                    <a:lstStyle/>
                    <a:p>
                      <a:pPr algn="ctr"/>
                      <a:r>
                        <a:rPr lang="en-US" sz="1800" dirty="0"/>
                        <a:t>5.8</a:t>
                      </a:r>
                    </a:p>
                  </a:txBody>
                  <a:tcPr marL="0" marR="0" marT="0" marB="0" anchor="ctr"/>
                </a:tc>
                <a:tc>
                  <a:txBody>
                    <a:bodyPr/>
                    <a:lstStyle/>
                    <a:p>
                      <a:pPr algn="ctr"/>
                      <a:r>
                        <a:rPr lang="en-US" sz="1800" dirty="0"/>
                        <a:t>4.8</a:t>
                      </a:r>
                    </a:p>
                  </a:txBody>
                  <a:tcPr marL="0" marR="0" marT="0" marB="0" anchor="ctr"/>
                </a:tc>
                <a:tc>
                  <a:txBody>
                    <a:bodyPr/>
                    <a:lstStyle/>
                    <a:p>
                      <a:pPr algn="ctr"/>
                      <a:r>
                        <a:rPr lang="en-US" sz="1800" dirty="0"/>
                        <a:t>5.5</a:t>
                      </a:r>
                    </a:p>
                  </a:txBody>
                  <a:tcPr marL="0" marR="0" marT="0" marB="0" anchor="ctr"/>
                </a:tc>
                <a:extLst>
                  <a:ext uri="{0D108BD9-81ED-4DB2-BD59-A6C34878D82A}">
                    <a16:rowId xmlns:a16="http://schemas.microsoft.com/office/drawing/2014/main" val="10014"/>
                  </a:ext>
                </a:extLst>
              </a:tr>
              <a:tr h="274320">
                <a:tc>
                  <a:txBody>
                    <a:bodyPr/>
                    <a:lstStyle/>
                    <a:p>
                      <a:pPr algn="r"/>
                      <a:r>
                        <a:rPr lang="en-US" sz="1800" dirty="0"/>
                        <a:t>Inpatient Admit</a:t>
                      </a:r>
                    </a:p>
                  </a:txBody>
                  <a:tcPr marL="0" marR="0" marT="0" marB="0" anchor="ctr"/>
                </a:tc>
                <a:tc>
                  <a:txBody>
                    <a:bodyPr/>
                    <a:lstStyle/>
                    <a:p>
                      <a:pPr algn="ctr"/>
                      <a:r>
                        <a:rPr lang="en-US" sz="1800" dirty="0"/>
                        <a:t>30.3</a:t>
                      </a:r>
                    </a:p>
                  </a:txBody>
                  <a:tcPr marL="0" marR="0" marT="0" marB="0" anchor="ctr"/>
                </a:tc>
                <a:tc>
                  <a:txBody>
                    <a:bodyPr/>
                    <a:lstStyle/>
                    <a:p>
                      <a:pPr algn="ctr"/>
                      <a:r>
                        <a:rPr lang="en-US" sz="1800" dirty="0"/>
                        <a:t>17.9</a:t>
                      </a:r>
                    </a:p>
                  </a:txBody>
                  <a:tcPr marL="0" marR="0" marT="0" marB="0" anchor="ctr"/>
                </a:tc>
                <a:tc>
                  <a:txBody>
                    <a:bodyPr/>
                    <a:lstStyle/>
                    <a:p>
                      <a:pPr algn="ctr"/>
                      <a:r>
                        <a:rPr lang="en-US" sz="1800" dirty="0"/>
                        <a:t>25.6</a:t>
                      </a:r>
                    </a:p>
                  </a:txBody>
                  <a:tcPr marL="0" marR="0" marT="0" marB="0" anchor="ctr"/>
                </a:tc>
                <a:extLst>
                  <a:ext uri="{0D108BD9-81ED-4DB2-BD59-A6C34878D82A}">
                    <a16:rowId xmlns:a16="http://schemas.microsoft.com/office/drawing/2014/main" val="10015"/>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Encounter Location </a:t>
                      </a:r>
                      <a:r>
                        <a:rPr lang="en-US" b="1" dirty="0"/>
                        <a:t>(%)*</a:t>
                      </a:r>
                    </a:p>
                  </a:txBody>
                  <a:tcPr anchor="ctr"/>
                </a:tc>
                <a:tc>
                  <a:txBody>
                    <a:bodyPr/>
                    <a:lstStyle/>
                    <a:p>
                      <a:pPr algn="ctr"/>
                      <a:endParaRPr lang="en-US" sz="1800" dirty="0"/>
                    </a:p>
                  </a:txBody>
                  <a:tcPr marL="0" marR="0" marT="0" marB="0" anchor="ctr"/>
                </a:tc>
                <a:tc>
                  <a:txBody>
                    <a:bodyPr/>
                    <a:lstStyle/>
                    <a:p>
                      <a:pPr algn="ctr"/>
                      <a:endParaRPr lang="en-US" sz="1800" dirty="0"/>
                    </a:p>
                  </a:txBody>
                  <a:tcPr marL="0" marR="0" marT="0" marB="0" anchor="ctr"/>
                </a:tc>
                <a:tc>
                  <a:txBody>
                    <a:bodyPr/>
                    <a:lstStyle/>
                    <a:p>
                      <a:pPr algn="ctr"/>
                      <a:endParaRPr lang="en-US" sz="1800" dirty="0"/>
                    </a:p>
                  </a:txBody>
                  <a:tcPr marL="0" marR="0" marT="0" marB="0" anchor="ctr"/>
                </a:tc>
                <a:extLst>
                  <a:ext uri="{0D108BD9-81ED-4DB2-BD59-A6C34878D82A}">
                    <a16:rowId xmlns:a16="http://schemas.microsoft.com/office/drawing/2014/main" val="10016"/>
                  </a:ext>
                </a:extLst>
              </a:tr>
              <a:tr h="274320">
                <a:tc>
                  <a:txBody>
                    <a:bodyPr/>
                    <a:lstStyle/>
                    <a:p>
                      <a:pPr algn="r"/>
                      <a:r>
                        <a:rPr lang="en-US" sz="1800" dirty="0"/>
                        <a:t>Christiana</a:t>
                      </a:r>
                    </a:p>
                  </a:txBody>
                  <a:tcPr marL="0" marR="0" marT="0" marB="0"/>
                </a:tc>
                <a:tc>
                  <a:txBody>
                    <a:bodyPr/>
                    <a:lstStyle/>
                    <a:p>
                      <a:pPr algn="ctr"/>
                      <a:r>
                        <a:rPr lang="en-US" sz="1800" dirty="0"/>
                        <a:t>47.2</a:t>
                      </a:r>
                    </a:p>
                  </a:txBody>
                  <a:tcPr marL="0" marR="0" marT="0" marB="0" anchor="ctr"/>
                </a:tc>
                <a:tc>
                  <a:txBody>
                    <a:bodyPr/>
                    <a:lstStyle/>
                    <a:p>
                      <a:pPr algn="ctr"/>
                      <a:r>
                        <a:rPr lang="en-US" sz="1800" dirty="0"/>
                        <a:t>31.4</a:t>
                      </a:r>
                    </a:p>
                  </a:txBody>
                  <a:tcPr marL="0" marR="0" marT="0" marB="0" anchor="ctr"/>
                </a:tc>
                <a:tc>
                  <a:txBody>
                    <a:bodyPr/>
                    <a:lstStyle/>
                    <a:p>
                      <a:pPr algn="ctr"/>
                      <a:r>
                        <a:rPr lang="en-US" sz="1800" dirty="0"/>
                        <a:t>41.2</a:t>
                      </a:r>
                    </a:p>
                  </a:txBody>
                  <a:tcPr marL="0" marR="0" marT="0" marB="0" anchor="ctr"/>
                </a:tc>
                <a:extLst>
                  <a:ext uri="{0D108BD9-81ED-4DB2-BD59-A6C34878D82A}">
                    <a16:rowId xmlns:a16="http://schemas.microsoft.com/office/drawing/2014/main" val="10017"/>
                  </a:ext>
                </a:extLst>
              </a:tr>
              <a:tr h="274320">
                <a:tc>
                  <a:txBody>
                    <a:bodyPr/>
                    <a:lstStyle/>
                    <a:p>
                      <a:pPr algn="r"/>
                      <a:r>
                        <a:rPr lang="en-US" sz="1800" dirty="0"/>
                        <a:t>Wilmington</a:t>
                      </a:r>
                    </a:p>
                  </a:txBody>
                  <a:tcPr marL="0" marR="0" marT="0" marB="0"/>
                </a:tc>
                <a:tc>
                  <a:txBody>
                    <a:bodyPr/>
                    <a:lstStyle/>
                    <a:p>
                      <a:pPr algn="ctr"/>
                      <a:r>
                        <a:rPr lang="en-US" sz="1800" dirty="0"/>
                        <a:t>44.3</a:t>
                      </a:r>
                    </a:p>
                  </a:txBody>
                  <a:tcPr marL="0" marR="0" marT="0" marB="0" anchor="ctr"/>
                </a:tc>
                <a:tc>
                  <a:txBody>
                    <a:bodyPr/>
                    <a:lstStyle/>
                    <a:p>
                      <a:pPr algn="ctr"/>
                      <a:r>
                        <a:rPr lang="en-US" sz="1800" dirty="0"/>
                        <a:t>66.2</a:t>
                      </a:r>
                    </a:p>
                  </a:txBody>
                  <a:tcPr marL="0" marR="0" marT="0" marB="0" anchor="ctr"/>
                </a:tc>
                <a:tc>
                  <a:txBody>
                    <a:bodyPr/>
                    <a:lstStyle/>
                    <a:p>
                      <a:pPr algn="ctr"/>
                      <a:r>
                        <a:rPr lang="en-US" sz="1800" dirty="0"/>
                        <a:t>52.5</a:t>
                      </a:r>
                    </a:p>
                  </a:txBody>
                  <a:tcPr marL="0" marR="0" marT="0" marB="0" anchor="ctr"/>
                </a:tc>
                <a:extLst>
                  <a:ext uri="{0D108BD9-81ED-4DB2-BD59-A6C34878D82A}">
                    <a16:rowId xmlns:a16="http://schemas.microsoft.com/office/drawing/2014/main" val="10018"/>
                  </a:ext>
                </a:extLst>
              </a:tr>
              <a:tr h="274320">
                <a:tc>
                  <a:txBody>
                    <a:bodyPr/>
                    <a:lstStyle/>
                    <a:p>
                      <a:pPr algn="r"/>
                      <a:r>
                        <a:rPr lang="en-US" sz="1800" dirty="0"/>
                        <a:t>Middletown</a:t>
                      </a:r>
                    </a:p>
                  </a:txBody>
                  <a:tcPr marL="0" marR="0" marT="0" marB="0"/>
                </a:tc>
                <a:tc>
                  <a:txBody>
                    <a:bodyPr/>
                    <a:lstStyle/>
                    <a:p>
                      <a:pPr algn="ctr"/>
                      <a:r>
                        <a:rPr lang="en-US" sz="1800" dirty="0"/>
                        <a:t>8.5</a:t>
                      </a:r>
                    </a:p>
                  </a:txBody>
                  <a:tcPr marL="0" marR="0" marT="0" marB="0" anchor="ctr"/>
                </a:tc>
                <a:tc>
                  <a:txBody>
                    <a:bodyPr/>
                    <a:lstStyle/>
                    <a:p>
                      <a:pPr algn="ctr"/>
                      <a:r>
                        <a:rPr lang="en-US" sz="1800" dirty="0"/>
                        <a:t>2.4</a:t>
                      </a:r>
                    </a:p>
                  </a:txBody>
                  <a:tcPr marL="0" marR="0" marT="0" marB="0" anchor="ctr"/>
                </a:tc>
                <a:tc>
                  <a:txBody>
                    <a:bodyPr/>
                    <a:lstStyle/>
                    <a:p>
                      <a:pPr algn="ctr"/>
                      <a:r>
                        <a:rPr lang="en-US" sz="1800" dirty="0"/>
                        <a:t>6.2</a:t>
                      </a:r>
                    </a:p>
                  </a:txBody>
                  <a:tcPr marL="0" marR="0" marT="0" marB="0" anchor="ctr"/>
                </a:tc>
                <a:extLst>
                  <a:ext uri="{0D108BD9-81ED-4DB2-BD59-A6C34878D82A}">
                    <a16:rowId xmlns:a16="http://schemas.microsoft.com/office/drawing/2014/main" val="10019"/>
                  </a:ext>
                </a:extLst>
              </a:tr>
            </a:tbl>
          </a:graphicData>
        </a:graphic>
      </p:graphicFrame>
      <p:sp>
        <p:nvSpPr>
          <p:cNvPr id="4" name="TextBox 3"/>
          <p:cNvSpPr txBox="1"/>
          <p:nvPr/>
        </p:nvSpPr>
        <p:spPr>
          <a:xfrm>
            <a:off x="744278" y="4699590"/>
            <a:ext cx="2299173" cy="1496494"/>
          </a:xfrm>
          <a:prstGeom prst="rect">
            <a:avLst/>
          </a:prstGeom>
          <a:noFill/>
          <a:ln>
            <a:solidFill>
              <a:schemeClr val="accent1">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B0502020202020204"/>
                <a:ea typeface="+mn-ea"/>
                <a:cs typeface="+mn-cs"/>
              </a:rPr>
              <a:t>* For each percentage, the denominator is the number of encounters</a:t>
            </a:r>
          </a:p>
        </p:txBody>
      </p:sp>
      <p:sp>
        <p:nvSpPr>
          <p:cNvPr id="6" name="Oval 5"/>
          <p:cNvSpPr/>
          <p:nvPr/>
        </p:nvSpPr>
        <p:spPr>
          <a:xfrm>
            <a:off x="6071190" y="1488558"/>
            <a:ext cx="5401339" cy="7655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2120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0813"/>
            <a:ext cx="10058400" cy="1449387"/>
          </a:xfrm>
        </p:spPr>
        <p:txBody>
          <a:bodyPr/>
          <a:lstStyle/>
          <a:p>
            <a:r>
              <a:rPr lang="en-US" dirty="0"/>
              <a:t>Christiana Care Health System Cohort</a:t>
            </a:r>
          </a:p>
        </p:txBody>
      </p:sp>
      <p:pic>
        <p:nvPicPr>
          <p:cNvPr id="3" name="Picture 2"/>
          <p:cNvPicPr>
            <a:picLocks noChangeAspect="1"/>
          </p:cNvPicPr>
          <p:nvPr/>
        </p:nvPicPr>
        <p:blipFill rotWithShape="1">
          <a:blip r:embed="rId3"/>
          <a:srcRect l="24421" t="21789" r="29684" b="27179"/>
          <a:stretch/>
        </p:blipFill>
        <p:spPr>
          <a:xfrm>
            <a:off x="1540336" y="1023242"/>
            <a:ext cx="7988772" cy="4996558"/>
          </a:xfrm>
          <a:prstGeom prst="rect">
            <a:avLst/>
          </a:prstGeom>
        </p:spPr>
      </p:pic>
      <p:sp>
        <p:nvSpPr>
          <p:cNvPr id="4" name="TextBox 3">
            <a:extLst>
              <a:ext uri="{FF2B5EF4-FFF2-40B4-BE49-F238E27FC236}">
                <a16:creationId xmlns:a16="http://schemas.microsoft.com/office/drawing/2014/main" id="{F3005D9F-363B-4399-20CA-66F6DE178824}"/>
              </a:ext>
            </a:extLst>
          </p:cNvPr>
          <p:cNvSpPr txBox="1"/>
          <p:nvPr/>
        </p:nvSpPr>
        <p:spPr>
          <a:xfrm>
            <a:off x="5349484" y="4268829"/>
            <a:ext cx="1701664" cy="430887"/>
          </a:xfrm>
          <a:prstGeom prst="rect">
            <a:avLst/>
          </a:prstGeom>
          <a:solidFill>
            <a:schemeClr val="bg1"/>
          </a:solidFill>
        </p:spPr>
        <p:txBody>
          <a:bodyPr wrap="square" rtlCol="0">
            <a:spAutoFit/>
          </a:bodyPr>
          <a:lstStyle/>
          <a:p>
            <a:r>
              <a:rPr lang="en-US" sz="1100" dirty="0"/>
              <a:t>Mean: 3.2 visits/patient</a:t>
            </a:r>
          </a:p>
          <a:p>
            <a:r>
              <a:rPr lang="en-US" sz="1100" dirty="0"/>
              <a:t>Median: 1 visit/patient</a:t>
            </a:r>
          </a:p>
        </p:txBody>
      </p:sp>
      <p:sp>
        <p:nvSpPr>
          <p:cNvPr id="5" name="TextBox 4">
            <a:extLst>
              <a:ext uri="{FF2B5EF4-FFF2-40B4-BE49-F238E27FC236}">
                <a16:creationId xmlns:a16="http://schemas.microsoft.com/office/drawing/2014/main" id="{81BCF93D-2160-08AA-21A9-B771C82270A4}"/>
              </a:ext>
            </a:extLst>
          </p:cNvPr>
          <p:cNvSpPr txBox="1"/>
          <p:nvPr/>
        </p:nvSpPr>
        <p:spPr>
          <a:xfrm>
            <a:off x="1766937" y="2186638"/>
            <a:ext cx="353943" cy="2562275"/>
          </a:xfrm>
          <a:prstGeom prst="rect">
            <a:avLst/>
          </a:prstGeom>
          <a:solidFill>
            <a:schemeClr val="bg1"/>
          </a:solidFill>
        </p:spPr>
        <p:txBody>
          <a:bodyPr vert="vert270" wrap="square" rtlCol="0">
            <a:spAutoFit/>
          </a:bodyPr>
          <a:lstStyle/>
          <a:p>
            <a:r>
              <a:rPr lang="en-US" sz="1100" dirty="0"/>
              <a:t>Number of Inpatient/ED Encounters</a:t>
            </a:r>
          </a:p>
        </p:txBody>
      </p:sp>
      <p:sp>
        <p:nvSpPr>
          <p:cNvPr id="6" name="TextBox 5">
            <a:extLst>
              <a:ext uri="{FF2B5EF4-FFF2-40B4-BE49-F238E27FC236}">
                <a16:creationId xmlns:a16="http://schemas.microsoft.com/office/drawing/2014/main" id="{1D64A42C-6A61-176E-E09C-92E457BB0A61}"/>
              </a:ext>
            </a:extLst>
          </p:cNvPr>
          <p:cNvSpPr txBox="1"/>
          <p:nvPr/>
        </p:nvSpPr>
        <p:spPr>
          <a:xfrm>
            <a:off x="5429456" y="5645888"/>
            <a:ext cx="770860" cy="261610"/>
          </a:xfrm>
          <a:prstGeom prst="rect">
            <a:avLst/>
          </a:prstGeom>
          <a:solidFill>
            <a:schemeClr val="bg1"/>
          </a:solidFill>
        </p:spPr>
        <p:txBody>
          <a:bodyPr wrap="square" rtlCol="0">
            <a:spAutoFit/>
          </a:bodyPr>
          <a:lstStyle/>
          <a:p>
            <a:r>
              <a:rPr lang="en-US" sz="1100" dirty="0"/>
              <a:t>Patient</a:t>
            </a:r>
          </a:p>
        </p:txBody>
      </p:sp>
      <p:sp>
        <p:nvSpPr>
          <p:cNvPr id="7" name="TextBox 6">
            <a:extLst>
              <a:ext uri="{FF2B5EF4-FFF2-40B4-BE49-F238E27FC236}">
                <a16:creationId xmlns:a16="http://schemas.microsoft.com/office/drawing/2014/main" id="{6C923774-3869-1563-EC9B-FA7B32CD8F1E}"/>
              </a:ext>
            </a:extLst>
          </p:cNvPr>
          <p:cNvSpPr txBox="1"/>
          <p:nvPr/>
        </p:nvSpPr>
        <p:spPr>
          <a:xfrm>
            <a:off x="3781157" y="950502"/>
            <a:ext cx="3507129" cy="369332"/>
          </a:xfrm>
          <a:prstGeom prst="rect">
            <a:avLst/>
          </a:prstGeom>
          <a:solidFill>
            <a:schemeClr val="bg1"/>
          </a:solidFill>
        </p:spPr>
        <p:txBody>
          <a:bodyPr wrap="square" rtlCol="0">
            <a:spAutoFit/>
          </a:bodyPr>
          <a:lstStyle/>
          <a:p>
            <a:r>
              <a:rPr lang="en-US" dirty="0"/>
              <a:t>Number of Visits per AYA Patient</a:t>
            </a:r>
          </a:p>
        </p:txBody>
      </p:sp>
    </p:spTree>
    <p:extLst>
      <p:ext uri="{BB962C8B-B14F-4D97-AF65-F5344CB8AC3E}">
        <p14:creationId xmlns:p14="http://schemas.microsoft.com/office/powerpoint/2010/main" val="373778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8300"/>
            <a:ext cx="10412413" cy="1092200"/>
          </a:xfrm>
        </p:spPr>
        <p:txBody>
          <a:bodyPr>
            <a:normAutofit/>
          </a:bodyPr>
          <a:lstStyle/>
          <a:p>
            <a:r>
              <a:rPr lang="en-US" sz="3800" dirty="0"/>
              <a:t>Delaware Patients Geographic Distribution</a:t>
            </a:r>
          </a:p>
        </p:txBody>
      </p:sp>
      <p:pic>
        <p:nvPicPr>
          <p:cNvPr id="4" name="Picture 3"/>
          <p:cNvPicPr>
            <a:picLocks noChangeAspect="1"/>
          </p:cNvPicPr>
          <p:nvPr/>
        </p:nvPicPr>
        <p:blipFill rotWithShape="1">
          <a:blip r:embed="rId3"/>
          <a:srcRect l="47872" t="22514" r="34303" b="2398"/>
          <a:stretch/>
        </p:blipFill>
        <p:spPr>
          <a:xfrm>
            <a:off x="1860547" y="1460810"/>
            <a:ext cx="3903329" cy="4932948"/>
          </a:xfrm>
          <a:prstGeom prst="rect">
            <a:avLst/>
          </a:prstGeom>
        </p:spPr>
      </p:pic>
      <p:pic>
        <p:nvPicPr>
          <p:cNvPr id="5" name="Picture 4"/>
          <p:cNvPicPr>
            <a:picLocks noChangeAspect="1"/>
          </p:cNvPicPr>
          <p:nvPr/>
        </p:nvPicPr>
        <p:blipFill rotWithShape="1">
          <a:blip r:embed="rId4"/>
          <a:srcRect l="47942" t="23450" r="34304"/>
          <a:stretch/>
        </p:blipFill>
        <p:spPr>
          <a:xfrm>
            <a:off x="7111467" y="1460810"/>
            <a:ext cx="3813708" cy="4932948"/>
          </a:xfrm>
          <a:prstGeom prst="rect">
            <a:avLst/>
          </a:prstGeom>
        </p:spPr>
      </p:pic>
    </p:spTree>
    <p:extLst>
      <p:ext uri="{BB962C8B-B14F-4D97-AF65-F5344CB8AC3E}">
        <p14:creationId xmlns:p14="http://schemas.microsoft.com/office/powerpoint/2010/main" val="366895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8300"/>
            <a:ext cx="10412413" cy="1092200"/>
          </a:xfrm>
        </p:spPr>
        <p:txBody>
          <a:bodyPr>
            <a:normAutofit/>
          </a:bodyPr>
          <a:lstStyle/>
          <a:p>
            <a:r>
              <a:rPr lang="en-US" sz="3800" dirty="0"/>
              <a:t>Delaware Patients Geographic Distribution</a:t>
            </a:r>
          </a:p>
        </p:txBody>
      </p:sp>
      <p:pic>
        <p:nvPicPr>
          <p:cNvPr id="3" name="Picture 2"/>
          <p:cNvPicPr>
            <a:picLocks noChangeAspect="1"/>
          </p:cNvPicPr>
          <p:nvPr/>
        </p:nvPicPr>
        <p:blipFill rotWithShape="1">
          <a:blip r:embed="rId3"/>
          <a:srcRect l="47731" t="21813" r="34304" b="2398"/>
          <a:stretch/>
        </p:blipFill>
        <p:spPr>
          <a:xfrm>
            <a:off x="1158150" y="1228946"/>
            <a:ext cx="4323739" cy="5472232"/>
          </a:xfrm>
          <a:prstGeom prst="rect">
            <a:avLst/>
          </a:prstGeom>
        </p:spPr>
      </p:pic>
      <p:pic>
        <p:nvPicPr>
          <p:cNvPr id="4" name="Picture 3"/>
          <p:cNvPicPr>
            <a:picLocks noChangeAspect="1"/>
          </p:cNvPicPr>
          <p:nvPr/>
        </p:nvPicPr>
        <p:blipFill rotWithShape="1">
          <a:blip r:embed="rId4"/>
          <a:srcRect l="47871" t="23918" r="34234"/>
          <a:stretch/>
        </p:blipFill>
        <p:spPr>
          <a:xfrm>
            <a:off x="6643988" y="1228946"/>
            <a:ext cx="4281187" cy="5460612"/>
          </a:xfrm>
          <a:prstGeom prst="rect">
            <a:avLst/>
          </a:prstGeom>
        </p:spPr>
      </p:pic>
    </p:spTree>
    <p:extLst>
      <p:ext uri="{BB962C8B-B14F-4D97-AF65-F5344CB8AC3E}">
        <p14:creationId xmlns:p14="http://schemas.microsoft.com/office/powerpoint/2010/main" val="941267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of Results</a:t>
            </a:r>
          </a:p>
        </p:txBody>
      </p:sp>
      <p:sp>
        <p:nvSpPr>
          <p:cNvPr id="3" name="Content Placeholder 2"/>
          <p:cNvSpPr>
            <a:spLocks noGrp="1"/>
          </p:cNvSpPr>
          <p:nvPr>
            <p:ph idx="1"/>
          </p:nvPr>
        </p:nvSpPr>
        <p:spPr>
          <a:xfrm>
            <a:off x="552994" y="1617133"/>
            <a:ext cx="10058400" cy="4151029"/>
          </a:xfrm>
        </p:spPr>
        <p:txBody>
          <a:bodyPr>
            <a:normAutofit fontScale="92500"/>
          </a:bodyPr>
          <a:lstStyle/>
          <a:p>
            <a:pPr>
              <a:buFont typeface="Wingdings" panose="05000000000000000000" pitchFamily="2" charset="2"/>
              <a:buChar char="§"/>
            </a:pPr>
            <a:r>
              <a:rPr lang="en-US" sz="3200" dirty="0"/>
              <a:t>Significant cohort of adolescent/young adult patients who access acute care services at Christiana Care</a:t>
            </a:r>
          </a:p>
          <a:p>
            <a:pPr>
              <a:buFont typeface="Wingdings" panose="05000000000000000000" pitchFamily="2" charset="2"/>
              <a:buChar char="§"/>
            </a:pPr>
            <a:r>
              <a:rPr lang="en-US" sz="3200" dirty="0"/>
              <a:t>Patients primarily come from New Castle County, centered around urban area of Wilmington</a:t>
            </a:r>
          </a:p>
          <a:p>
            <a:pPr>
              <a:buFont typeface="Wingdings" panose="05000000000000000000" pitchFamily="2" charset="2"/>
              <a:buChar char="§"/>
            </a:pPr>
            <a:r>
              <a:rPr lang="en-US" sz="3200" dirty="0"/>
              <a:t>Admission rate of 38.2% from ED is lower than other published data</a:t>
            </a:r>
          </a:p>
          <a:p>
            <a:pPr>
              <a:buFont typeface="Wingdings" panose="05000000000000000000" pitchFamily="2" charset="2"/>
              <a:buChar char="§"/>
            </a:pPr>
            <a:r>
              <a:rPr lang="en-US" sz="3200" dirty="0"/>
              <a:t>Evidence of need to address social determinants of health in order to adequately treat this population</a:t>
            </a:r>
          </a:p>
        </p:txBody>
      </p:sp>
    </p:spTree>
    <p:extLst>
      <p:ext uri="{BB962C8B-B14F-4D97-AF65-F5344CB8AC3E}">
        <p14:creationId xmlns:p14="http://schemas.microsoft.com/office/powerpoint/2010/main" val="311659606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893</TotalTime>
  <Words>2096</Words>
  <Application>Microsoft Office PowerPoint</Application>
  <PresentationFormat>Widescreen</PresentationFormat>
  <Paragraphs>319</Paragraphs>
  <Slides>26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Century Gothic</vt:lpstr>
      <vt:lpstr>Roboto</vt:lpstr>
      <vt:lpstr>Trebuchet MS</vt:lpstr>
      <vt:lpstr>Wingdings</vt:lpstr>
      <vt:lpstr>Wingdings 3</vt:lpstr>
      <vt:lpstr>Facet</vt:lpstr>
      <vt:lpstr>Comprehensive Sickle Cell Program at the Center for Special Health Care Needs</vt:lpstr>
      <vt:lpstr>DISCLOSURES</vt:lpstr>
      <vt:lpstr>Center for Special Health Care Needs- Where We Started</vt:lpstr>
      <vt:lpstr>Sickle Cell Disease in Delaware</vt:lpstr>
      <vt:lpstr>Christiana Care Health System Cohort</vt:lpstr>
      <vt:lpstr>Christiana Care Health System Cohort</vt:lpstr>
      <vt:lpstr>Delaware Patients Geographic Distribution</vt:lpstr>
      <vt:lpstr>Delaware Patients Geographic Distribution</vt:lpstr>
      <vt:lpstr>Discussion of Results</vt:lpstr>
      <vt:lpstr>Limitations of Study</vt:lpstr>
      <vt:lpstr>PowerPoint Presentation</vt:lpstr>
      <vt:lpstr>PowerPoint Presentation</vt:lpstr>
      <vt:lpstr>PowerPoint Presentation</vt:lpstr>
      <vt:lpstr>Current State- Strengths </vt:lpstr>
      <vt:lpstr>Current State- Strengths </vt:lpstr>
      <vt:lpstr>PowerPoint Presentation</vt:lpstr>
      <vt:lpstr>PowerPoint Presentation</vt:lpstr>
      <vt:lpstr>PowerPoint Presentation</vt:lpstr>
      <vt:lpstr>Get in the Community- Expand Your Definition of Health</vt:lpstr>
      <vt:lpstr>Don’t Do This Alone</vt:lpstr>
      <vt:lpstr>Don’t Be Afraid to Be Your Own Champion</vt:lpstr>
      <vt:lpstr>Celebrate Small Wins</vt:lpstr>
      <vt:lpstr>You Can Always Mentor</vt:lpstr>
      <vt:lpstr>Take Care of Yourself</vt:lpstr>
      <vt:lpstr>Setbacks are Going to Happen</vt:lpstr>
      <vt:lpstr>Stephanie.Guarino@christianacare.org (302) 932-2377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Sickle Cell Program at the Center for Special Health Care Needs</dc:title>
  <dc:creator>Guarino, Stephanie H</dc:creator>
  <cp:lastModifiedBy>Vajdos, Janis</cp:lastModifiedBy>
  <cp:revision>19</cp:revision>
  <dcterms:created xsi:type="dcterms:W3CDTF">2021-10-04T16:42:49Z</dcterms:created>
  <dcterms:modified xsi:type="dcterms:W3CDTF">2023-05-09T02:52:21Z</dcterms:modified>
</cp:coreProperties>
</file>