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808" r:id="rId2"/>
    <p:sldMasterId id="2147483648" r:id="rId3"/>
    <p:sldMasterId id="2147483861" r:id="rId4"/>
    <p:sldMasterId id="2147483862" r:id="rId5"/>
  </p:sldMasterIdLst>
  <p:notesMasterIdLst>
    <p:notesMasterId r:id="rId20"/>
  </p:notesMasterIdLst>
  <p:sldIdLst>
    <p:sldId id="354" r:id="rId6"/>
    <p:sldId id="2437" r:id="rId7"/>
    <p:sldId id="2422" r:id="rId8"/>
    <p:sldId id="2433" r:id="rId9"/>
    <p:sldId id="2426" r:id="rId10"/>
    <p:sldId id="2430" r:id="rId11"/>
    <p:sldId id="2432" r:id="rId12"/>
    <p:sldId id="2434" r:id="rId13"/>
    <p:sldId id="2438" r:id="rId14"/>
    <p:sldId id="2439" r:id="rId15"/>
    <p:sldId id="257" r:id="rId16"/>
    <p:sldId id="259" r:id="rId17"/>
    <p:sldId id="258" r:id="rId18"/>
    <p:sldId id="243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767FDB-9CA8-EA45-A560-4D2ACE33D4D7}">
          <p14:sldIdLst>
            <p14:sldId id="354"/>
            <p14:sldId id="2437"/>
            <p14:sldId id="2422"/>
            <p14:sldId id="2433"/>
            <p14:sldId id="2426"/>
            <p14:sldId id="2430"/>
            <p14:sldId id="2432"/>
            <p14:sldId id="2434"/>
            <p14:sldId id="2438"/>
            <p14:sldId id="2439"/>
            <p14:sldId id="257"/>
            <p14:sldId id="259"/>
            <p14:sldId id="258"/>
          </p14:sldIdLst>
        </p14:section>
        <p14:section name="Untitled Section" id="{785578D2-387F-6A4B-B0DA-EDCC3F784BD1}">
          <p14:sldIdLst>
            <p14:sldId id="243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ACEB27-2528-0949-AC66-382EDBC67A48}" name="Vajdos, Janis" initials="VJ" userId="S::JVajdos@smithbucklin.com::b8852b77-9a60-4f57-8b8f-f810ef338681" providerId="AD"/>
  <p188:author id="{26B5AB8E-5E96-01E7-E883-48141D9B7B4A}" name="Tarbox, Heather" initials="TH" userId="S::HTarbox@smithbucklin.com::245e1e9a-6487-455c-8b5e-e8dd8fb96e19" providerId="AD"/>
  <p188:author id="{E76788A2-07D5-FA07-4FAE-759AB021CF6E}" name="Harty, Patrick" initials="HP" userId="S::PHarty@smithbucklin.com::31490e0f-fafe-4c9d-af74-2722bc1b6d90" providerId="AD"/>
  <p188:author id="{39EC44BB-67E0-10F3-82E6-1FA421754E0A}" name="Buchanan, Daryl" initials="BD" userId="S::DBuchana@smithbucklin.com::52c9c5b3-9edb-4f1f-a173-8d7ff6b7ca8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93"/>
    <p:restoredTop sz="94541"/>
  </p:normalViewPr>
  <p:slideViewPr>
    <p:cSldViewPr snapToGrid="0">
      <p:cViewPr varScale="1">
        <p:scale>
          <a:sx n="53" d="100"/>
          <a:sy n="53" d="100"/>
        </p:scale>
        <p:origin x="114" y="16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0BA5B-26F9-470E-B7F2-5A537C2DA40A}" type="datetimeFigureOut">
              <a:rPr lang="en-US" smtClean="0"/>
              <a:t>5/8/2023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53700-49C7-4BEF-B10E-0A481CBFF56C}" type="slidenum">
              <a:rPr lang="en-US" smtClean="0"/>
              <a:t>‹#›</a:t>
            </a:fld>
            <a:endParaRPr lang="en-US"/>
          </a:p>
        </p:txBody>
      </p:sp>
    </p:spTree>
    <p:extLst>
      <p:ext uri="{BB962C8B-B14F-4D97-AF65-F5344CB8AC3E}">
        <p14:creationId xmlns:p14="http://schemas.microsoft.com/office/powerpoint/2010/main" val="4162891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40BFDE0-BBD9-4632-A491-9C1A30BB9280}" type="slidenum">
              <a:rPr lang="en-US" smtClean="0"/>
              <a:pPr>
                <a:defRPr/>
              </a:pPr>
              <a:t>2</a:t>
            </a:fld>
            <a:endParaRPr lang="en-US" dirty="0"/>
          </a:p>
        </p:txBody>
      </p:sp>
    </p:spTree>
    <p:extLst>
      <p:ext uri="{BB962C8B-B14F-4D97-AF65-F5344CB8AC3E}">
        <p14:creationId xmlns:p14="http://schemas.microsoft.com/office/powerpoint/2010/main" val="210623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7"/>
            <a:ext cx="9144000" cy="1655763"/>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402840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610228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7"/>
            <a:ext cx="2628900"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7"/>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507058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F750E8-5800-F04F-AF3E-CBA5616E8F2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42219-11D1-FA46-AD17-3CB00CC035C8}" type="slidenum">
              <a:rPr lang="en-US" smtClean="0"/>
              <a:t>‹#›</a:t>
            </a:fld>
            <a:endParaRPr lang="en-US"/>
          </a:p>
        </p:txBody>
      </p:sp>
    </p:spTree>
    <p:extLst>
      <p:ext uri="{BB962C8B-B14F-4D97-AF65-F5344CB8AC3E}">
        <p14:creationId xmlns:p14="http://schemas.microsoft.com/office/powerpoint/2010/main" val="1183268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127017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F750E8-5800-F04F-AF3E-CBA5616E8F2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42219-11D1-FA46-AD17-3CB00CC035C8}" type="slidenum">
              <a:rPr lang="en-US" smtClean="0"/>
              <a:t>‹#›</a:t>
            </a:fld>
            <a:endParaRPr lang="en-US"/>
          </a:p>
        </p:txBody>
      </p:sp>
    </p:spTree>
    <p:extLst>
      <p:ext uri="{BB962C8B-B14F-4D97-AF65-F5344CB8AC3E}">
        <p14:creationId xmlns:p14="http://schemas.microsoft.com/office/powerpoint/2010/main" val="292066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171282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F76AEE-5F7C-0C4E-AB7D-BADB32FF08A3}" type="datetimeFigureOut">
              <a:rPr lang="en-US" smtClean="0"/>
              <a:t>5/8/2023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219917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F750E8-5800-F04F-AF3E-CBA5616E8F22}" type="datetimeFigureOut">
              <a:rPr lang="en-US" smtClean="0"/>
              <a:t>5/8/2023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42219-11D1-FA46-AD17-3CB00CC035C8}" type="slidenum">
              <a:rPr lang="en-US" smtClean="0"/>
              <a:t>‹#›</a:t>
            </a:fld>
            <a:endParaRPr lang="en-US"/>
          </a:p>
        </p:txBody>
      </p:sp>
    </p:spTree>
    <p:extLst>
      <p:ext uri="{BB962C8B-B14F-4D97-AF65-F5344CB8AC3E}">
        <p14:creationId xmlns:p14="http://schemas.microsoft.com/office/powerpoint/2010/main" val="2714007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750E8-5800-F04F-AF3E-CBA5616E8F22}"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42219-11D1-FA46-AD17-3CB00CC035C8}" type="slidenum">
              <a:rPr lang="en-US" smtClean="0"/>
              <a:t>‹#›</a:t>
            </a:fld>
            <a:endParaRPr lang="en-US"/>
          </a:p>
        </p:txBody>
      </p:sp>
    </p:spTree>
    <p:extLst>
      <p:ext uri="{BB962C8B-B14F-4D97-AF65-F5344CB8AC3E}">
        <p14:creationId xmlns:p14="http://schemas.microsoft.com/office/powerpoint/2010/main" val="1394170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46112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9930130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865486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4154874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10994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411069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11943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750112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754930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1758597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466469"/>
            <a:ext cx="10363200" cy="891931"/>
          </a:xfrm>
          <a:prstGeom prst="rect">
            <a:avLst/>
          </a:prstGeom>
        </p:spPr>
        <p:txBody>
          <a:bodyPr>
            <a:normAutofit/>
          </a:bodyPr>
          <a:lstStyle>
            <a:lvl1pPr algn="ctr">
              <a:defRPr sz="4267" b="0" i="0">
                <a:solidFill>
                  <a:srgbClr val="CD113B"/>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914036" y="5053429"/>
            <a:ext cx="8534400" cy="1073769"/>
          </a:xfrm>
          <a:prstGeom prst="rect">
            <a:avLst/>
          </a:prstGeom>
        </p:spPr>
        <p:txBody>
          <a:bodyPr>
            <a:normAutofit/>
          </a:bodyPr>
          <a:lstStyle>
            <a:lvl1pPr marL="0" indent="0" algn="ctr">
              <a:buNone/>
              <a:defRPr sz="24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8391335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609600" y="490453"/>
            <a:ext cx="10972800" cy="713539"/>
          </a:xfrm>
          <a:prstGeom prst="rect">
            <a:avLst/>
          </a:prstGeom>
        </p:spPr>
        <p:txBody>
          <a:bodyPr/>
          <a:lstStyle>
            <a:lvl1pPr>
              <a:defRPr>
                <a:solidFill>
                  <a:srgbClr val="CD113B"/>
                </a:solidFill>
              </a:defRPr>
            </a:lvl1pPr>
          </a:lstStyle>
          <a:p>
            <a:r>
              <a:rPr lang="en-US" dirty="0"/>
              <a:t>Click to edit Master title style</a:t>
            </a:r>
          </a:p>
        </p:txBody>
      </p:sp>
      <p:sp>
        <p:nvSpPr>
          <p:cNvPr id="8" name="Content Placeholder 2"/>
          <p:cNvSpPr>
            <a:spLocks noGrp="1"/>
          </p:cNvSpPr>
          <p:nvPr>
            <p:ph idx="1"/>
          </p:nvPr>
        </p:nvSpPr>
        <p:spPr>
          <a:xfrm>
            <a:off x="609600" y="1368922"/>
            <a:ext cx="10972800" cy="4947903"/>
          </a:xfrm>
          <a:prstGeom prst="rect">
            <a:avLst/>
          </a:prstGeom>
        </p:spPr>
        <p:txBody>
          <a:bodyPr/>
          <a:lstStyle>
            <a:lvl1pPr>
              <a:defRPr sz="2667">
                <a:solidFill>
                  <a:schemeClr val="tx1"/>
                </a:solidFill>
              </a:defRPr>
            </a:lvl1pPr>
            <a:lvl2pPr>
              <a:defRPr sz="2400">
                <a:solidFill>
                  <a:schemeClr val="tx1"/>
                </a:solidFill>
              </a:defRPr>
            </a:lvl2pPr>
            <a:lvl3pPr>
              <a:defRPr sz="2133">
                <a:solidFill>
                  <a:schemeClr val="tx1"/>
                </a:solidFill>
              </a:defRPr>
            </a:lvl3pPr>
            <a:lvl4pPr>
              <a:defRPr sz="1867">
                <a:solidFill>
                  <a:schemeClr val="tx1"/>
                </a:solidFill>
              </a:defRPr>
            </a:lvl4pPr>
            <a:lvl5pPr>
              <a:defRPr sz="1867">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268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2" y="4589464"/>
            <a:ext cx="105156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76AEE-5F7C-0C4E-AB7D-BADB32FF08A3}"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30121232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466469"/>
            <a:ext cx="10363200" cy="891931"/>
          </a:xfrm>
          <a:prstGeom prst="rect">
            <a:avLst/>
          </a:prstGeom>
        </p:spPr>
        <p:txBody>
          <a:bodyPr>
            <a:normAutofit/>
          </a:bodyPr>
          <a:lstStyle>
            <a:lvl1pPr algn="ctr">
              <a:defRPr sz="4267" b="0" i="0">
                <a:solidFill>
                  <a:srgbClr val="CD113B"/>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1738671" y="5429210"/>
            <a:ext cx="8534400" cy="1073769"/>
          </a:xfrm>
          <a:prstGeom prst="rect">
            <a:avLst/>
          </a:prstGeom>
        </p:spPr>
        <p:txBody>
          <a:bodyPr>
            <a:normAutofit/>
          </a:bodyPr>
          <a:lstStyle>
            <a:lvl1pPr marL="0" indent="0" algn="ctr">
              <a:buNone/>
              <a:defRPr sz="24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2F42DBC-C000-474C-847A-96A1FE0230FB}" type="datetime1">
              <a:rPr lang="en-US"/>
              <a:pPr/>
              <a:t>5/8/2023</a:t>
            </a:fld>
            <a:endParaRPr lang="en-US"/>
          </a:p>
        </p:txBody>
      </p:sp>
      <p:sp>
        <p:nvSpPr>
          <p:cNvPr id="6" name="Slide Number Placeholder 5"/>
          <p:cNvSpPr>
            <a:spLocks noGrp="1"/>
          </p:cNvSpPr>
          <p:nvPr>
            <p:ph type="sldNum" sz="quarter" idx="12"/>
          </p:nvPr>
        </p:nvSpPr>
        <p:spPr/>
        <p:txBody>
          <a:bodyPr/>
          <a:lstStyle>
            <a:lvl1pPr>
              <a:defRPr/>
            </a:lvl1pPr>
          </a:lstStyle>
          <a:p>
            <a:fld id="{D8009FEC-A01C-EB4F-9AED-98C23E3BD7AC}" type="slidenum">
              <a:rPr lang="en-US"/>
              <a:pPr/>
              <a:t>‹#›</a:t>
            </a:fld>
            <a:endParaRPr lang="en-US"/>
          </a:p>
        </p:txBody>
      </p:sp>
    </p:spTree>
    <p:extLst>
      <p:ext uri="{BB962C8B-B14F-4D97-AF65-F5344CB8AC3E}">
        <p14:creationId xmlns:p14="http://schemas.microsoft.com/office/powerpoint/2010/main" val="39085328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tx1"/>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defTabSz="609585" fontAlgn="base">
              <a:spcBef>
                <a:spcPct val="0"/>
              </a:spcBef>
              <a:spcAft>
                <a:spcPct val="0"/>
              </a:spcAft>
            </a:pPr>
            <a:fld id="{1CEA077D-40D2-7645-91D9-F5061C772B13}" type="datetime1">
              <a:rPr lang="en-US" smtClean="0">
                <a:ea typeface="Geneva" charset="0"/>
              </a:rPr>
              <a:pPr defTabSz="609585" fontAlgn="base">
                <a:spcBef>
                  <a:spcPct val="0"/>
                </a:spcBef>
                <a:spcAft>
                  <a:spcPct val="0"/>
                </a:spcAft>
              </a:pPr>
              <a:t>5/8/2023</a:t>
            </a:fld>
            <a:endParaRPr lang="en-US">
              <a:ea typeface="Geneva" charset="0"/>
            </a:endParaRPr>
          </a:p>
        </p:txBody>
      </p:sp>
      <p:sp>
        <p:nvSpPr>
          <p:cNvPr id="6" name="Slide Number Placeholder 5"/>
          <p:cNvSpPr>
            <a:spLocks noGrp="1"/>
          </p:cNvSpPr>
          <p:nvPr>
            <p:ph type="sldNum" sz="quarter" idx="12"/>
          </p:nvPr>
        </p:nvSpPr>
        <p:spPr/>
        <p:txBody>
          <a:bodyPr/>
          <a:lstStyle>
            <a:lvl1pPr>
              <a:defRPr/>
            </a:lvl1pPr>
          </a:lstStyle>
          <a:p>
            <a:pPr defTabSz="609585" fontAlgn="base">
              <a:spcBef>
                <a:spcPct val="0"/>
              </a:spcBef>
              <a:spcAft>
                <a:spcPct val="0"/>
              </a:spcAft>
            </a:pPr>
            <a:fld id="{24AA7F1F-F248-F943-913A-EBF08A13E994}" type="slidenum">
              <a:rPr lang="en-US" smtClean="0">
                <a:ea typeface="Geneva" charset="0"/>
              </a:rPr>
              <a:pPr defTabSz="609585" fontAlgn="base">
                <a:spcBef>
                  <a:spcPct val="0"/>
                </a:spcBef>
                <a:spcAft>
                  <a:spcPct val="0"/>
                </a:spcAft>
              </a:pPr>
              <a:t>‹#›</a:t>
            </a:fld>
            <a:endParaRPr lang="en-US">
              <a:ea typeface="Geneva" charset="0"/>
            </a:endParaRPr>
          </a:p>
        </p:txBody>
      </p:sp>
    </p:spTree>
    <p:extLst>
      <p:ext uri="{BB962C8B-B14F-4D97-AF65-F5344CB8AC3E}">
        <p14:creationId xmlns:p14="http://schemas.microsoft.com/office/powerpoint/2010/main" val="1820551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5186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50507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F76AEE-5F7C-0C4E-AB7D-BADB32FF08A3}" type="datetimeFigureOut">
              <a:rPr lang="en-US" smtClean="0"/>
              <a:t>5/8/2023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05349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F76AEE-5F7C-0C4E-AB7D-BADB32FF08A3}" type="datetimeFigureOut">
              <a:rPr lang="en-US" smtClean="0"/>
              <a:t>5/8/2023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420555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76AEE-5F7C-0C4E-AB7D-BADB32FF08A3}"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273203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83188" y="987428"/>
            <a:ext cx="6172201"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057402"/>
            <a:ext cx="393223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Click to edit Master text styles</a:t>
            </a:r>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49131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39789" y="2057402"/>
            <a:ext cx="393223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Click to edit Master text styles</a:t>
            </a:r>
          </a:p>
        </p:txBody>
      </p:sp>
      <p:sp>
        <p:nvSpPr>
          <p:cNvPr id="5" name="Date Placeholder 4"/>
          <p:cNvSpPr>
            <a:spLocks noGrp="1"/>
          </p:cNvSpPr>
          <p:nvPr>
            <p:ph type="dt" sz="half" idx="10"/>
          </p:nvPr>
        </p:nvSpPr>
        <p:spPr/>
        <p:txBody>
          <a:bodyPr/>
          <a:lstStyle/>
          <a:p>
            <a:fld id="{60F76AEE-5F7C-0C4E-AB7D-BADB32FF08A3}"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13DF9-231C-E84E-B773-EA564B7737D7}" type="slidenum">
              <a:rPr lang="en-US" smtClean="0"/>
              <a:t>‹#›</a:t>
            </a:fld>
            <a:endParaRPr lang="en-US"/>
          </a:p>
        </p:txBody>
      </p:sp>
    </p:spTree>
    <p:extLst>
      <p:ext uri="{BB962C8B-B14F-4D97-AF65-F5344CB8AC3E}">
        <p14:creationId xmlns:p14="http://schemas.microsoft.com/office/powerpoint/2010/main" val="122637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1.xml"/><Relationship Id="rId1" Type="http://schemas.openxmlformats.org/officeDocument/2006/relationships/slideLayout" Target="../slideLayouts/slideLayout30.xml"/><Relationship Id="rId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8D7DAD-B32E-AC43-9C03-F04068BB252F}"/>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2"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F76AEE-5F7C-0C4E-AB7D-BADB32FF08A3}" type="datetimeFigureOut">
              <a:rPr lang="en-US" smtClean="0"/>
              <a:t>5/8/2023</a:t>
            </a:fld>
            <a:endParaRPr lang="en-US"/>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713DF9-231C-E84E-B773-EA564B7737D7}" type="slidenum">
              <a:rPr lang="en-US" smtClean="0"/>
              <a:t>‹#›</a:t>
            </a:fld>
            <a:endParaRPr lang="en-US"/>
          </a:p>
        </p:txBody>
      </p:sp>
    </p:spTree>
    <p:extLst>
      <p:ext uri="{BB962C8B-B14F-4D97-AF65-F5344CB8AC3E}">
        <p14:creationId xmlns:p14="http://schemas.microsoft.com/office/powerpoint/2010/main" val="2437691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F76AEE-5F7C-0C4E-AB7D-BADB32FF08A3}" type="datetimeFigureOut">
              <a:rPr lang="en-US" smtClean="0"/>
              <a:t>5/8/2023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713DF9-231C-E84E-B773-EA564B7737D7}" type="slidenum">
              <a:rPr lang="en-US" smtClean="0"/>
              <a:t>‹#›</a:t>
            </a:fld>
            <a:endParaRPr lang="en-US"/>
          </a:p>
        </p:txBody>
      </p:sp>
    </p:spTree>
    <p:extLst>
      <p:ext uri="{BB962C8B-B14F-4D97-AF65-F5344CB8AC3E}">
        <p14:creationId xmlns:p14="http://schemas.microsoft.com/office/powerpoint/2010/main" val="201486400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71" r:id="rId1"/>
  </p:sldLayoutIdLst>
  <p:txStyles>
    <p:titleStyle>
      <a:lvl1pPr algn="l" defTabSz="457200" rtl="0" eaLnBrk="0" fontAlgn="base" hangingPunct="0">
        <a:spcBef>
          <a:spcPct val="0"/>
        </a:spcBef>
        <a:spcAft>
          <a:spcPct val="0"/>
        </a:spcAft>
        <a:defRPr sz="3200" kern="1200">
          <a:solidFill>
            <a:srgbClr val="CD113B"/>
          </a:solidFill>
          <a:latin typeface="Arial"/>
          <a:ea typeface="Geneva" pitchFamily="37" charset="-128"/>
          <a:cs typeface="Arial"/>
        </a:defRPr>
      </a:lvl1pPr>
      <a:lvl2pPr algn="l" defTabSz="457200" rtl="0" eaLnBrk="0" fontAlgn="base" hangingPunct="0">
        <a:spcBef>
          <a:spcPct val="0"/>
        </a:spcBef>
        <a:spcAft>
          <a:spcPct val="0"/>
        </a:spcAft>
        <a:defRPr sz="3200">
          <a:solidFill>
            <a:srgbClr val="CD113B"/>
          </a:solidFill>
          <a:latin typeface="Arial" panose="020B0604020202020204" pitchFamily="34" charset="0"/>
          <a:ea typeface="Geneva" pitchFamily="37" charset="-128"/>
          <a:cs typeface="Arial" panose="020B0604020202020204" pitchFamily="34" charset="0"/>
        </a:defRPr>
      </a:lvl2pPr>
      <a:lvl3pPr algn="l" defTabSz="457200" rtl="0" eaLnBrk="0" fontAlgn="base" hangingPunct="0">
        <a:spcBef>
          <a:spcPct val="0"/>
        </a:spcBef>
        <a:spcAft>
          <a:spcPct val="0"/>
        </a:spcAft>
        <a:defRPr sz="3200">
          <a:solidFill>
            <a:srgbClr val="CD113B"/>
          </a:solidFill>
          <a:latin typeface="Arial" panose="020B0604020202020204" pitchFamily="34" charset="0"/>
          <a:ea typeface="Geneva" pitchFamily="37" charset="-128"/>
          <a:cs typeface="Arial" panose="020B0604020202020204" pitchFamily="34" charset="0"/>
        </a:defRPr>
      </a:lvl3pPr>
      <a:lvl4pPr algn="l" defTabSz="457200" rtl="0" eaLnBrk="0" fontAlgn="base" hangingPunct="0">
        <a:spcBef>
          <a:spcPct val="0"/>
        </a:spcBef>
        <a:spcAft>
          <a:spcPct val="0"/>
        </a:spcAft>
        <a:defRPr sz="3200">
          <a:solidFill>
            <a:srgbClr val="CD113B"/>
          </a:solidFill>
          <a:latin typeface="Arial" panose="020B0604020202020204" pitchFamily="34" charset="0"/>
          <a:ea typeface="Geneva" pitchFamily="37" charset="-128"/>
          <a:cs typeface="Arial" panose="020B0604020202020204" pitchFamily="34" charset="0"/>
        </a:defRPr>
      </a:lvl4pPr>
      <a:lvl5pPr algn="l" defTabSz="457200" rtl="0" eaLnBrk="0" fontAlgn="base" hangingPunct="0">
        <a:spcBef>
          <a:spcPct val="0"/>
        </a:spcBef>
        <a:spcAft>
          <a:spcPct val="0"/>
        </a:spcAft>
        <a:defRPr sz="3200">
          <a:solidFill>
            <a:srgbClr val="CD113B"/>
          </a:solidFill>
          <a:latin typeface="Arial" panose="020B0604020202020204" pitchFamily="34" charset="0"/>
          <a:ea typeface="Geneva" pitchFamily="37" charset="-128"/>
          <a:cs typeface="Arial" panose="020B0604020202020204" pitchFamily="34" charset="0"/>
        </a:defRPr>
      </a:lvl5pPr>
      <a:lvl6pPr marL="457200" algn="l" defTabSz="457200" rtl="0" fontAlgn="base">
        <a:spcBef>
          <a:spcPct val="0"/>
        </a:spcBef>
        <a:spcAft>
          <a:spcPct val="0"/>
        </a:spcAft>
        <a:defRPr sz="3200">
          <a:solidFill>
            <a:srgbClr val="800000"/>
          </a:solidFill>
          <a:latin typeface="Times New Roman" pitchFamily="37" charset="0"/>
          <a:ea typeface="Geneva" pitchFamily="37" charset="-128"/>
        </a:defRPr>
      </a:lvl6pPr>
      <a:lvl7pPr marL="914400" algn="l" defTabSz="457200" rtl="0" fontAlgn="base">
        <a:spcBef>
          <a:spcPct val="0"/>
        </a:spcBef>
        <a:spcAft>
          <a:spcPct val="0"/>
        </a:spcAft>
        <a:defRPr sz="3200">
          <a:solidFill>
            <a:srgbClr val="800000"/>
          </a:solidFill>
          <a:latin typeface="Times New Roman" pitchFamily="37" charset="0"/>
          <a:ea typeface="Geneva" pitchFamily="37" charset="-128"/>
        </a:defRPr>
      </a:lvl7pPr>
      <a:lvl8pPr marL="1371600" algn="l" defTabSz="457200" rtl="0" fontAlgn="base">
        <a:spcBef>
          <a:spcPct val="0"/>
        </a:spcBef>
        <a:spcAft>
          <a:spcPct val="0"/>
        </a:spcAft>
        <a:defRPr sz="3200">
          <a:solidFill>
            <a:srgbClr val="800000"/>
          </a:solidFill>
          <a:latin typeface="Times New Roman" pitchFamily="37" charset="0"/>
          <a:ea typeface="Geneva" pitchFamily="37" charset="-128"/>
        </a:defRPr>
      </a:lvl8pPr>
      <a:lvl9pPr marL="1828800" algn="l" defTabSz="457200" rtl="0" fontAlgn="base">
        <a:spcBef>
          <a:spcPct val="0"/>
        </a:spcBef>
        <a:spcAft>
          <a:spcPct val="0"/>
        </a:spcAft>
        <a:defRPr sz="3200">
          <a:solidFill>
            <a:srgbClr val="800000"/>
          </a:solidFill>
          <a:latin typeface="Times New Roman" pitchFamily="37" charset="0"/>
          <a:ea typeface="Geneva" pitchFamily="37"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Geneva" pitchFamily="37" charset="-128"/>
          <a:cs typeface="Geneva" pitchFamily="37"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Geneva" pitchFamily="37" charset="-128"/>
          <a:cs typeface="Geneva" panose="020B0503030404040204" pitchFamily="34"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Geneva" pitchFamily="37" charset="-128"/>
          <a:cs typeface="Geneva" panose="020B0503030404040204" pitchFamily="34"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Geneva" pitchFamily="37" charset="-128"/>
          <a:cs typeface="Geneva" panose="020B0503030404040204" pitchFamily="34"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Geneva" pitchFamily="37" charset="-128"/>
          <a:cs typeface="Geneva" panose="020B050303040404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Lst>
  <p:txStyles>
    <p:titleStyle>
      <a:lvl1pPr algn="l" defTabSz="457200" rtl="0" eaLnBrk="0" fontAlgn="base" hangingPunct="0">
        <a:spcBef>
          <a:spcPct val="0"/>
        </a:spcBef>
        <a:spcAft>
          <a:spcPct val="0"/>
        </a:spcAft>
        <a:defRPr sz="3200" kern="1200">
          <a:solidFill>
            <a:srgbClr val="CD113B"/>
          </a:solidFill>
          <a:latin typeface="Arial"/>
          <a:ea typeface="Geneva" pitchFamily="37" charset="-128"/>
          <a:cs typeface="Arial"/>
        </a:defRPr>
      </a:lvl1pPr>
      <a:lvl2pPr algn="l" defTabSz="457200" rtl="0" eaLnBrk="0" fontAlgn="base" hangingPunct="0">
        <a:spcBef>
          <a:spcPct val="0"/>
        </a:spcBef>
        <a:spcAft>
          <a:spcPct val="0"/>
        </a:spcAft>
        <a:defRPr sz="3200">
          <a:solidFill>
            <a:srgbClr val="800000"/>
          </a:solidFill>
          <a:latin typeface="Times New Roman" pitchFamily="37" charset="0"/>
          <a:ea typeface="Geneva" pitchFamily="37" charset="-128"/>
          <a:cs typeface="Times New Roman" pitchFamily="18" charset="0"/>
        </a:defRPr>
      </a:lvl2pPr>
      <a:lvl3pPr algn="l" defTabSz="457200" rtl="0" eaLnBrk="0" fontAlgn="base" hangingPunct="0">
        <a:spcBef>
          <a:spcPct val="0"/>
        </a:spcBef>
        <a:spcAft>
          <a:spcPct val="0"/>
        </a:spcAft>
        <a:defRPr sz="3200">
          <a:solidFill>
            <a:srgbClr val="800000"/>
          </a:solidFill>
          <a:latin typeface="Times New Roman" pitchFamily="37" charset="0"/>
          <a:ea typeface="Geneva" pitchFamily="37" charset="-128"/>
          <a:cs typeface="Times New Roman" pitchFamily="18" charset="0"/>
        </a:defRPr>
      </a:lvl3pPr>
      <a:lvl4pPr algn="l" defTabSz="457200" rtl="0" eaLnBrk="0" fontAlgn="base" hangingPunct="0">
        <a:spcBef>
          <a:spcPct val="0"/>
        </a:spcBef>
        <a:spcAft>
          <a:spcPct val="0"/>
        </a:spcAft>
        <a:defRPr sz="3200">
          <a:solidFill>
            <a:srgbClr val="800000"/>
          </a:solidFill>
          <a:latin typeface="Times New Roman" pitchFamily="37" charset="0"/>
          <a:ea typeface="Geneva" pitchFamily="37" charset="-128"/>
          <a:cs typeface="Times New Roman" pitchFamily="18" charset="0"/>
        </a:defRPr>
      </a:lvl4pPr>
      <a:lvl5pPr algn="l" defTabSz="457200" rtl="0" eaLnBrk="0" fontAlgn="base" hangingPunct="0">
        <a:spcBef>
          <a:spcPct val="0"/>
        </a:spcBef>
        <a:spcAft>
          <a:spcPct val="0"/>
        </a:spcAft>
        <a:defRPr sz="3200">
          <a:solidFill>
            <a:srgbClr val="800000"/>
          </a:solidFill>
          <a:latin typeface="Times New Roman" pitchFamily="37" charset="0"/>
          <a:ea typeface="Geneva" pitchFamily="37" charset="-128"/>
          <a:cs typeface="Times New Roman" pitchFamily="18" charset="0"/>
        </a:defRPr>
      </a:lvl5pPr>
      <a:lvl6pPr marL="457200" algn="l" defTabSz="457200" rtl="0" fontAlgn="base">
        <a:spcBef>
          <a:spcPct val="0"/>
        </a:spcBef>
        <a:spcAft>
          <a:spcPct val="0"/>
        </a:spcAft>
        <a:defRPr sz="3200">
          <a:solidFill>
            <a:srgbClr val="800000"/>
          </a:solidFill>
          <a:latin typeface="Times New Roman" pitchFamily="37" charset="0"/>
          <a:ea typeface="Geneva" pitchFamily="37" charset="-128"/>
        </a:defRPr>
      </a:lvl6pPr>
      <a:lvl7pPr marL="914400" algn="l" defTabSz="457200" rtl="0" fontAlgn="base">
        <a:spcBef>
          <a:spcPct val="0"/>
        </a:spcBef>
        <a:spcAft>
          <a:spcPct val="0"/>
        </a:spcAft>
        <a:defRPr sz="3200">
          <a:solidFill>
            <a:srgbClr val="800000"/>
          </a:solidFill>
          <a:latin typeface="Times New Roman" pitchFamily="37" charset="0"/>
          <a:ea typeface="Geneva" pitchFamily="37" charset="-128"/>
        </a:defRPr>
      </a:lvl7pPr>
      <a:lvl8pPr marL="1371600" algn="l" defTabSz="457200" rtl="0" fontAlgn="base">
        <a:spcBef>
          <a:spcPct val="0"/>
        </a:spcBef>
        <a:spcAft>
          <a:spcPct val="0"/>
        </a:spcAft>
        <a:defRPr sz="3200">
          <a:solidFill>
            <a:srgbClr val="800000"/>
          </a:solidFill>
          <a:latin typeface="Times New Roman" pitchFamily="37" charset="0"/>
          <a:ea typeface="Geneva" pitchFamily="37" charset="-128"/>
        </a:defRPr>
      </a:lvl8pPr>
      <a:lvl9pPr marL="1828800" algn="l" defTabSz="457200" rtl="0" fontAlgn="base">
        <a:spcBef>
          <a:spcPct val="0"/>
        </a:spcBef>
        <a:spcAft>
          <a:spcPct val="0"/>
        </a:spcAft>
        <a:defRPr sz="3200">
          <a:solidFill>
            <a:srgbClr val="800000"/>
          </a:solidFill>
          <a:latin typeface="Times New Roman" pitchFamily="37" charset="0"/>
          <a:ea typeface="Geneva" pitchFamily="37" charset="-128"/>
        </a:defRPr>
      </a:lvl9pPr>
    </p:titleStyle>
    <p:body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mn-lt"/>
          <a:ea typeface="Geneva" pitchFamily="37" charset="-128"/>
          <a:cs typeface="Geneva" pitchFamily="37" charset="-128"/>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mn-lt"/>
          <a:ea typeface="Geneva" pitchFamily="37" charset="-128"/>
          <a:cs typeface="+mn-cs"/>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Geneva" pitchFamily="37"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Geneva" pitchFamily="3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5/8/2023</a:t>
            </a:fld>
            <a:endParaRPr lang="en-US"/>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869" r:id="rId2"/>
  </p:sldLayoutIdLst>
  <p:txStyles>
    <p:titleStyle>
      <a:lvl1pPr algn="l" defTabSz="457200" rtl="0" eaLnBrk="1" fontAlgn="base" hangingPunct="1">
        <a:spcBef>
          <a:spcPct val="0"/>
        </a:spcBef>
        <a:spcAft>
          <a:spcPct val="0"/>
        </a:spcAft>
        <a:defRPr sz="3200" kern="1200">
          <a:solidFill>
            <a:srgbClr val="CD113B"/>
          </a:solidFill>
          <a:latin typeface="Arial"/>
          <a:ea typeface="Geneva" pitchFamily="37" charset="-128"/>
          <a:cs typeface="Arial"/>
        </a:defRPr>
      </a:lvl1pPr>
      <a:lvl2pPr algn="l" defTabSz="457200" rtl="0" eaLnBrk="1" fontAlgn="base" hangingPunct="1">
        <a:spcBef>
          <a:spcPct val="0"/>
        </a:spcBef>
        <a:spcAft>
          <a:spcPct val="0"/>
        </a:spcAft>
        <a:defRPr sz="3200">
          <a:solidFill>
            <a:srgbClr val="800000"/>
          </a:solidFill>
          <a:latin typeface="Times New Roman" pitchFamily="37" charset="0"/>
          <a:ea typeface="Geneva" pitchFamily="37" charset="-128"/>
          <a:cs typeface="Times New Roman" pitchFamily="18" charset="0"/>
        </a:defRPr>
      </a:lvl2pPr>
      <a:lvl3pPr algn="l" defTabSz="457200" rtl="0" eaLnBrk="1" fontAlgn="base" hangingPunct="1">
        <a:spcBef>
          <a:spcPct val="0"/>
        </a:spcBef>
        <a:spcAft>
          <a:spcPct val="0"/>
        </a:spcAft>
        <a:defRPr sz="3200">
          <a:solidFill>
            <a:srgbClr val="800000"/>
          </a:solidFill>
          <a:latin typeface="Times New Roman" pitchFamily="37" charset="0"/>
          <a:ea typeface="Geneva" pitchFamily="37" charset="-128"/>
          <a:cs typeface="Times New Roman" pitchFamily="18" charset="0"/>
        </a:defRPr>
      </a:lvl3pPr>
      <a:lvl4pPr algn="l" defTabSz="457200" rtl="0" eaLnBrk="1" fontAlgn="base" hangingPunct="1">
        <a:spcBef>
          <a:spcPct val="0"/>
        </a:spcBef>
        <a:spcAft>
          <a:spcPct val="0"/>
        </a:spcAft>
        <a:defRPr sz="3200">
          <a:solidFill>
            <a:srgbClr val="800000"/>
          </a:solidFill>
          <a:latin typeface="Times New Roman" pitchFamily="37" charset="0"/>
          <a:ea typeface="Geneva" pitchFamily="37" charset="-128"/>
          <a:cs typeface="Times New Roman" pitchFamily="18" charset="0"/>
        </a:defRPr>
      </a:lvl4pPr>
      <a:lvl5pPr algn="l" defTabSz="457200" rtl="0" eaLnBrk="1" fontAlgn="base" hangingPunct="1">
        <a:spcBef>
          <a:spcPct val="0"/>
        </a:spcBef>
        <a:spcAft>
          <a:spcPct val="0"/>
        </a:spcAft>
        <a:defRPr sz="3200">
          <a:solidFill>
            <a:srgbClr val="800000"/>
          </a:solidFill>
          <a:latin typeface="Times New Roman" pitchFamily="37" charset="0"/>
          <a:ea typeface="Geneva" pitchFamily="37" charset="-128"/>
          <a:cs typeface="Times New Roman" pitchFamily="18" charset="0"/>
        </a:defRPr>
      </a:lvl5pPr>
      <a:lvl6pPr marL="457200" algn="l" defTabSz="457200" rtl="0" eaLnBrk="1" fontAlgn="base" hangingPunct="1">
        <a:spcBef>
          <a:spcPct val="0"/>
        </a:spcBef>
        <a:spcAft>
          <a:spcPct val="0"/>
        </a:spcAft>
        <a:defRPr sz="3200">
          <a:solidFill>
            <a:srgbClr val="800000"/>
          </a:solidFill>
          <a:latin typeface="Times New Roman" pitchFamily="37" charset="0"/>
          <a:ea typeface="Geneva" pitchFamily="37" charset="-128"/>
        </a:defRPr>
      </a:lvl6pPr>
      <a:lvl7pPr marL="914400" algn="l" defTabSz="457200" rtl="0" eaLnBrk="1" fontAlgn="base" hangingPunct="1">
        <a:spcBef>
          <a:spcPct val="0"/>
        </a:spcBef>
        <a:spcAft>
          <a:spcPct val="0"/>
        </a:spcAft>
        <a:defRPr sz="3200">
          <a:solidFill>
            <a:srgbClr val="800000"/>
          </a:solidFill>
          <a:latin typeface="Times New Roman" pitchFamily="37" charset="0"/>
          <a:ea typeface="Geneva" pitchFamily="37" charset="-128"/>
        </a:defRPr>
      </a:lvl7pPr>
      <a:lvl8pPr marL="1371600" algn="l" defTabSz="457200" rtl="0" eaLnBrk="1" fontAlgn="base" hangingPunct="1">
        <a:spcBef>
          <a:spcPct val="0"/>
        </a:spcBef>
        <a:spcAft>
          <a:spcPct val="0"/>
        </a:spcAft>
        <a:defRPr sz="3200">
          <a:solidFill>
            <a:srgbClr val="800000"/>
          </a:solidFill>
          <a:latin typeface="Times New Roman" pitchFamily="37" charset="0"/>
          <a:ea typeface="Geneva" pitchFamily="37" charset="-128"/>
        </a:defRPr>
      </a:lvl8pPr>
      <a:lvl9pPr marL="1828800" algn="l" defTabSz="457200" rtl="0" eaLnBrk="1" fontAlgn="base" hangingPunct="1">
        <a:spcBef>
          <a:spcPct val="0"/>
        </a:spcBef>
        <a:spcAft>
          <a:spcPct val="0"/>
        </a:spcAft>
        <a:defRPr sz="3200">
          <a:solidFill>
            <a:srgbClr val="800000"/>
          </a:solidFill>
          <a:latin typeface="Times New Roman" pitchFamily="37" charset="0"/>
          <a:ea typeface="Geneva" pitchFamily="37" charset="-128"/>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mn-lt"/>
          <a:ea typeface="Geneva" pitchFamily="37" charset="-128"/>
          <a:cs typeface="Geneva" pitchFamily="37" charset="-128"/>
        </a:defRPr>
      </a:lvl1pPr>
      <a:lvl2pPr marL="742950" indent="-285750" algn="l" defTabSz="457200" rtl="0" eaLnBrk="1" fontAlgn="base" hangingPunct="1">
        <a:spcBef>
          <a:spcPct val="20000"/>
        </a:spcBef>
        <a:spcAft>
          <a:spcPct val="0"/>
        </a:spcAft>
        <a:buFont typeface="Arial" charset="0"/>
        <a:buChar char="–"/>
        <a:defRPr sz="2000" kern="1200">
          <a:solidFill>
            <a:schemeClr val="tx1"/>
          </a:solidFill>
          <a:latin typeface="+mn-lt"/>
          <a:ea typeface="Geneva" pitchFamily="37" charset="-128"/>
          <a:cs typeface="+mn-cs"/>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mn-lt"/>
          <a:ea typeface="Geneva" pitchFamily="37" charset="-128"/>
          <a:cs typeface="+mn-cs"/>
        </a:defRPr>
      </a:lvl3pPr>
      <a:lvl4pPr marL="1600200" indent="-228600" algn="l" defTabSz="457200" rtl="0" eaLnBrk="1" fontAlgn="base" hangingPunct="1">
        <a:spcBef>
          <a:spcPct val="20000"/>
        </a:spcBef>
        <a:spcAft>
          <a:spcPct val="0"/>
        </a:spcAft>
        <a:buFont typeface="Arial" charset="0"/>
        <a:buChar char="–"/>
        <a:defRPr sz="1600" kern="1200">
          <a:solidFill>
            <a:schemeClr val="tx1"/>
          </a:solidFill>
          <a:latin typeface="+mn-lt"/>
          <a:ea typeface="Geneva" pitchFamily="37" charset="-128"/>
          <a:cs typeface="+mn-cs"/>
        </a:defRPr>
      </a:lvl4pPr>
      <a:lvl5pPr marL="2057400" indent="-228600" algn="l" defTabSz="457200" rtl="0" eaLnBrk="1" fontAlgn="base" hangingPunct="1">
        <a:spcBef>
          <a:spcPct val="20000"/>
        </a:spcBef>
        <a:spcAft>
          <a:spcPct val="0"/>
        </a:spcAft>
        <a:buFont typeface="Arial" charset="0"/>
        <a:buChar char="»"/>
        <a:defRPr sz="1600" kern="1200">
          <a:solidFill>
            <a:schemeClr val="tx1"/>
          </a:solidFill>
          <a:latin typeface="+mn-lt"/>
          <a:ea typeface="Geneva" pitchFamily="3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FAAECF-BFA1-6B59-68D2-0401AD839DD6}"/>
              </a:ext>
            </a:extLst>
          </p:cNvPr>
          <p:cNvSpPr>
            <a:spLocks noGrp="1"/>
          </p:cNvSpPr>
          <p:nvPr>
            <p:ph type="title"/>
          </p:nvPr>
        </p:nvSpPr>
        <p:spPr>
          <a:xfrm>
            <a:off x="816649" y="4964797"/>
            <a:ext cx="10363200" cy="1362075"/>
          </a:xfrm>
        </p:spPr>
        <p:txBody>
          <a:bodyPr/>
          <a:lstStyle/>
          <a:p>
            <a:r>
              <a:rPr lang="en-US" dirty="0"/>
              <a:t>Practice Your Pitch</a:t>
            </a:r>
          </a:p>
        </p:txBody>
      </p:sp>
      <p:pic>
        <p:nvPicPr>
          <p:cNvPr id="7170" name="Picture 2" descr="Mark T. Gladwin, MD">
            <a:extLst>
              <a:ext uri="{FF2B5EF4-FFF2-40B4-BE49-F238E27FC236}">
                <a16:creationId xmlns:a16="http://schemas.microsoft.com/office/drawing/2014/main" id="{C21C52B7-8784-17DB-BC0E-58B790AF5B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600" b="28734"/>
          <a:stretch/>
        </p:blipFill>
        <p:spPr bwMode="auto">
          <a:xfrm>
            <a:off x="816649" y="190749"/>
            <a:ext cx="2438400" cy="24384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612CF72-A0B4-548E-88DC-20F88056DF85}"/>
              </a:ext>
            </a:extLst>
          </p:cNvPr>
          <p:cNvSpPr txBox="1"/>
          <p:nvPr/>
        </p:nvSpPr>
        <p:spPr>
          <a:xfrm>
            <a:off x="3255049" y="609731"/>
            <a:ext cx="4248728" cy="1569660"/>
          </a:xfrm>
          <a:prstGeom prst="rect">
            <a:avLst/>
          </a:prstGeom>
          <a:noFill/>
        </p:spPr>
        <p:txBody>
          <a:bodyPr wrap="square" rtlCol="0">
            <a:spAutoFit/>
          </a:bodyPr>
          <a:lstStyle/>
          <a:p>
            <a:pPr defTabSz="609585" fontAlgn="base">
              <a:spcBef>
                <a:spcPct val="0"/>
              </a:spcBef>
              <a:spcAft>
                <a:spcPct val="0"/>
              </a:spcAft>
            </a:pPr>
            <a:r>
              <a:rPr lang="en-US" sz="2400" b="1" dirty="0">
                <a:solidFill>
                  <a:prstClr val="black"/>
                </a:solidFill>
                <a:latin typeface="Calibri"/>
                <a:ea typeface="Geneva" charset="0"/>
              </a:rPr>
              <a:t>Mark Gladwin, MD</a:t>
            </a:r>
          </a:p>
          <a:p>
            <a:pPr defTabSz="609585" fontAlgn="base">
              <a:spcBef>
                <a:spcPct val="0"/>
              </a:spcBef>
              <a:spcAft>
                <a:spcPct val="0"/>
              </a:spcAft>
            </a:pPr>
            <a:r>
              <a:rPr lang="en-US" sz="2400" dirty="0">
                <a:solidFill>
                  <a:prstClr val="black"/>
                </a:solidFill>
                <a:latin typeface="Calibri"/>
                <a:ea typeface="Geneva" charset="0"/>
              </a:rPr>
              <a:t>VP, Medical Affairs</a:t>
            </a:r>
          </a:p>
          <a:p>
            <a:pPr defTabSz="609585" fontAlgn="base">
              <a:spcBef>
                <a:spcPct val="0"/>
              </a:spcBef>
              <a:spcAft>
                <a:spcPct val="0"/>
              </a:spcAft>
            </a:pPr>
            <a:r>
              <a:rPr lang="en-US" sz="2400" dirty="0">
                <a:solidFill>
                  <a:prstClr val="black"/>
                </a:solidFill>
                <a:latin typeface="Calibri"/>
                <a:ea typeface="Geneva" charset="0"/>
              </a:rPr>
              <a:t>Dean, School of Medicine</a:t>
            </a:r>
          </a:p>
          <a:p>
            <a:pPr defTabSz="609585" fontAlgn="base">
              <a:spcBef>
                <a:spcPct val="0"/>
              </a:spcBef>
              <a:spcAft>
                <a:spcPct val="0"/>
              </a:spcAft>
            </a:pPr>
            <a:r>
              <a:rPr lang="en-US" sz="2400" dirty="0">
                <a:solidFill>
                  <a:prstClr val="black"/>
                </a:solidFill>
                <a:latin typeface="Calibri"/>
                <a:ea typeface="Geneva" charset="0"/>
              </a:rPr>
              <a:t>University of Maryland</a:t>
            </a:r>
          </a:p>
        </p:txBody>
      </p:sp>
      <p:pic>
        <p:nvPicPr>
          <p:cNvPr id="7172" name="Picture 4" descr="Ted Wun M.D.">
            <a:extLst>
              <a:ext uri="{FF2B5EF4-FFF2-40B4-BE49-F238E27FC236}">
                <a16:creationId xmlns:a16="http://schemas.microsoft.com/office/drawing/2014/main" id="{FE41CAEE-660C-6622-772C-15C5D16011E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68" b="26666"/>
          <a:stretch/>
        </p:blipFill>
        <p:spPr bwMode="auto">
          <a:xfrm>
            <a:off x="3752273" y="2383229"/>
            <a:ext cx="2438400" cy="24384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8157861-2E21-01C7-4C82-942E7AA39927}"/>
              </a:ext>
            </a:extLst>
          </p:cNvPr>
          <p:cNvSpPr txBox="1"/>
          <p:nvPr/>
        </p:nvSpPr>
        <p:spPr>
          <a:xfrm>
            <a:off x="6385598" y="2500865"/>
            <a:ext cx="5188529" cy="2308324"/>
          </a:xfrm>
          <a:prstGeom prst="rect">
            <a:avLst/>
          </a:prstGeom>
          <a:noFill/>
        </p:spPr>
        <p:txBody>
          <a:bodyPr wrap="square" rtlCol="0">
            <a:spAutoFit/>
          </a:bodyPr>
          <a:lstStyle/>
          <a:p>
            <a:pPr defTabSz="609585" fontAlgn="base">
              <a:spcBef>
                <a:spcPct val="0"/>
              </a:spcBef>
              <a:spcAft>
                <a:spcPct val="0"/>
              </a:spcAft>
            </a:pPr>
            <a:r>
              <a:rPr lang="en-US" sz="2400" b="1" dirty="0">
                <a:solidFill>
                  <a:prstClr val="black"/>
                </a:solidFill>
                <a:latin typeface="Calibri"/>
                <a:ea typeface="Geneva" charset="0"/>
              </a:rPr>
              <a:t>Ted Wun, MD, FACP</a:t>
            </a:r>
          </a:p>
          <a:p>
            <a:pPr defTabSz="609585" fontAlgn="base">
              <a:spcBef>
                <a:spcPct val="0"/>
              </a:spcBef>
              <a:spcAft>
                <a:spcPct val="0"/>
              </a:spcAft>
            </a:pPr>
            <a:r>
              <a:rPr lang="en-US" sz="2400" dirty="0">
                <a:solidFill>
                  <a:prstClr val="black"/>
                </a:solidFill>
                <a:latin typeface="Calibri"/>
                <a:ea typeface="Geneva" charset="0"/>
              </a:rPr>
              <a:t>Associate Dean for Research</a:t>
            </a:r>
          </a:p>
          <a:p>
            <a:pPr defTabSz="609585" fontAlgn="base">
              <a:spcBef>
                <a:spcPct val="0"/>
              </a:spcBef>
              <a:spcAft>
                <a:spcPct val="0"/>
              </a:spcAft>
            </a:pPr>
            <a:r>
              <a:rPr lang="en-US" sz="2400" dirty="0">
                <a:solidFill>
                  <a:prstClr val="black"/>
                </a:solidFill>
                <a:latin typeface="Calibri"/>
                <a:ea typeface="Geneva" charset="0"/>
              </a:rPr>
              <a:t>Director, Clinical and Translational Science Center</a:t>
            </a:r>
          </a:p>
          <a:p>
            <a:pPr defTabSz="609585" fontAlgn="base">
              <a:spcBef>
                <a:spcPct val="0"/>
              </a:spcBef>
              <a:spcAft>
                <a:spcPct val="0"/>
              </a:spcAft>
            </a:pPr>
            <a:r>
              <a:rPr lang="en-US" sz="2400" dirty="0">
                <a:solidFill>
                  <a:prstClr val="black"/>
                </a:solidFill>
                <a:latin typeface="Calibri"/>
                <a:ea typeface="Geneva" charset="0"/>
              </a:rPr>
              <a:t>Chief, Hematology and Oncology</a:t>
            </a:r>
          </a:p>
          <a:p>
            <a:pPr defTabSz="609585" fontAlgn="base">
              <a:spcBef>
                <a:spcPct val="0"/>
              </a:spcBef>
              <a:spcAft>
                <a:spcPct val="0"/>
              </a:spcAft>
            </a:pPr>
            <a:r>
              <a:rPr lang="en-US" sz="2400" dirty="0">
                <a:solidFill>
                  <a:prstClr val="black"/>
                </a:solidFill>
                <a:latin typeface="Calibri"/>
                <a:ea typeface="Geneva" charset="0"/>
              </a:rPr>
              <a:t>University of California, Davis</a:t>
            </a:r>
          </a:p>
        </p:txBody>
      </p:sp>
    </p:spTree>
    <p:extLst>
      <p:ext uri="{BB962C8B-B14F-4D97-AF65-F5344CB8AC3E}">
        <p14:creationId xmlns:p14="http://schemas.microsoft.com/office/powerpoint/2010/main" val="86840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25C32-E4F9-3133-97A3-B49FCFB3D6DA}"/>
              </a:ext>
            </a:extLst>
          </p:cNvPr>
          <p:cNvSpPr>
            <a:spLocks noGrp="1"/>
          </p:cNvSpPr>
          <p:nvPr>
            <p:ph type="title"/>
          </p:nvPr>
        </p:nvSpPr>
        <p:spPr/>
        <p:txBody>
          <a:bodyPr/>
          <a:lstStyle/>
          <a:p>
            <a:r>
              <a:rPr lang="en-US" dirty="0"/>
              <a:t>Disclosures</a:t>
            </a:r>
          </a:p>
        </p:txBody>
      </p:sp>
      <p:sp>
        <p:nvSpPr>
          <p:cNvPr id="12" name="Content Placeholder 11">
            <a:extLst>
              <a:ext uri="{FF2B5EF4-FFF2-40B4-BE49-F238E27FC236}">
                <a16:creationId xmlns:a16="http://schemas.microsoft.com/office/drawing/2014/main" id="{740F7B41-7D15-D59F-DA35-6A49071D40CD}"/>
              </a:ext>
            </a:extLst>
          </p:cNvPr>
          <p:cNvSpPr>
            <a:spLocks noGrp="1"/>
          </p:cNvSpPr>
          <p:nvPr>
            <p:ph idx="1"/>
          </p:nvPr>
        </p:nvSpPr>
        <p:spPr>
          <a:xfrm>
            <a:off x="499629" y="1203992"/>
            <a:ext cx="10972800" cy="4947903"/>
          </a:xfrm>
        </p:spPr>
        <p:txBody>
          <a:bodyPr/>
          <a:lstStyle/>
          <a:p>
            <a:r>
              <a:rPr lang="en-US" dirty="0"/>
              <a:t>Served on </a:t>
            </a:r>
            <a:r>
              <a:rPr lang="en-US" dirty="0" err="1"/>
              <a:t>Glycomimetics</a:t>
            </a:r>
            <a:r>
              <a:rPr lang="en-US" dirty="0"/>
              <a:t>, Inc and Pfizer, Inc. Advisory Boards</a:t>
            </a:r>
          </a:p>
          <a:p>
            <a:endParaRPr lang="en-US" dirty="0"/>
          </a:p>
        </p:txBody>
      </p:sp>
    </p:spTree>
    <p:extLst>
      <p:ext uri="{BB962C8B-B14F-4D97-AF65-F5344CB8AC3E}">
        <p14:creationId xmlns:p14="http://schemas.microsoft.com/office/powerpoint/2010/main" val="345834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8986E-A437-8300-52D3-BFC8C73DA8FD}"/>
              </a:ext>
            </a:extLst>
          </p:cNvPr>
          <p:cNvSpPr>
            <a:spLocks noGrp="1"/>
          </p:cNvSpPr>
          <p:nvPr>
            <p:ph type="title"/>
          </p:nvPr>
        </p:nvSpPr>
        <p:spPr/>
        <p:txBody>
          <a:bodyPr/>
          <a:lstStyle/>
          <a:p>
            <a:r>
              <a:rPr lang="en-US" sz="4400" dirty="0"/>
              <a:t>Elements of an Effective Pitch</a:t>
            </a:r>
          </a:p>
        </p:txBody>
      </p:sp>
      <p:sp>
        <p:nvSpPr>
          <p:cNvPr id="3" name="Content Placeholder 2">
            <a:extLst>
              <a:ext uri="{FF2B5EF4-FFF2-40B4-BE49-F238E27FC236}">
                <a16:creationId xmlns:a16="http://schemas.microsoft.com/office/drawing/2014/main" id="{302CE950-A118-9629-5DBC-305C05C50F7B}"/>
              </a:ext>
            </a:extLst>
          </p:cNvPr>
          <p:cNvSpPr>
            <a:spLocks noGrp="1"/>
          </p:cNvSpPr>
          <p:nvPr>
            <p:ph idx="1"/>
          </p:nvPr>
        </p:nvSpPr>
        <p:spPr>
          <a:xfrm>
            <a:off x="609600" y="1722213"/>
            <a:ext cx="3938155" cy="3774578"/>
          </a:xfrm>
        </p:spPr>
        <p:txBody>
          <a:bodyPr/>
          <a:lstStyle/>
          <a:p>
            <a:pPr>
              <a:lnSpc>
                <a:spcPct val="150000"/>
              </a:lnSpc>
            </a:pPr>
            <a:r>
              <a:rPr lang="en-US" sz="2800" dirty="0"/>
              <a:t>Short (5 minutes)</a:t>
            </a:r>
          </a:p>
          <a:p>
            <a:pPr>
              <a:lnSpc>
                <a:spcPct val="150000"/>
              </a:lnSpc>
            </a:pPr>
            <a:r>
              <a:rPr lang="en-US" sz="2800" dirty="0"/>
              <a:t>Simple</a:t>
            </a:r>
          </a:p>
          <a:p>
            <a:pPr>
              <a:lnSpc>
                <a:spcPct val="150000"/>
              </a:lnSpc>
            </a:pPr>
            <a:r>
              <a:rPr lang="en-US" sz="2800" dirty="0"/>
              <a:t>Strategic</a:t>
            </a:r>
          </a:p>
          <a:p>
            <a:pPr lvl="1">
              <a:lnSpc>
                <a:spcPct val="150000"/>
              </a:lnSpc>
            </a:pPr>
            <a:r>
              <a:rPr lang="en-US" sz="2800" dirty="0"/>
              <a:t>What is your vision?</a:t>
            </a:r>
          </a:p>
          <a:p>
            <a:pPr marL="0" indent="0">
              <a:buNone/>
            </a:pPr>
            <a:endParaRPr lang="en-US" dirty="0"/>
          </a:p>
        </p:txBody>
      </p:sp>
    </p:spTree>
    <p:extLst>
      <p:ext uri="{BB962C8B-B14F-4D97-AF65-F5344CB8AC3E}">
        <p14:creationId xmlns:p14="http://schemas.microsoft.com/office/powerpoint/2010/main" val="899507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35076-4132-E462-A3F7-99AD51C881F8}"/>
              </a:ext>
            </a:extLst>
          </p:cNvPr>
          <p:cNvSpPr>
            <a:spLocks noGrp="1"/>
          </p:cNvSpPr>
          <p:nvPr>
            <p:ph type="title"/>
          </p:nvPr>
        </p:nvSpPr>
        <p:spPr/>
        <p:txBody>
          <a:bodyPr/>
          <a:lstStyle/>
          <a:p>
            <a:r>
              <a:rPr lang="en-US" sz="4400" dirty="0"/>
              <a:t>Before You Go…</a:t>
            </a:r>
          </a:p>
        </p:txBody>
      </p:sp>
      <p:sp>
        <p:nvSpPr>
          <p:cNvPr id="3" name="Content Placeholder 2">
            <a:extLst>
              <a:ext uri="{FF2B5EF4-FFF2-40B4-BE49-F238E27FC236}">
                <a16:creationId xmlns:a16="http://schemas.microsoft.com/office/drawing/2014/main" id="{C3965223-057C-C026-5F7E-7BF66570FAE8}"/>
              </a:ext>
            </a:extLst>
          </p:cNvPr>
          <p:cNvSpPr>
            <a:spLocks noGrp="1"/>
          </p:cNvSpPr>
          <p:nvPr>
            <p:ph idx="1"/>
          </p:nvPr>
        </p:nvSpPr>
        <p:spPr>
          <a:xfrm>
            <a:off x="609600" y="1203992"/>
            <a:ext cx="5769429" cy="4947903"/>
          </a:xfrm>
        </p:spPr>
        <p:txBody>
          <a:bodyPr/>
          <a:lstStyle/>
          <a:p>
            <a:pPr>
              <a:lnSpc>
                <a:spcPct val="150000"/>
              </a:lnSpc>
              <a:spcBef>
                <a:spcPts val="0"/>
              </a:spcBef>
            </a:pPr>
            <a:r>
              <a:rPr lang="en-US" sz="2800" dirty="0"/>
              <a:t>Build partnerships</a:t>
            </a:r>
          </a:p>
          <a:p>
            <a:pPr lvl="1">
              <a:lnSpc>
                <a:spcPct val="150000"/>
              </a:lnSpc>
              <a:spcBef>
                <a:spcPts val="0"/>
              </a:spcBef>
            </a:pPr>
            <a:r>
              <a:rPr lang="en-US" sz="2800" dirty="0"/>
              <a:t>Nursing</a:t>
            </a:r>
          </a:p>
          <a:p>
            <a:pPr lvl="1">
              <a:lnSpc>
                <a:spcPct val="150000"/>
              </a:lnSpc>
              <a:spcBef>
                <a:spcPts val="0"/>
              </a:spcBef>
            </a:pPr>
            <a:r>
              <a:rPr lang="en-US" sz="2800" dirty="0"/>
              <a:t>ED</a:t>
            </a:r>
          </a:p>
          <a:p>
            <a:pPr lvl="1">
              <a:lnSpc>
                <a:spcPct val="150000"/>
              </a:lnSpc>
              <a:spcBef>
                <a:spcPts val="0"/>
              </a:spcBef>
            </a:pPr>
            <a:r>
              <a:rPr lang="en-US" sz="2800" dirty="0"/>
              <a:t>Population Management</a:t>
            </a:r>
          </a:p>
          <a:p>
            <a:pPr lvl="1">
              <a:lnSpc>
                <a:spcPct val="150000"/>
              </a:lnSpc>
              <a:spcBef>
                <a:spcPts val="0"/>
              </a:spcBef>
            </a:pPr>
            <a:r>
              <a:rPr lang="en-US" sz="2800" dirty="0"/>
              <a:t>Payers</a:t>
            </a:r>
          </a:p>
          <a:p>
            <a:pPr lvl="1">
              <a:lnSpc>
                <a:spcPct val="150000"/>
              </a:lnSpc>
              <a:spcBef>
                <a:spcPts val="0"/>
              </a:spcBef>
            </a:pPr>
            <a:r>
              <a:rPr lang="en-US" sz="2800" dirty="0"/>
              <a:t>CBO</a:t>
            </a:r>
          </a:p>
          <a:p>
            <a:pPr>
              <a:lnSpc>
                <a:spcPct val="150000"/>
              </a:lnSpc>
              <a:spcBef>
                <a:spcPts val="0"/>
              </a:spcBef>
            </a:pPr>
            <a:r>
              <a:rPr lang="en-US" sz="2800" dirty="0"/>
              <a:t>Get buy-in</a:t>
            </a:r>
          </a:p>
        </p:txBody>
      </p:sp>
    </p:spTree>
    <p:extLst>
      <p:ext uri="{BB962C8B-B14F-4D97-AF65-F5344CB8AC3E}">
        <p14:creationId xmlns:p14="http://schemas.microsoft.com/office/powerpoint/2010/main" val="2018081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FEECF-6682-FAA5-D62B-AAE4A0611E56}"/>
              </a:ext>
            </a:extLst>
          </p:cNvPr>
          <p:cNvSpPr>
            <a:spLocks noGrp="1"/>
          </p:cNvSpPr>
          <p:nvPr>
            <p:ph type="title"/>
          </p:nvPr>
        </p:nvSpPr>
        <p:spPr/>
        <p:txBody>
          <a:bodyPr/>
          <a:lstStyle/>
          <a:p>
            <a:r>
              <a:rPr lang="en-US" sz="4400" dirty="0"/>
              <a:t>Specific Elements</a:t>
            </a:r>
          </a:p>
        </p:txBody>
      </p:sp>
      <p:sp>
        <p:nvSpPr>
          <p:cNvPr id="3" name="Content Placeholder 2">
            <a:extLst>
              <a:ext uri="{FF2B5EF4-FFF2-40B4-BE49-F238E27FC236}">
                <a16:creationId xmlns:a16="http://schemas.microsoft.com/office/drawing/2014/main" id="{C54135BB-5392-0366-3D53-DFE460079CA0}"/>
              </a:ext>
            </a:extLst>
          </p:cNvPr>
          <p:cNvSpPr>
            <a:spLocks noGrp="1"/>
          </p:cNvSpPr>
          <p:nvPr>
            <p:ph idx="1"/>
          </p:nvPr>
        </p:nvSpPr>
        <p:spPr/>
        <p:txBody>
          <a:bodyPr>
            <a:normAutofit fontScale="92500" lnSpcReduction="10000"/>
          </a:bodyPr>
          <a:lstStyle/>
          <a:p>
            <a:r>
              <a:rPr lang="en-US" sz="2800" dirty="0"/>
              <a:t>Align with local priorities (</a:t>
            </a:r>
            <a:r>
              <a:rPr lang="en-US" sz="2800" dirty="0" err="1"/>
              <a:t>eg</a:t>
            </a:r>
            <a:r>
              <a:rPr lang="en-US" sz="2800" dirty="0"/>
              <a:t>, interests)</a:t>
            </a:r>
          </a:p>
          <a:p>
            <a:pPr lvl="1"/>
            <a:r>
              <a:rPr lang="en-US" sz="2800" dirty="0"/>
              <a:t>Unload ED, decrease LOS</a:t>
            </a:r>
          </a:p>
          <a:p>
            <a:r>
              <a:rPr lang="en-US" sz="2800" dirty="0"/>
              <a:t>Enhance quality</a:t>
            </a:r>
          </a:p>
          <a:p>
            <a:r>
              <a:rPr lang="en-US" sz="2800" dirty="0"/>
              <a:t>Enhance value</a:t>
            </a:r>
          </a:p>
          <a:p>
            <a:pPr lvl="1"/>
            <a:r>
              <a:rPr lang="en-US" sz="2800" dirty="0"/>
              <a:t>Improve outcomes</a:t>
            </a:r>
          </a:p>
          <a:p>
            <a:pPr lvl="1"/>
            <a:r>
              <a:rPr lang="en-US" sz="2800" dirty="0"/>
              <a:t>Lower costs (comprehensive evaluation)</a:t>
            </a:r>
          </a:p>
          <a:p>
            <a:r>
              <a:rPr lang="en-US" sz="2800" dirty="0"/>
              <a:t>What is the ROI?</a:t>
            </a:r>
          </a:p>
          <a:p>
            <a:pPr lvl="1"/>
            <a:r>
              <a:rPr lang="en-US" sz="2800" dirty="0"/>
              <a:t>Increase revenue (potential sources of external funding)</a:t>
            </a:r>
          </a:p>
          <a:p>
            <a:pPr lvl="1"/>
            <a:r>
              <a:rPr lang="en-US" sz="2800" dirty="0"/>
              <a:t>Enhance academic programs/profiles/career development</a:t>
            </a:r>
          </a:p>
          <a:p>
            <a:pPr lvl="1"/>
            <a:r>
              <a:rPr lang="en-US" sz="2800" dirty="0"/>
              <a:t>Boost community standing</a:t>
            </a:r>
          </a:p>
          <a:p>
            <a:r>
              <a:rPr lang="en-US" sz="2800" dirty="0"/>
              <a:t>Do the right thing</a:t>
            </a:r>
          </a:p>
          <a:p>
            <a:endParaRPr lang="en-US" sz="2800" dirty="0"/>
          </a:p>
          <a:p>
            <a:endParaRPr lang="en-US" sz="2800" dirty="0"/>
          </a:p>
          <a:p>
            <a:pPr marL="457200" lvl="1" indent="0">
              <a:buNone/>
            </a:pPr>
            <a:endParaRPr lang="en-US" sz="2800" dirty="0"/>
          </a:p>
          <a:p>
            <a:endParaRPr lang="en-US" sz="2800" dirty="0"/>
          </a:p>
          <a:p>
            <a:pPr lvl="1"/>
            <a:endParaRPr lang="en-US" sz="2800" dirty="0"/>
          </a:p>
        </p:txBody>
      </p:sp>
    </p:spTree>
    <p:extLst>
      <p:ext uri="{BB962C8B-B14F-4D97-AF65-F5344CB8AC3E}">
        <p14:creationId xmlns:p14="http://schemas.microsoft.com/office/powerpoint/2010/main" val="3358616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3" name="Straight Connector 42">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5"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51">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4" name="Rectangle 53">
            <a:extLst>
              <a:ext uri="{FF2B5EF4-FFF2-40B4-BE49-F238E27FC236}">
                <a16:creationId xmlns:a16="http://schemas.microsoft.com/office/drawing/2014/main" id="{542A1125-BEEF-4B06-B7A6-5C89AFBF8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341AF29A-C02E-4F6E-AE31-4D61F939D5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64803267-175B-4586-A120-09F386B97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C67A80BC-71E2-9145-9D3B-A97413A51FF6}"/>
              </a:ext>
            </a:extLst>
          </p:cNvPr>
          <p:cNvSpPr txBox="1">
            <a:spLocks/>
          </p:cNvSpPr>
          <p:nvPr/>
        </p:nvSpPr>
        <p:spPr>
          <a:xfrm>
            <a:off x="3331951" y="1496802"/>
            <a:ext cx="3750503" cy="90439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bg1"/>
                </a:solidFill>
                <a:latin typeface="+mj-lt"/>
                <a:ea typeface="+mj-ea"/>
                <a:cs typeface="+mj-cs"/>
              </a:defRPr>
            </a:lvl1pPr>
          </a:lstStyle>
          <a:p>
            <a:pPr algn="l" defTabSz="757196">
              <a:spcAft>
                <a:spcPts val="546"/>
              </a:spcAft>
            </a:pPr>
            <a:r>
              <a:rPr lang="en-US" sz="2319" b="1" kern="1200">
                <a:solidFill>
                  <a:prstClr val="white"/>
                </a:solidFill>
                <a:latin typeface="Calibri Light" panose="020F0302020204030204"/>
                <a:ea typeface="+mj-ea"/>
                <a:cs typeface="+mj-cs"/>
              </a:rPr>
              <a:t>Lessons learned and advice on the </a:t>
            </a:r>
            <a:r>
              <a:rPr lang="en-US" sz="2319" b="1" i="1" kern="1200">
                <a:solidFill>
                  <a:prstClr val="white"/>
                </a:solidFill>
                <a:latin typeface="Calibri Light" panose="020F0302020204030204"/>
                <a:ea typeface="+mj-ea"/>
                <a:cs typeface="+mj-cs"/>
              </a:rPr>
              <a:t>PERFECT PITCH </a:t>
            </a:r>
            <a:r>
              <a:rPr lang="en-US" sz="2319" b="1" kern="1200">
                <a:solidFill>
                  <a:prstClr val="white"/>
                </a:solidFill>
                <a:latin typeface="Calibri Light" panose="020F0302020204030204"/>
                <a:ea typeface="+mj-ea"/>
                <a:cs typeface="+mj-cs"/>
              </a:rPr>
              <a:t>for Sickle Cell Center support</a:t>
            </a:r>
            <a:endParaRPr lang="en-US" sz="2800" i="1">
              <a:solidFill>
                <a:prstClr val="white"/>
              </a:solidFill>
              <a:latin typeface="Calibri Light" panose="020F0302020204030204"/>
            </a:endParaRPr>
          </a:p>
        </p:txBody>
      </p:sp>
      <p:sp>
        <p:nvSpPr>
          <p:cNvPr id="4" name="Title 3">
            <a:extLst>
              <a:ext uri="{FF2B5EF4-FFF2-40B4-BE49-F238E27FC236}">
                <a16:creationId xmlns:a16="http://schemas.microsoft.com/office/drawing/2014/main" id="{B684A0E9-65DD-DE4E-B064-7522B2CEB8C6}"/>
              </a:ext>
            </a:extLst>
          </p:cNvPr>
          <p:cNvSpPr>
            <a:spLocks noGrp="1"/>
          </p:cNvSpPr>
          <p:nvPr>
            <p:ph type="ctrTitle"/>
          </p:nvPr>
        </p:nvSpPr>
        <p:spPr>
          <a:xfrm>
            <a:off x="5381315" y="3048000"/>
            <a:ext cx="1520655" cy="1143637"/>
          </a:xfrm>
        </p:spPr>
        <p:txBody>
          <a:bodyPr/>
          <a:lstStyle/>
          <a:p>
            <a:r>
              <a:rPr lang="en-US" dirty="0">
                <a:solidFill>
                  <a:schemeClr val="tx1"/>
                </a:solidFill>
                <a:latin typeface="Calibri" panose="020F0502020204030204" pitchFamily="34" charset="0"/>
                <a:cs typeface="Calibri" panose="020F0502020204030204" pitchFamily="34" charset="0"/>
              </a:rPr>
              <a:t>Q&amp;A</a:t>
            </a:r>
          </a:p>
        </p:txBody>
      </p:sp>
    </p:spTree>
    <p:extLst>
      <p:ext uri="{BB962C8B-B14F-4D97-AF65-F5344CB8AC3E}">
        <p14:creationId xmlns:p14="http://schemas.microsoft.com/office/powerpoint/2010/main" val="323858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defPPr>
              <a:defRPr lang="en-US"/>
            </a:defPPr>
            <a:lvl1pPr algn="l" defTabSz="609585" rtl="0" eaLnBrk="0" fontAlgn="base" hangingPunct="0">
              <a:spcBef>
                <a:spcPct val="0"/>
              </a:spcBef>
              <a:spcAft>
                <a:spcPct val="0"/>
              </a:spcAft>
              <a:defRPr kern="1200">
                <a:solidFill>
                  <a:schemeClr val="tx1"/>
                </a:solidFill>
                <a:latin typeface="Arial" panose="020B0604020202020204" pitchFamily="34" charset="0"/>
                <a:ea typeface="Geneva"/>
                <a:cs typeface="Geneva"/>
              </a:defRPr>
            </a:lvl1pPr>
            <a:lvl2pPr marL="609585" algn="l" defTabSz="609585" rtl="0" eaLnBrk="0" fontAlgn="base" hangingPunct="0">
              <a:spcBef>
                <a:spcPct val="0"/>
              </a:spcBef>
              <a:spcAft>
                <a:spcPct val="0"/>
              </a:spcAft>
              <a:defRPr kern="1200">
                <a:solidFill>
                  <a:schemeClr val="tx1"/>
                </a:solidFill>
                <a:latin typeface="Arial" panose="020B0604020202020204" pitchFamily="34" charset="0"/>
                <a:ea typeface="Geneva"/>
                <a:cs typeface="Geneva"/>
              </a:defRPr>
            </a:lvl2pPr>
            <a:lvl3pPr marL="1219170" algn="l" defTabSz="609585" rtl="0" eaLnBrk="0" fontAlgn="base" hangingPunct="0">
              <a:spcBef>
                <a:spcPct val="0"/>
              </a:spcBef>
              <a:spcAft>
                <a:spcPct val="0"/>
              </a:spcAft>
              <a:defRPr kern="1200">
                <a:solidFill>
                  <a:schemeClr val="tx1"/>
                </a:solidFill>
                <a:latin typeface="Arial" panose="020B0604020202020204" pitchFamily="34" charset="0"/>
                <a:ea typeface="Geneva"/>
                <a:cs typeface="Geneva"/>
              </a:defRPr>
            </a:lvl3pPr>
            <a:lvl4pPr marL="1828754" algn="l" defTabSz="609585" rtl="0" eaLnBrk="0" fontAlgn="base" hangingPunct="0">
              <a:spcBef>
                <a:spcPct val="0"/>
              </a:spcBef>
              <a:spcAft>
                <a:spcPct val="0"/>
              </a:spcAft>
              <a:defRPr kern="1200">
                <a:solidFill>
                  <a:schemeClr val="tx1"/>
                </a:solidFill>
                <a:latin typeface="Arial" panose="020B0604020202020204" pitchFamily="34" charset="0"/>
                <a:ea typeface="Geneva"/>
                <a:cs typeface="Geneva"/>
              </a:defRPr>
            </a:lvl4pPr>
            <a:lvl5pPr marL="2438339" algn="l" defTabSz="609585" rtl="0" eaLnBrk="0" fontAlgn="base" hangingPunct="0">
              <a:spcBef>
                <a:spcPct val="0"/>
              </a:spcBef>
              <a:spcAft>
                <a:spcPct val="0"/>
              </a:spcAft>
              <a:defRPr kern="1200">
                <a:solidFill>
                  <a:schemeClr val="tx1"/>
                </a:solidFill>
                <a:latin typeface="Arial" panose="020B0604020202020204" pitchFamily="34" charset="0"/>
                <a:ea typeface="Geneva"/>
                <a:cs typeface="Geneva"/>
              </a:defRPr>
            </a:lvl5pPr>
            <a:lvl6pPr marL="3047924" algn="l" defTabSz="1219170" rtl="0" eaLnBrk="1" latinLnBrk="0" hangingPunct="1">
              <a:defRPr kern="1200">
                <a:solidFill>
                  <a:schemeClr val="tx1"/>
                </a:solidFill>
                <a:latin typeface="Arial" panose="020B0604020202020204" pitchFamily="34" charset="0"/>
                <a:ea typeface="Geneva"/>
                <a:cs typeface="Geneva"/>
              </a:defRPr>
            </a:lvl6pPr>
            <a:lvl7pPr marL="3657509" algn="l" defTabSz="1219170" rtl="0" eaLnBrk="1" latinLnBrk="0" hangingPunct="1">
              <a:defRPr kern="1200">
                <a:solidFill>
                  <a:schemeClr val="tx1"/>
                </a:solidFill>
                <a:latin typeface="Arial" panose="020B0604020202020204" pitchFamily="34" charset="0"/>
                <a:ea typeface="Geneva"/>
                <a:cs typeface="Geneva"/>
              </a:defRPr>
            </a:lvl7pPr>
            <a:lvl8pPr marL="4267093" algn="l" defTabSz="1219170" rtl="0" eaLnBrk="1" latinLnBrk="0" hangingPunct="1">
              <a:defRPr kern="1200">
                <a:solidFill>
                  <a:schemeClr val="tx1"/>
                </a:solidFill>
                <a:latin typeface="Arial" panose="020B0604020202020204" pitchFamily="34" charset="0"/>
                <a:ea typeface="Geneva"/>
                <a:cs typeface="Geneva"/>
              </a:defRPr>
            </a:lvl8pPr>
            <a:lvl9pPr marL="4876678" algn="l" defTabSz="1219170" rtl="0" eaLnBrk="1" latinLnBrk="0" hangingPunct="1">
              <a:defRPr kern="1200">
                <a:solidFill>
                  <a:schemeClr val="tx1"/>
                </a:solidFill>
                <a:latin typeface="Arial" panose="020B0604020202020204" pitchFamily="34" charset="0"/>
                <a:ea typeface="Geneva"/>
                <a:cs typeface="Geneva"/>
              </a:defRPr>
            </a:lvl9pPr>
          </a:lstStyle>
          <a:p>
            <a:pPr algn="ctr"/>
            <a:r>
              <a:rPr lang="en-US" dirty="0">
                <a:solidFill>
                  <a:srgbClr val="C00000"/>
                </a:solidFill>
              </a:rPr>
              <a:t>Lessons Learned and Advice on the PERFECT PITCH for Sickle Cell Center Support</a:t>
            </a:r>
            <a:br>
              <a:rPr lang="en-US" dirty="0">
                <a:solidFill>
                  <a:srgbClr val="C00000"/>
                </a:solidFill>
              </a:rPr>
            </a:br>
            <a:endParaRPr lang="en-US" dirty="0">
              <a:solidFill>
                <a:srgbClr val="C00000"/>
              </a:solidFill>
            </a:endParaRPr>
          </a:p>
        </p:txBody>
      </p:sp>
      <p:sp>
        <p:nvSpPr>
          <p:cNvPr id="2" name="Title 1">
            <a:extLst>
              <a:ext uri="{FF2B5EF4-FFF2-40B4-BE49-F238E27FC236}">
                <a16:creationId xmlns:a16="http://schemas.microsoft.com/office/drawing/2014/main" id="{3729AF01-8D75-DCC4-4C9C-BAB11F50DD6B}"/>
              </a:ext>
            </a:extLst>
          </p:cNvPr>
          <p:cNvSpPr>
            <a:spLocks noGrp="1"/>
          </p:cNvSpPr>
          <p:nvPr>
            <p:ph type="subTitle" idx="1"/>
          </p:nvPr>
        </p:nvSpPr>
        <p:spPr>
          <a:xfrm>
            <a:off x="1923762" y="4893952"/>
            <a:ext cx="4680239" cy="1074737"/>
          </a:xfrm>
        </p:spPr>
        <p:txBody>
          <a:bodyPr anchor="t">
            <a:noAutofit/>
          </a:bodyPr>
          <a:lstStyle/>
          <a:p>
            <a:pPr algn="l" defTabSz="757215"/>
            <a:r>
              <a:rPr lang="en-US" sz="1987" b="1" kern="1200" dirty="0">
                <a:solidFill>
                  <a:schemeClr val="tx1"/>
                </a:solidFill>
                <a:latin typeface="+mj-lt"/>
                <a:ea typeface="+mj-ea"/>
                <a:cs typeface="+mj-cs"/>
              </a:rPr>
              <a:t>Mark T. Gladwin, MD</a:t>
            </a:r>
            <a:br>
              <a:rPr lang="en-US" sz="1491" kern="1200" dirty="0">
                <a:solidFill>
                  <a:schemeClr val="tx1"/>
                </a:solidFill>
                <a:latin typeface="+mj-lt"/>
                <a:ea typeface="+mj-ea"/>
                <a:cs typeface="+mj-cs"/>
              </a:rPr>
            </a:br>
            <a:r>
              <a:rPr lang="en-US" sz="1400" i="1" kern="1200" dirty="0">
                <a:solidFill>
                  <a:schemeClr val="tx1"/>
                </a:solidFill>
                <a:latin typeface="+mj-lt"/>
                <a:ea typeface="+mj-ea"/>
                <a:cs typeface="+mj-cs"/>
              </a:rPr>
              <a:t>Dean, University of Maryland School of Medicine </a:t>
            </a:r>
            <a:br>
              <a:rPr lang="en-US" sz="1400" i="1" kern="1200" dirty="0">
                <a:solidFill>
                  <a:schemeClr val="tx1"/>
                </a:solidFill>
                <a:latin typeface="+mj-lt"/>
                <a:ea typeface="+mj-ea"/>
                <a:cs typeface="+mj-cs"/>
              </a:rPr>
            </a:br>
            <a:r>
              <a:rPr lang="en-US" sz="1400" i="1" kern="1200" dirty="0">
                <a:solidFill>
                  <a:schemeClr val="tx1"/>
                </a:solidFill>
                <a:latin typeface="+mj-lt"/>
                <a:ea typeface="+mj-ea"/>
                <a:cs typeface="+mj-cs"/>
              </a:rPr>
              <a:t>Vice President for Medical Affairs, UM Baltimore</a:t>
            </a:r>
            <a:br>
              <a:rPr lang="en-US" sz="1400" i="1" kern="1200" dirty="0">
                <a:solidFill>
                  <a:schemeClr val="tx1"/>
                </a:solidFill>
                <a:latin typeface="+mj-lt"/>
                <a:ea typeface="+mj-ea"/>
                <a:cs typeface="+mj-cs"/>
              </a:rPr>
            </a:br>
            <a:r>
              <a:rPr lang="en-US" sz="1400" i="1" kern="1200" dirty="0">
                <a:solidFill>
                  <a:schemeClr val="tx1"/>
                </a:solidFill>
                <a:latin typeface="+mj-lt"/>
                <a:ea typeface="+mj-ea"/>
                <a:cs typeface="+mj-cs"/>
              </a:rPr>
              <a:t>John Z. and Akiko K. Bowers Distinguished Professor</a:t>
            </a:r>
            <a:endParaRPr lang="en-US" sz="1800" i="1" dirty="0"/>
          </a:p>
        </p:txBody>
      </p:sp>
      <p:sp>
        <p:nvSpPr>
          <p:cNvPr id="5" name="Title 1">
            <a:extLst>
              <a:ext uri="{FF2B5EF4-FFF2-40B4-BE49-F238E27FC236}">
                <a16:creationId xmlns:a16="http://schemas.microsoft.com/office/drawing/2014/main" id="{9034633D-52A1-53AB-EEE5-1AAE2A154138}"/>
              </a:ext>
            </a:extLst>
          </p:cNvPr>
          <p:cNvSpPr txBox="1">
            <a:spLocks/>
          </p:cNvSpPr>
          <p:nvPr/>
        </p:nvSpPr>
        <p:spPr>
          <a:xfrm>
            <a:off x="6834909" y="4893952"/>
            <a:ext cx="4680239" cy="10747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757215"/>
            <a:r>
              <a:rPr lang="en-US" sz="1987" b="1" kern="1200" dirty="0">
                <a:solidFill>
                  <a:schemeClr val="tx1"/>
                </a:solidFill>
                <a:latin typeface="+mj-lt"/>
                <a:ea typeface="+mj-ea"/>
                <a:cs typeface="+mj-cs"/>
              </a:rPr>
              <a:t>Ted </a:t>
            </a:r>
            <a:r>
              <a:rPr lang="en-US" sz="1987" b="1" kern="1200" dirty="0" err="1">
                <a:solidFill>
                  <a:schemeClr val="tx1"/>
                </a:solidFill>
                <a:latin typeface="+mj-lt"/>
                <a:ea typeface="+mj-ea"/>
                <a:cs typeface="+mj-cs"/>
              </a:rPr>
              <a:t>Wun</a:t>
            </a:r>
            <a:r>
              <a:rPr lang="en-US" sz="1987" b="1" kern="1200" dirty="0">
                <a:solidFill>
                  <a:schemeClr val="tx1"/>
                </a:solidFill>
                <a:latin typeface="+mj-lt"/>
                <a:ea typeface="+mj-ea"/>
                <a:cs typeface="+mj-cs"/>
              </a:rPr>
              <a:t>, MD</a:t>
            </a:r>
          </a:p>
          <a:p>
            <a:pPr algn="l" defTabSz="757215">
              <a:lnSpc>
                <a:spcPct val="100000"/>
              </a:lnSpc>
            </a:pPr>
            <a:r>
              <a:rPr lang="en-US" sz="1400" i="1" kern="1200" dirty="0">
                <a:solidFill>
                  <a:schemeClr val="tx1"/>
                </a:solidFill>
                <a:latin typeface="+mj-lt"/>
                <a:ea typeface="+mj-ea"/>
                <a:cs typeface="+mj-cs"/>
              </a:rPr>
              <a:t>Associate Dean for Research, UC Davis School of Medicine</a:t>
            </a:r>
          </a:p>
          <a:p>
            <a:pPr algn="l" defTabSz="757215">
              <a:lnSpc>
                <a:spcPct val="100000"/>
              </a:lnSpc>
            </a:pPr>
            <a:r>
              <a:rPr lang="en-US" sz="1400" i="1" kern="1200" dirty="0">
                <a:solidFill>
                  <a:schemeClr val="tx1"/>
                </a:solidFill>
                <a:latin typeface="+mj-lt"/>
                <a:ea typeface="+mj-ea"/>
                <a:cs typeface="+mj-cs"/>
              </a:rPr>
              <a:t>Director, Clinical and Translational Science Center</a:t>
            </a:r>
          </a:p>
          <a:p>
            <a:pPr algn="l" defTabSz="757215">
              <a:lnSpc>
                <a:spcPct val="100000"/>
              </a:lnSpc>
            </a:pPr>
            <a:r>
              <a:rPr lang="en-US" sz="1400" i="1" kern="1200" dirty="0">
                <a:solidFill>
                  <a:schemeClr val="tx1"/>
                </a:solidFill>
                <a:latin typeface="+mj-lt"/>
                <a:ea typeface="+mj-ea"/>
                <a:cs typeface="+mj-cs"/>
              </a:rPr>
              <a:t>Chief of Hematology and Oncology</a:t>
            </a:r>
          </a:p>
          <a:p>
            <a:pPr algn="l" defTabSz="757215">
              <a:lnSpc>
                <a:spcPct val="100000"/>
              </a:lnSpc>
            </a:pPr>
            <a:r>
              <a:rPr lang="en-US" sz="1400" i="1" kern="1200" dirty="0">
                <a:solidFill>
                  <a:schemeClr val="tx1"/>
                </a:solidFill>
                <a:latin typeface="+mj-lt"/>
                <a:ea typeface="+mj-ea"/>
                <a:cs typeface="+mj-cs"/>
              </a:rPr>
              <a:t>UC Davis Health</a:t>
            </a:r>
            <a:endParaRPr lang="en-US" sz="2400" i="1" dirty="0"/>
          </a:p>
        </p:txBody>
      </p:sp>
    </p:spTree>
    <p:extLst>
      <p:ext uri="{BB962C8B-B14F-4D97-AF65-F5344CB8AC3E}">
        <p14:creationId xmlns:p14="http://schemas.microsoft.com/office/powerpoint/2010/main" val="111015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A293-767C-D64B-AF4C-ACB780935B3E}"/>
              </a:ext>
            </a:extLst>
          </p:cNvPr>
          <p:cNvSpPr>
            <a:spLocks noGrp="1"/>
          </p:cNvSpPr>
          <p:nvPr>
            <p:ph type="title" idx="4294967295"/>
          </p:nvPr>
        </p:nvSpPr>
        <p:spPr>
          <a:xfrm>
            <a:off x="506185" y="145371"/>
            <a:ext cx="7886700" cy="1325562"/>
          </a:xfrm>
        </p:spPr>
        <p:txBody>
          <a:bodyPr>
            <a:normAutofit/>
          </a:bodyPr>
          <a:lstStyle/>
          <a:p>
            <a:r>
              <a:rPr lang="en-US" sz="3200" b="1" dirty="0"/>
              <a:t>Disclosures</a:t>
            </a:r>
          </a:p>
        </p:txBody>
      </p:sp>
      <p:sp>
        <p:nvSpPr>
          <p:cNvPr id="3" name="Content Placeholder 2">
            <a:extLst>
              <a:ext uri="{FF2B5EF4-FFF2-40B4-BE49-F238E27FC236}">
                <a16:creationId xmlns:a16="http://schemas.microsoft.com/office/drawing/2014/main" id="{C808E14C-4B74-E344-8D3E-61ABC987BAA5}"/>
              </a:ext>
            </a:extLst>
          </p:cNvPr>
          <p:cNvSpPr>
            <a:spLocks noGrp="1"/>
          </p:cNvSpPr>
          <p:nvPr>
            <p:ph idx="4294967295"/>
          </p:nvPr>
        </p:nvSpPr>
        <p:spPr>
          <a:xfrm>
            <a:off x="947057" y="1187903"/>
            <a:ext cx="10738758" cy="4729163"/>
          </a:xfrm>
        </p:spPr>
        <p:txBody>
          <a:bodyPr>
            <a:normAutofit fontScale="85000" lnSpcReduction="10000"/>
          </a:bodyPr>
          <a:lstStyle/>
          <a:p>
            <a:pPr marL="0" indent="0">
              <a:buNone/>
            </a:pPr>
            <a:r>
              <a:rPr lang="en-US" i="1" dirty="0"/>
              <a:t>Acknowledgements</a:t>
            </a:r>
          </a:p>
          <a:p>
            <a:pPr marL="0" indent="0">
              <a:buNone/>
            </a:pPr>
            <a:r>
              <a:rPr lang="en-US" dirty="0"/>
              <a:t>I receive research support from NIH grants 5R01HL098032, 2R01HL125886, 5P01HL103455, UH3HL143192, Bayer Corporation, and Globin Solutions, Inc.</a:t>
            </a:r>
          </a:p>
          <a:p>
            <a:pPr marL="0" indent="0">
              <a:buNone/>
            </a:pPr>
            <a:endParaRPr lang="en-US" sz="133" dirty="0"/>
          </a:p>
          <a:p>
            <a:pPr marL="0" indent="0">
              <a:buNone/>
            </a:pPr>
            <a:r>
              <a:rPr lang="en-US" i="1" dirty="0"/>
              <a:t>Conflict of interest</a:t>
            </a:r>
          </a:p>
          <a:p>
            <a:pPr marL="0" indent="0">
              <a:buNone/>
            </a:pPr>
            <a:r>
              <a:rPr lang="en-US" dirty="0"/>
              <a:t>I am a co-inventor of patents and patent applications directed to the use of recombinant neuroglobin and heme-based molecules as antidotes for CO poisoning, which have been licensed by Globin Solutions, Inc. Dr. Gladwin is a shareholder, advisor, and director in Globin Solutions, Inc. Dr. Gladwin is also co-inventor on patents directed to the use of nitrite salts in cardiovascular diseases, which were previously licensed to United Therapeutics, and is now licensed to Globin Solutions and Hope Pharmaceuticals. Dr. Gladwin is a principal investigator in a research collaboration with Bayer Pharmaceuticals to evaluate </a:t>
            </a:r>
            <a:r>
              <a:rPr lang="en-US" dirty="0" err="1"/>
              <a:t>riociguate</a:t>
            </a:r>
            <a:r>
              <a:rPr lang="en-US" dirty="0"/>
              <a:t> as a treatment for patients with SCD.</a:t>
            </a:r>
          </a:p>
          <a:p>
            <a:pPr marL="0" indent="0">
              <a:buNone/>
            </a:pPr>
            <a:endParaRPr lang="en-US" sz="133" dirty="0"/>
          </a:p>
          <a:p>
            <a:pPr marL="0" indent="0">
              <a:buNone/>
            </a:pPr>
            <a:r>
              <a:rPr lang="en-US" i="1" dirty="0"/>
              <a:t>Authorship</a:t>
            </a:r>
          </a:p>
          <a:p>
            <a:pPr marL="0" indent="0">
              <a:buNone/>
            </a:pPr>
            <a:r>
              <a:rPr lang="en-US" dirty="0"/>
              <a:t>I am a textbook author and receive royalties from </a:t>
            </a:r>
            <a:r>
              <a:rPr lang="en-US" dirty="0" err="1"/>
              <a:t>MedMaster</a:t>
            </a:r>
            <a:r>
              <a:rPr lang="en-US" dirty="0"/>
              <a:t> Inc., and I am a textbook editor and receive royalties from McGraw-Hill.</a:t>
            </a:r>
          </a:p>
          <a:p>
            <a:pPr marL="0" indent="0">
              <a:buNone/>
            </a:pPr>
            <a:endParaRPr lang="en-US" sz="533" dirty="0"/>
          </a:p>
          <a:p>
            <a:pPr marL="0" indent="0">
              <a:buNone/>
            </a:pPr>
            <a:r>
              <a:rPr lang="en-US" i="1" dirty="0"/>
              <a:t>Consulting Agreements</a:t>
            </a:r>
          </a:p>
          <a:p>
            <a:pPr marL="0" indent="0">
              <a:buNone/>
            </a:pPr>
            <a:r>
              <a:rPr lang="en-US" dirty="0"/>
              <a:t>I actively serve as a scientific consultant for Forma Therapeutics (serving on RBC (red blood cell) scientific advisory board). I also served on Bayer HealthCare LLC’s Heart and Vascular Disease Research Advisory Board.</a:t>
            </a:r>
          </a:p>
          <a:p>
            <a:pPr marL="0" indent="0">
              <a:buNone/>
            </a:pPr>
            <a:endParaRPr lang="en-US" dirty="0"/>
          </a:p>
          <a:p>
            <a:endParaRPr lang="en-US" dirty="0"/>
          </a:p>
        </p:txBody>
      </p:sp>
    </p:spTree>
    <p:extLst>
      <p:ext uri="{BB962C8B-B14F-4D97-AF65-F5344CB8AC3E}">
        <p14:creationId xmlns:p14="http://schemas.microsoft.com/office/powerpoint/2010/main" val="129425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DDE-4C82-A544-97F0-6B20267636C1}"/>
              </a:ext>
            </a:extLst>
          </p:cNvPr>
          <p:cNvSpPr>
            <a:spLocks noGrp="1"/>
          </p:cNvSpPr>
          <p:nvPr>
            <p:ph type="title" idx="4294967295"/>
          </p:nvPr>
        </p:nvSpPr>
        <p:spPr>
          <a:xfrm>
            <a:off x="0" y="2765425"/>
            <a:ext cx="7886700" cy="1325563"/>
          </a:xfrm>
        </p:spPr>
        <p:txBody>
          <a:bodyPr>
            <a:normAutofit/>
          </a:bodyPr>
          <a:lstStyle/>
          <a:p>
            <a:pPr algn="ctr"/>
            <a:r>
              <a:rPr lang="en-US" sz="4000" b="1" dirty="0"/>
              <a:t>Lessons Learned About </a:t>
            </a:r>
            <a:br>
              <a:rPr lang="en-US" sz="4000" b="1" dirty="0"/>
            </a:br>
            <a:r>
              <a:rPr lang="en-US" sz="4000" b="1" u="sng" dirty="0"/>
              <a:t>What to Do and NOT to Do</a:t>
            </a:r>
          </a:p>
        </p:txBody>
      </p:sp>
    </p:spTree>
    <p:extLst>
      <p:ext uri="{BB962C8B-B14F-4D97-AF65-F5344CB8AC3E}">
        <p14:creationId xmlns:p14="http://schemas.microsoft.com/office/powerpoint/2010/main" val="4204803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DDE-4C82-A544-97F0-6B20267636C1}"/>
              </a:ext>
            </a:extLst>
          </p:cNvPr>
          <p:cNvSpPr>
            <a:spLocks noGrp="1"/>
          </p:cNvSpPr>
          <p:nvPr>
            <p:ph type="title" idx="4294967295"/>
          </p:nvPr>
        </p:nvSpPr>
        <p:spPr>
          <a:xfrm>
            <a:off x="0" y="148237"/>
            <a:ext cx="7886700" cy="1325563"/>
          </a:xfrm>
        </p:spPr>
        <p:txBody>
          <a:bodyPr>
            <a:normAutofit/>
          </a:bodyPr>
          <a:lstStyle/>
          <a:p>
            <a:pPr algn="ctr"/>
            <a:r>
              <a:rPr lang="en-US" sz="4000" b="1" dirty="0"/>
              <a:t>Avoid Surprises and Build Support</a:t>
            </a:r>
          </a:p>
        </p:txBody>
      </p:sp>
      <p:sp>
        <p:nvSpPr>
          <p:cNvPr id="3" name="Content Placeholder 2">
            <a:extLst>
              <a:ext uri="{FF2B5EF4-FFF2-40B4-BE49-F238E27FC236}">
                <a16:creationId xmlns:a16="http://schemas.microsoft.com/office/drawing/2014/main" id="{4A01574A-D522-174D-A7D2-84A7435D52C2}"/>
              </a:ext>
            </a:extLst>
          </p:cNvPr>
          <p:cNvSpPr>
            <a:spLocks noGrp="1"/>
          </p:cNvSpPr>
          <p:nvPr>
            <p:ph idx="4294967295"/>
          </p:nvPr>
        </p:nvSpPr>
        <p:spPr>
          <a:xfrm>
            <a:off x="587829" y="2293938"/>
            <a:ext cx="6348680" cy="2270125"/>
          </a:xfrm>
        </p:spPr>
        <p:txBody>
          <a:bodyPr>
            <a:noAutofit/>
          </a:bodyPr>
          <a:lstStyle/>
          <a:p>
            <a:pPr marL="457189" indent="-457189">
              <a:buFont typeface="+mj-lt"/>
              <a:buAutoNum type="arabicPeriod"/>
            </a:pPr>
            <a:r>
              <a:rPr lang="en-US" sz="2800" dirty="0">
                <a:latin typeface="+mj-lt"/>
              </a:rPr>
              <a:t>Despite the term “elevator pitch,” </a:t>
            </a:r>
            <a:r>
              <a:rPr lang="en-US" sz="2800" b="1" dirty="0">
                <a:latin typeface="+mj-lt"/>
              </a:rPr>
              <a:t>NEVER ask for resources in the elevator</a:t>
            </a:r>
          </a:p>
          <a:p>
            <a:pPr marL="457189" indent="-457189">
              <a:buFont typeface="+mj-lt"/>
              <a:buAutoNum type="arabicPeriod"/>
            </a:pPr>
            <a:r>
              <a:rPr lang="en-US" sz="2800" dirty="0">
                <a:latin typeface="+mj-lt"/>
              </a:rPr>
              <a:t>Set up a meeting with key stakeholders, ideally moving up the food chain with sequential support</a:t>
            </a:r>
          </a:p>
          <a:p>
            <a:pPr marL="457189" indent="-457189">
              <a:buFont typeface="+mj-lt"/>
              <a:buAutoNum type="arabicPeriod"/>
            </a:pPr>
            <a:r>
              <a:rPr lang="en-US" sz="2800" dirty="0">
                <a:latin typeface="+mj-lt"/>
              </a:rPr>
              <a:t>Have an agenda, be prepared, be brief, and have data</a:t>
            </a:r>
          </a:p>
        </p:txBody>
      </p:sp>
    </p:spTree>
    <p:extLst>
      <p:ext uri="{BB962C8B-B14F-4D97-AF65-F5344CB8AC3E}">
        <p14:creationId xmlns:p14="http://schemas.microsoft.com/office/powerpoint/2010/main" val="123409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DDE-4C82-A544-97F0-6B20267636C1}"/>
              </a:ext>
            </a:extLst>
          </p:cNvPr>
          <p:cNvSpPr>
            <a:spLocks noGrp="1"/>
          </p:cNvSpPr>
          <p:nvPr>
            <p:ph type="title" idx="4294967295"/>
          </p:nvPr>
        </p:nvSpPr>
        <p:spPr>
          <a:xfrm>
            <a:off x="359229" y="103188"/>
            <a:ext cx="7886700" cy="1325562"/>
          </a:xfrm>
        </p:spPr>
        <p:txBody>
          <a:bodyPr>
            <a:normAutofit/>
          </a:bodyPr>
          <a:lstStyle/>
          <a:p>
            <a:pPr algn="ctr"/>
            <a:r>
              <a:rPr lang="en-US" sz="4000" b="1" dirty="0"/>
              <a:t>Communicate the VALUE Proposition</a:t>
            </a:r>
          </a:p>
        </p:txBody>
      </p:sp>
      <p:sp>
        <p:nvSpPr>
          <p:cNvPr id="3" name="Content Placeholder 2">
            <a:extLst>
              <a:ext uri="{FF2B5EF4-FFF2-40B4-BE49-F238E27FC236}">
                <a16:creationId xmlns:a16="http://schemas.microsoft.com/office/drawing/2014/main" id="{4A01574A-D522-174D-A7D2-84A7435D52C2}"/>
              </a:ext>
            </a:extLst>
          </p:cNvPr>
          <p:cNvSpPr>
            <a:spLocks noGrp="1"/>
          </p:cNvSpPr>
          <p:nvPr>
            <p:ph idx="4294967295"/>
          </p:nvPr>
        </p:nvSpPr>
        <p:spPr>
          <a:xfrm>
            <a:off x="4801054" y="1250074"/>
            <a:ext cx="6889750" cy="5287360"/>
          </a:xfrm>
        </p:spPr>
        <p:txBody>
          <a:bodyPr>
            <a:noAutofit/>
          </a:bodyPr>
          <a:lstStyle/>
          <a:p>
            <a:pPr marL="457189" indent="-457189">
              <a:buFont typeface="+mj-lt"/>
              <a:buAutoNum type="arabicPeriod"/>
            </a:pPr>
            <a:r>
              <a:rPr lang="en-US" sz="2400" dirty="0">
                <a:latin typeface="+mj-lt"/>
              </a:rPr>
              <a:t>Despite the intrinsic value of your mission and your holy lordship as the ”only” committed physician, </a:t>
            </a:r>
            <a:r>
              <a:rPr lang="en-US" sz="2400" dirty="0"/>
              <a:t>NEVER sermonize </a:t>
            </a:r>
            <a:endParaRPr lang="en-US" sz="2400" dirty="0">
              <a:latin typeface="+mj-lt"/>
            </a:endParaRPr>
          </a:p>
          <a:p>
            <a:pPr marL="457189" indent="-457189">
              <a:buFont typeface="+mj-lt"/>
              <a:buAutoNum type="arabicPeriod"/>
            </a:pPr>
            <a:r>
              <a:rPr lang="en-US" sz="2400" dirty="0">
                <a:latin typeface="+mj-lt"/>
              </a:rPr>
              <a:t>Communicate importance of health care equity and unmet need as they relate to impact on reputation and mission</a:t>
            </a:r>
          </a:p>
          <a:p>
            <a:pPr marL="457189" indent="-457189">
              <a:buFont typeface="+mj-lt"/>
              <a:buAutoNum type="arabicPeriod"/>
            </a:pPr>
            <a:r>
              <a:rPr lang="en-US" sz="2400" dirty="0">
                <a:latin typeface="+mj-lt"/>
              </a:rPr>
              <a:t>Communicate impact of program on hospital quality metrics (readmission, HCA</a:t>
            </a:r>
            <a:r>
              <a:rPr lang="en-US" sz="2400" strike="sngStrike" dirty="0">
                <a:solidFill>
                  <a:srgbClr val="FF0000"/>
                </a:solidFill>
                <a:latin typeface="+mj-lt"/>
              </a:rPr>
              <a:t>P</a:t>
            </a:r>
            <a:r>
              <a:rPr lang="en-US" sz="2400" dirty="0">
                <a:latin typeface="+mj-lt"/>
              </a:rPr>
              <a:t>HPS, length of stay, etc.)</a:t>
            </a:r>
          </a:p>
          <a:p>
            <a:pPr marL="457189" indent="-457189">
              <a:buFont typeface="+mj-lt"/>
              <a:buAutoNum type="arabicPeriod"/>
            </a:pPr>
            <a:r>
              <a:rPr lang="en-US" sz="2400" dirty="0">
                <a:latin typeface="+mj-lt"/>
              </a:rPr>
              <a:t>Alignment with payor models (payor provider, capitated support)</a:t>
            </a:r>
          </a:p>
          <a:p>
            <a:pPr marL="457189" indent="-457189">
              <a:buFont typeface="+mj-lt"/>
              <a:buAutoNum type="arabicPeriod"/>
            </a:pPr>
            <a:r>
              <a:rPr lang="en-US" sz="2400" dirty="0">
                <a:latin typeface="+mj-lt"/>
              </a:rPr>
              <a:t>Understand financial impact (shared savings, clinical trials revenue, 340B programming, CMS quality payments)</a:t>
            </a:r>
          </a:p>
        </p:txBody>
      </p:sp>
      <p:sp>
        <p:nvSpPr>
          <p:cNvPr id="4" name="TextBox 3">
            <a:extLst>
              <a:ext uri="{FF2B5EF4-FFF2-40B4-BE49-F238E27FC236}">
                <a16:creationId xmlns:a16="http://schemas.microsoft.com/office/drawing/2014/main" id="{E85209C2-7A0C-627F-027C-E855407B487A}"/>
              </a:ext>
            </a:extLst>
          </p:cNvPr>
          <p:cNvSpPr txBox="1"/>
          <p:nvPr/>
        </p:nvSpPr>
        <p:spPr>
          <a:xfrm>
            <a:off x="4801054" y="6312985"/>
            <a:ext cx="5043497" cy="276999"/>
          </a:xfrm>
          <a:prstGeom prst="rect">
            <a:avLst/>
          </a:prstGeom>
          <a:noFill/>
        </p:spPr>
        <p:txBody>
          <a:bodyPr wrap="none" rtlCol="0">
            <a:spAutoFit/>
          </a:bodyPr>
          <a:lstStyle/>
          <a:p>
            <a:r>
              <a:rPr lang="en-US" sz="1200" dirty="0"/>
              <a:t>HCAHPS, Hospital Consumer Assessment of Healthcare Providers and Systems</a:t>
            </a:r>
          </a:p>
        </p:txBody>
      </p:sp>
    </p:spTree>
    <p:extLst>
      <p:ext uri="{BB962C8B-B14F-4D97-AF65-F5344CB8AC3E}">
        <p14:creationId xmlns:p14="http://schemas.microsoft.com/office/powerpoint/2010/main" val="268752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DDE-4C82-A544-97F0-6B20267636C1}"/>
              </a:ext>
            </a:extLst>
          </p:cNvPr>
          <p:cNvSpPr>
            <a:spLocks noGrp="1"/>
          </p:cNvSpPr>
          <p:nvPr>
            <p:ph type="title" idx="4294967295"/>
          </p:nvPr>
        </p:nvSpPr>
        <p:spPr>
          <a:xfrm>
            <a:off x="-2253343" y="109537"/>
            <a:ext cx="7886700" cy="1325563"/>
          </a:xfrm>
        </p:spPr>
        <p:txBody>
          <a:bodyPr>
            <a:normAutofit/>
          </a:bodyPr>
          <a:lstStyle/>
          <a:p>
            <a:pPr algn="ctr"/>
            <a:r>
              <a:rPr lang="en-US" sz="4000" b="1" dirty="0"/>
              <a:t>Alignment</a:t>
            </a:r>
          </a:p>
        </p:txBody>
      </p:sp>
      <p:sp>
        <p:nvSpPr>
          <p:cNvPr id="3" name="Content Placeholder 2">
            <a:extLst>
              <a:ext uri="{FF2B5EF4-FFF2-40B4-BE49-F238E27FC236}">
                <a16:creationId xmlns:a16="http://schemas.microsoft.com/office/drawing/2014/main" id="{4A01574A-D522-174D-A7D2-84A7435D52C2}"/>
              </a:ext>
            </a:extLst>
          </p:cNvPr>
          <p:cNvSpPr>
            <a:spLocks noGrp="1"/>
          </p:cNvSpPr>
          <p:nvPr>
            <p:ph idx="4294967295"/>
          </p:nvPr>
        </p:nvSpPr>
        <p:spPr>
          <a:xfrm>
            <a:off x="538842" y="1567544"/>
            <a:ext cx="6890657" cy="5180920"/>
          </a:xfrm>
        </p:spPr>
        <p:txBody>
          <a:bodyPr>
            <a:noAutofit/>
          </a:bodyPr>
          <a:lstStyle/>
          <a:p>
            <a:pPr marL="457189" indent="-457189">
              <a:buFont typeface="+mj-lt"/>
              <a:buAutoNum type="arabicPeriod"/>
            </a:pPr>
            <a:r>
              <a:rPr lang="en-US" sz="2400" b="1" dirty="0">
                <a:latin typeface="+mj-lt"/>
              </a:rPr>
              <a:t>Avoid the doldrums</a:t>
            </a:r>
            <a:r>
              <a:rPr lang="en-US" sz="2400" dirty="0">
                <a:latin typeface="+mj-lt"/>
              </a:rPr>
              <a:t>: the best crew and sailboat without wind will fail</a:t>
            </a:r>
          </a:p>
          <a:p>
            <a:pPr marL="457189" indent="-457189">
              <a:buFont typeface="+mj-lt"/>
              <a:buAutoNum type="arabicPeriod"/>
            </a:pPr>
            <a:r>
              <a:rPr lang="en-US" sz="2400" dirty="0">
                <a:latin typeface="+mj-lt"/>
              </a:rPr>
              <a:t>Align incentives, partners, leaders, and advocates (health insurers, hospital quality leaders and administration, emergency room, medicine, research, education, clinical excellence, etc.)</a:t>
            </a:r>
          </a:p>
          <a:p>
            <a:pPr marL="457189" indent="-457189">
              <a:buFont typeface="+mj-lt"/>
              <a:buAutoNum type="arabicPeriod"/>
            </a:pPr>
            <a:r>
              <a:rPr lang="en-US" sz="2400" dirty="0">
                <a:latin typeface="+mj-lt"/>
              </a:rPr>
              <a:t>Ensure alignment with payor models (payor provider, capitated support)</a:t>
            </a:r>
          </a:p>
          <a:p>
            <a:pPr marL="457189" indent="-457189">
              <a:buFont typeface="+mj-lt"/>
              <a:buAutoNum type="arabicPeriod"/>
            </a:pPr>
            <a:r>
              <a:rPr lang="en-US" sz="2400" dirty="0">
                <a:latin typeface="+mj-lt"/>
              </a:rPr>
              <a:t>Understand financial impact (shared savings, clinical trials revenue, 340B programming, CMS quality payments)</a:t>
            </a:r>
          </a:p>
        </p:txBody>
      </p:sp>
    </p:spTree>
    <p:extLst>
      <p:ext uri="{BB962C8B-B14F-4D97-AF65-F5344CB8AC3E}">
        <p14:creationId xmlns:p14="http://schemas.microsoft.com/office/powerpoint/2010/main" val="377220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DDE-4C82-A544-97F0-6B20267636C1}"/>
              </a:ext>
            </a:extLst>
          </p:cNvPr>
          <p:cNvSpPr>
            <a:spLocks noGrp="1"/>
          </p:cNvSpPr>
          <p:nvPr>
            <p:ph type="title" idx="4294967295"/>
          </p:nvPr>
        </p:nvSpPr>
        <p:spPr>
          <a:xfrm>
            <a:off x="195943" y="0"/>
            <a:ext cx="7886700" cy="1325563"/>
          </a:xfrm>
        </p:spPr>
        <p:txBody>
          <a:bodyPr>
            <a:normAutofit/>
          </a:bodyPr>
          <a:lstStyle/>
          <a:p>
            <a:pPr algn="ctr"/>
            <a:r>
              <a:rPr lang="en-US" sz="4000" b="1" dirty="0"/>
              <a:t>Fill the Vacuum and Start With Wins</a:t>
            </a:r>
          </a:p>
        </p:txBody>
      </p:sp>
      <p:sp>
        <p:nvSpPr>
          <p:cNvPr id="3" name="Content Placeholder 2">
            <a:extLst>
              <a:ext uri="{FF2B5EF4-FFF2-40B4-BE49-F238E27FC236}">
                <a16:creationId xmlns:a16="http://schemas.microsoft.com/office/drawing/2014/main" id="{4A01574A-D522-174D-A7D2-84A7435D52C2}"/>
              </a:ext>
            </a:extLst>
          </p:cNvPr>
          <p:cNvSpPr>
            <a:spLocks noGrp="1"/>
          </p:cNvSpPr>
          <p:nvPr>
            <p:ph idx="4294967295"/>
          </p:nvPr>
        </p:nvSpPr>
        <p:spPr>
          <a:xfrm>
            <a:off x="6266472" y="1108473"/>
            <a:ext cx="5375799" cy="5537200"/>
          </a:xfrm>
        </p:spPr>
        <p:txBody>
          <a:bodyPr>
            <a:noAutofit/>
          </a:bodyPr>
          <a:lstStyle/>
          <a:p>
            <a:pPr marL="457189" indent="-457189">
              <a:buFont typeface="+mj-lt"/>
              <a:buAutoNum type="arabicPeriod"/>
            </a:pPr>
            <a:r>
              <a:rPr lang="en-US" sz="2400" dirty="0"/>
              <a:t>Never initiate a pitch without a track record or credibility</a:t>
            </a:r>
          </a:p>
          <a:p>
            <a:pPr marL="682625" lvl="1" indent="-220663"/>
            <a:r>
              <a:rPr lang="en-US" sz="2000" dirty="0"/>
              <a:t>You need credibility as a leadership team who delivers on investments</a:t>
            </a:r>
          </a:p>
          <a:p>
            <a:pPr marL="457189" indent="-457189">
              <a:buFont typeface="+mj-lt"/>
              <a:buAutoNum type="arabicPeriod"/>
            </a:pPr>
            <a:r>
              <a:rPr lang="en-US" sz="2400" dirty="0"/>
              <a:t>Address opportunity and unmet need with limited resources</a:t>
            </a:r>
          </a:p>
          <a:p>
            <a:pPr marL="457189" indent="-457189">
              <a:buFont typeface="+mj-lt"/>
              <a:buAutoNum type="arabicPeriod"/>
            </a:pPr>
            <a:r>
              <a:rPr lang="en-US" sz="2400" dirty="0"/>
              <a:t>Commit time and passion</a:t>
            </a:r>
          </a:p>
          <a:p>
            <a:pPr marL="457189" indent="-457189">
              <a:buFont typeface="+mj-lt"/>
              <a:buAutoNum type="arabicPeriod"/>
            </a:pPr>
            <a:r>
              <a:rPr lang="en-US" sz="2400" dirty="0"/>
              <a:t>Align and recruit partners</a:t>
            </a:r>
          </a:p>
          <a:p>
            <a:pPr marL="457189" indent="-457189">
              <a:buFont typeface="+mj-lt"/>
              <a:buAutoNum type="arabicPeriod"/>
            </a:pPr>
            <a:r>
              <a:rPr lang="en-US" sz="2400" dirty="0"/>
              <a:t>Track metrics of success</a:t>
            </a:r>
          </a:p>
          <a:p>
            <a:pPr marL="457189" indent="-457189">
              <a:buFont typeface="+mj-lt"/>
              <a:buAutoNum type="arabicPeriod"/>
            </a:pPr>
            <a:r>
              <a:rPr lang="en-US" sz="2400" dirty="0"/>
              <a:t>Secure support and funding</a:t>
            </a:r>
          </a:p>
          <a:p>
            <a:pPr marL="457189" indent="-457189">
              <a:buFont typeface="+mj-lt"/>
              <a:buAutoNum type="arabicPeriod"/>
            </a:pPr>
            <a:r>
              <a:rPr lang="en-US" sz="2400" dirty="0"/>
              <a:t>Expand on proven success</a:t>
            </a:r>
          </a:p>
          <a:p>
            <a:pPr marL="457189" indent="-457189">
              <a:buFont typeface="+mj-lt"/>
              <a:buAutoNum type="arabicPeriod"/>
            </a:pPr>
            <a:r>
              <a:rPr lang="en-US" sz="2400" dirty="0"/>
              <a:t>Deliver on every commitment; </a:t>
            </a:r>
            <a:r>
              <a:rPr lang="en-US" sz="2400" b="1" dirty="0"/>
              <a:t>more will follow!!!</a:t>
            </a:r>
          </a:p>
        </p:txBody>
      </p:sp>
    </p:spTree>
    <p:extLst>
      <p:ext uri="{BB962C8B-B14F-4D97-AF65-F5344CB8AC3E}">
        <p14:creationId xmlns:p14="http://schemas.microsoft.com/office/powerpoint/2010/main" val="299677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EB0B9-A8A1-063F-A2EB-E0C5BFE0C06D}"/>
              </a:ext>
            </a:extLst>
          </p:cNvPr>
          <p:cNvSpPr>
            <a:spLocks noGrp="1"/>
          </p:cNvSpPr>
          <p:nvPr>
            <p:ph type="ctrTitle"/>
          </p:nvPr>
        </p:nvSpPr>
        <p:spPr/>
        <p:txBody>
          <a:bodyPr/>
          <a:lstStyle/>
          <a:p>
            <a:r>
              <a:rPr lang="en-US" sz="4000" dirty="0"/>
              <a:t>Elements of an Effective Pitch</a:t>
            </a:r>
            <a:endParaRPr lang="en-US" dirty="0"/>
          </a:p>
        </p:txBody>
      </p:sp>
      <p:sp>
        <p:nvSpPr>
          <p:cNvPr id="4" name="Title 1">
            <a:extLst>
              <a:ext uri="{FF2B5EF4-FFF2-40B4-BE49-F238E27FC236}">
                <a16:creationId xmlns:a16="http://schemas.microsoft.com/office/drawing/2014/main" id="{4F95C9E1-4666-7D15-EF0E-AD80E083172A}"/>
              </a:ext>
            </a:extLst>
          </p:cNvPr>
          <p:cNvSpPr txBox="1">
            <a:spLocks noGrp="1"/>
          </p:cNvSpPr>
          <p:nvPr>
            <p:ph type="subTitle" idx="1"/>
          </p:nvPr>
        </p:nvSpPr>
        <p:spPr>
          <a:xfrm>
            <a:off x="1914525" y="5053013"/>
            <a:ext cx="8534400" cy="10747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defTabSz="757215"/>
            <a:r>
              <a:rPr lang="en-US" sz="1987" b="1" kern="1200" dirty="0">
                <a:solidFill>
                  <a:schemeClr val="tx1"/>
                </a:solidFill>
                <a:latin typeface="+mj-lt"/>
                <a:ea typeface="+mj-ea"/>
                <a:cs typeface="+mj-cs"/>
              </a:rPr>
              <a:t>Ted </a:t>
            </a:r>
            <a:r>
              <a:rPr lang="en-US" sz="1987" b="1" kern="1200" dirty="0" err="1">
                <a:solidFill>
                  <a:schemeClr val="tx1"/>
                </a:solidFill>
                <a:latin typeface="+mj-lt"/>
                <a:ea typeface="+mj-ea"/>
                <a:cs typeface="+mj-cs"/>
              </a:rPr>
              <a:t>Wun</a:t>
            </a:r>
            <a:r>
              <a:rPr lang="en-US" sz="1987" b="1" kern="1200" dirty="0">
                <a:solidFill>
                  <a:schemeClr val="tx1"/>
                </a:solidFill>
                <a:latin typeface="+mj-lt"/>
                <a:ea typeface="+mj-ea"/>
                <a:cs typeface="+mj-cs"/>
              </a:rPr>
              <a:t>, MD</a:t>
            </a:r>
          </a:p>
          <a:p>
            <a:pPr defTabSz="757215">
              <a:lnSpc>
                <a:spcPct val="100000"/>
              </a:lnSpc>
            </a:pPr>
            <a:r>
              <a:rPr lang="en-US" sz="1400" i="1" kern="1200" dirty="0">
                <a:solidFill>
                  <a:schemeClr val="tx1"/>
                </a:solidFill>
                <a:latin typeface="+mj-lt"/>
                <a:ea typeface="+mj-ea"/>
                <a:cs typeface="+mj-cs"/>
              </a:rPr>
              <a:t>Associate Dean for Research, UC Davis School of Medicine</a:t>
            </a:r>
          </a:p>
          <a:p>
            <a:pPr defTabSz="757215">
              <a:lnSpc>
                <a:spcPct val="100000"/>
              </a:lnSpc>
            </a:pPr>
            <a:r>
              <a:rPr lang="en-US" sz="1400" i="1" kern="1200" dirty="0">
                <a:solidFill>
                  <a:schemeClr val="tx1"/>
                </a:solidFill>
                <a:latin typeface="+mj-lt"/>
                <a:ea typeface="+mj-ea"/>
                <a:cs typeface="+mj-cs"/>
              </a:rPr>
              <a:t>Director, Clinical and Translational Science Center</a:t>
            </a:r>
          </a:p>
          <a:p>
            <a:pPr defTabSz="757215">
              <a:lnSpc>
                <a:spcPct val="100000"/>
              </a:lnSpc>
            </a:pPr>
            <a:r>
              <a:rPr lang="en-US" sz="1400" i="1" kern="1200" dirty="0">
                <a:solidFill>
                  <a:schemeClr val="tx1"/>
                </a:solidFill>
                <a:latin typeface="+mj-lt"/>
                <a:ea typeface="+mj-ea"/>
                <a:cs typeface="+mj-cs"/>
              </a:rPr>
              <a:t>Chief of Hematology and Oncology</a:t>
            </a:r>
          </a:p>
          <a:p>
            <a:pPr defTabSz="757215">
              <a:lnSpc>
                <a:spcPct val="100000"/>
              </a:lnSpc>
            </a:pPr>
            <a:r>
              <a:rPr lang="en-US" sz="1400" i="1" kern="1200" dirty="0">
                <a:solidFill>
                  <a:schemeClr val="tx1"/>
                </a:solidFill>
                <a:latin typeface="+mj-lt"/>
                <a:ea typeface="+mj-ea"/>
                <a:cs typeface="+mj-cs"/>
              </a:rPr>
              <a:t>UC Davis Health</a:t>
            </a:r>
            <a:endParaRPr lang="en-US" sz="2400" i="1" dirty="0"/>
          </a:p>
        </p:txBody>
      </p:sp>
    </p:spTree>
    <p:extLst>
      <p:ext uri="{BB962C8B-B14F-4D97-AF65-F5344CB8AC3E}">
        <p14:creationId xmlns:p14="http://schemas.microsoft.com/office/powerpoint/2010/main" val="2302233870"/>
      </p:ext>
    </p:extLst>
  </p:cSld>
  <p:clrMapOvr>
    <a:masterClrMapping/>
  </p:clrMapOvr>
</p:sld>
</file>

<file path=ppt/theme/theme1.xml><?xml version="1.0" encoding="utf-8"?>
<a:theme xmlns:a="http://schemas.openxmlformats.org/drawingml/2006/main" name="SOM Theme 3">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SH template" id="{33720964-3EA9-43BE-B322-F4B136DB24DE}" vid="{94AB083A-9251-4909-ADD0-7F0EF745D12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SH PowerPoint Template 16-9ratio DARKER.pptx  -  Read-Only" id="{BC03F2D7-AB2C-4E71-9A06-C46E1575F91A}" vid="{20BE532F-BF51-4455-B0CD-E6FAB67F619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TotalTime>
  <Words>788</Words>
  <Application>Microsoft Office PowerPoint</Application>
  <PresentationFormat>Widescreen</PresentationFormat>
  <Paragraphs>95</Paragraphs>
  <Slides>14</Slides>
  <Notes>1</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14</vt:i4>
      </vt:variant>
    </vt:vector>
  </HeadingPairs>
  <TitlesOfParts>
    <vt:vector size="25" baseType="lpstr">
      <vt:lpstr>Arial</vt:lpstr>
      <vt:lpstr>Calibri</vt:lpstr>
      <vt:lpstr>Calibri Light</vt:lpstr>
      <vt:lpstr>Times New Roman</vt:lpstr>
      <vt:lpstr>Trebuchet MS</vt:lpstr>
      <vt:lpstr>Wingdings 3</vt:lpstr>
      <vt:lpstr>SOM Theme 3</vt:lpstr>
      <vt:lpstr>Facet</vt:lpstr>
      <vt:lpstr>Office Theme</vt:lpstr>
      <vt:lpstr>Office Theme</vt:lpstr>
      <vt:lpstr>Office Theme</vt:lpstr>
      <vt:lpstr>Practice Your Pitch</vt:lpstr>
      <vt:lpstr>Lessons Learned and Advice on the PERFECT PITCH for Sickle Cell Center Support </vt:lpstr>
      <vt:lpstr>Disclosures</vt:lpstr>
      <vt:lpstr>Lessons Learned About  What to Do and NOT to Do</vt:lpstr>
      <vt:lpstr>Avoid Surprises and Build Support</vt:lpstr>
      <vt:lpstr>Communicate the VALUE Proposition</vt:lpstr>
      <vt:lpstr>Alignment</vt:lpstr>
      <vt:lpstr>Fill the Vacuum and Start With Wins</vt:lpstr>
      <vt:lpstr>Elements of an Effective Pitch</vt:lpstr>
      <vt:lpstr>Disclosures</vt:lpstr>
      <vt:lpstr>Elements of an Effective Pitch</vt:lpstr>
      <vt:lpstr>Before You Go…</vt:lpstr>
      <vt:lpstr>Specific Elements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Perfect Pitch</dc:title>
  <dc:creator>Theodore Wun</dc:creator>
  <cp:lastModifiedBy>Chahal, Jaspreet</cp:lastModifiedBy>
  <cp:revision>26</cp:revision>
  <dcterms:created xsi:type="dcterms:W3CDTF">2023-04-19T21:22:29Z</dcterms:created>
  <dcterms:modified xsi:type="dcterms:W3CDTF">2023-05-08T15:25:10Z</dcterms:modified>
</cp:coreProperties>
</file>