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48" r:id="rId2"/>
  </p:sldMasterIdLst>
  <p:notesMasterIdLst>
    <p:notesMasterId r:id="rId10"/>
  </p:notesMasterIdLst>
  <p:sldIdLst>
    <p:sldId id="297" r:id="rId3"/>
    <p:sldId id="298" r:id="rId4"/>
    <p:sldId id="299" r:id="rId5"/>
    <p:sldId id="300" r:id="rId6"/>
    <p:sldId id="301" r:id="rId7"/>
    <p:sldId id="302" r:id="rId8"/>
    <p:sldId id="30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EC44BB-67E0-10F3-82E6-1FA421754E0A}" name="Buchanan, Daryl" initials="BD" userId="S::DBuchana@smithbucklin.com::52c9c5b3-9edb-4f1f-a173-8d7ff6b7ca8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8/10/relationships/authors" Target="author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5AE14-E9C6-43AD-96F8-B7AD73C10A1F}" type="datetimeFigureOut">
              <a:t>4/13/2023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77140-285F-4D45-816F-B963FD03E7D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31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C6CDA-A103-4FAF-ADD3-5427E427C5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22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32D08-D206-766A-BFBA-43F5CE5AA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0792BB-0AB8-7E82-8D98-F2F4CBAD6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21056-6293-A43D-EC86-843E7053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A2E14-728D-5246-4742-32511819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D0C82-17C3-5B26-338C-234BF6A2D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3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BA095-6860-7132-CDC4-310B13743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331B6-CE69-F765-99E0-3463B7CAE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D406D-2EC5-D3F6-4589-56163199E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D1A14-04D3-51E7-656B-3850CD9B4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7DA86-3410-026C-0BA2-FAF3AABFB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0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590BEA-0A78-51FA-92BA-F903E92D25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C915E-83BC-5E8B-7501-863BE5FDC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4146C-DE03-D3EC-9B61-DC8B665DA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18ACB-6857-03E3-6C2A-5BAABF5C5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471D4-F4B9-F7E8-1FB4-906F7E0EB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21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page">
    <p:bg>
      <p:bgPr>
        <a:solidFill>
          <a:srgbClr val="ACA39A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44406" y="-864501"/>
            <a:ext cx="977953" cy="315669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775038"/>
            <a:ext cx="1718861" cy="188772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A4CDEAE-A72C-6745-AF68-F4D3AFBE4BD4}"/>
              </a:ext>
            </a:extLst>
          </p:cNvPr>
          <p:cNvSpPr/>
          <p:nvPr userDrawn="1"/>
        </p:nvSpPr>
        <p:spPr>
          <a:xfrm>
            <a:off x="-41050" y="6200621"/>
            <a:ext cx="12304889" cy="720020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8ED37B-660D-B140-BE36-7D07837A2CC9}"/>
              </a:ext>
            </a:extLst>
          </p:cNvPr>
          <p:cNvSpPr/>
          <p:nvPr userDrawn="1"/>
        </p:nvSpPr>
        <p:spPr>
          <a:xfrm>
            <a:off x="-41050" y="6200622"/>
            <a:ext cx="12304889" cy="669028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42028F-4BED-E643-AAE4-ABF5BDB8083F}"/>
              </a:ext>
            </a:extLst>
          </p:cNvPr>
          <p:cNvSpPr txBox="1"/>
          <p:nvPr userDrawn="1"/>
        </p:nvSpPr>
        <p:spPr>
          <a:xfrm>
            <a:off x="3435082" y="6287501"/>
            <a:ext cx="8212583" cy="4205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33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INDIANA UNIVERSITY SCHOOL OF MEDICINE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BEB617-516B-C249-8FE5-7BA5490310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0538" y="2634659"/>
            <a:ext cx="10312295" cy="148599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5333" b="1" i="0" spc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Option 1 – Opening Slide – text resizes as content is entered</a:t>
            </a:r>
          </a:p>
        </p:txBody>
      </p:sp>
      <p:sp>
        <p:nvSpPr>
          <p:cNvPr id="17" name="Text Placeholder 19">
            <a:extLst>
              <a:ext uri="{FF2B5EF4-FFF2-40B4-BE49-F238E27FC236}">
                <a16:creationId xmlns:a16="http://schemas.microsoft.com/office/drawing/2014/main" id="{A17B975E-BE6B-3E4A-8B92-9C17B56151B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7592" y="4352744"/>
            <a:ext cx="10312296" cy="33654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400" b="0" spc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PRESENTER AND TITLE</a:t>
            </a:r>
          </a:p>
        </p:txBody>
      </p:sp>
      <p:sp>
        <p:nvSpPr>
          <p:cNvPr id="9" name="Text Placeholder 19">
            <a:extLst>
              <a:ext uri="{FF2B5EF4-FFF2-40B4-BE49-F238E27FC236}">
                <a16:creationId xmlns:a16="http://schemas.microsoft.com/office/drawing/2014/main" id="{1800061F-0F64-2641-A25C-4FE07FA015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84395" y="338092"/>
            <a:ext cx="7789636" cy="33654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867" b="0" spc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SUBHEAD OR NAME OF DEPARTMENT, PROGRAM OR UNIT</a:t>
            </a:r>
          </a:p>
        </p:txBody>
      </p:sp>
    </p:spTree>
    <p:extLst>
      <p:ext uri="{BB962C8B-B14F-4D97-AF65-F5344CB8AC3E}">
        <p14:creationId xmlns:p14="http://schemas.microsoft.com/office/powerpoint/2010/main" val="2700626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0666" y="680377"/>
            <a:ext cx="10672521" cy="932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 i="0" cap="none" spc="0">
                <a:solidFill>
                  <a:srgbClr val="40404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806147"/>
            <a:ext cx="110219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445275" y="239242"/>
            <a:ext cx="4933949" cy="3365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67" b="0" i="0" spc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4741334" y="472141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488568" y="1763835"/>
            <a:ext cx="10687459" cy="3747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189" marR="0" indent="-457189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2400">
                <a:solidFill>
                  <a:srgbClr val="404041"/>
                </a:solidFill>
                <a:latin typeface="Arial"/>
                <a:cs typeface="Arial"/>
              </a:defRPr>
            </a:lvl1pPr>
            <a:lvl2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subtitle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B3A402F-84DE-3648-943C-F947B742644A}"/>
              </a:ext>
            </a:extLst>
          </p:cNvPr>
          <p:cNvGrpSpPr/>
          <p:nvPr userDrawn="1"/>
        </p:nvGrpSpPr>
        <p:grpSpPr>
          <a:xfrm>
            <a:off x="-41050" y="5731347"/>
            <a:ext cx="12304889" cy="1138303"/>
            <a:chOff x="-30788" y="4298510"/>
            <a:chExt cx="9228667" cy="8537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4E396F1-F31B-F44E-94EB-2D879CB9F1C8}"/>
                </a:ext>
              </a:extLst>
            </p:cNvPr>
            <p:cNvSpPr/>
            <p:nvPr userDrawn="1"/>
          </p:nvSpPr>
          <p:spPr>
            <a:xfrm>
              <a:off x="-30788" y="4650466"/>
              <a:ext cx="9228667" cy="501771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EC012D6-6963-1C4C-82CB-78A98B57306A}"/>
                </a:ext>
              </a:extLst>
            </p:cNvPr>
            <p:cNvSpPr txBox="1"/>
            <p:nvPr userDrawn="1"/>
          </p:nvSpPr>
          <p:spPr>
            <a:xfrm>
              <a:off x="2576311" y="4715625"/>
              <a:ext cx="6159437" cy="31542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133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INDIANA UNIVERSITY SCHOOL OF MEDICINE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FE0A3E8-2C3C-CF46-A1A4-EE6D0BA3FC9D}"/>
                </a:ext>
              </a:extLst>
            </p:cNvPr>
            <p:cNvGrpSpPr/>
            <p:nvPr userDrawn="1"/>
          </p:nvGrpSpPr>
          <p:grpSpPr>
            <a:xfrm>
              <a:off x="422970" y="4298510"/>
              <a:ext cx="725830" cy="853727"/>
              <a:chOff x="422970" y="4298510"/>
              <a:chExt cx="725830" cy="853727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226430D-4079-4B41-9842-41583BFE0C9D}"/>
                  </a:ext>
                </a:extLst>
              </p:cNvPr>
              <p:cNvSpPr/>
              <p:nvPr userDrawn="1"/>
            </p:nvSpPr>
            <p:spPr>
              <a:xfrm>
                <a:off x="583872" y="4456709"/>
                <a:ext cx="407139" cy="695528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60958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FEB69E89-B821-FD42-BA2A-E2E3A1CD5B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2970" y="4298510"/>
                <a:ext cx="725830" cy="79713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514296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D0A3-2F16-409B-A1F3-3AD7A5F74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CDE4AD-4D16-48A3-9916-C05371DA7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B78F9-F12E-4AD5-9B97-ADA132D1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551D1-A417-442E-9464-6D5D87AAC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926CA-BD71-4D32-8608-B64DACEF2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79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D56A-E3A7-43FE-99B2-00F7455B4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5413B-1D2E-4A3D-8D2E-0DACAF0CB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0269A-57D8-4889-A38E-544F0B7B8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33808-0736-4B55-8826-F4CA44FCF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37288-EA74-4898-839F-C0364A5A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3629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899DD-4DD0-464A-B8E8-8C96D3F24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37187-BAAB-4FC0-8942-274CC9397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D0AA3D-82AA-47C0-8F6D-B38C5EC1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0EB028-5E9B-4A65-94C2-7C005409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AD35F-780A-469D-B802-70E7F685E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269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C9765-8DD9-4F07-B8E9-0E43DE44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A07A5-C046-496F-B662-D305C372D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47F236-3F4F-49C8-A577-89F1CD8BC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81D2C-E80F-4EA4-BD66-EBA1E7A93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29944-633C-4A64-ADFF-B2B6FE9EC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1A86D9-D87A-41C0-8F60-279BD6C7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81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3345A-EDF7-4C4C-84D7-7F3D6AFB5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87B63-1155-42A8-BAEC-A4F80FAC2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B3A1D7-AB71-4C1D-A705-CBBE4973F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96BFB6-666A-4347-B21E-3C01D8EF59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3EB00A-0A05-410A-B157-B6ADAA2FAB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6A434D-75F8-41AD-823B-9D150290C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735A30-3561-4C43-BCCA-8C6485DD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3E620-4A65-481B-B92E-544ADEDE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505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0557D-9F13-4C2D-B48F-22CE6D8DF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A928BC-FE74-4CBE-A4A9-B3B79D12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2D8312-E7AA-4AF3-942D-C5D8B2597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53C74-91AF-4E6D-ACA1-4F9C9D2C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90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0C91A-5C8F-4DBD-DB66-1F0236BC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B039E-42CF-EDEE-DE4B-2BB6EB627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1D3E1-D375-4689-0560-DDE7EFE6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9A343-669F-1D5D-E634-D7EBD0A43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BDC94-5FA4-302E-07B5-475737D8D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03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A635EC-3442-49DD-A4EC-287E7A85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0B96E1-43D8-4D7A-B18C-AE0F60129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65370E-5186-484C-B1F0-24C53BC03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155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B4B74-E63F-45F5-8B2A-AA2D4BF8F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BB7F4-8380-480C-B76E-9D1D21AE2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2FD44-55E9-458A-A4E4-DBF8F8E714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54DE3A-7E4F-4EF9-B1CD-78F8E11AB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F89DAE-82A0-45B2-9144-B2CE2117B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81051A-DE27-41C1-A941-68390068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981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B4D6A-DF7A-41BB-BDF4-5F5A5DA4C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D9EEF8-6DC1-48D7-9570-F97E43249D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8B746-AF75-4541-AE08-26A6EF7E34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C24EFE-C5AD-4B75-AE66-CC903135E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72B96-511E-4D2F-BE2A-A8E106D38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E8F79-C1EB-4072-8EF9-A9210151E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53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05916-3EFD-4635-81D4-BFE56B4B7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CAEBF4-777E-4D33-B888-1C421A747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C06B29-40E4-4F86-B044-6C914BF85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7A52E-2644-4641-9AE4-E78F01B5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DA0E8-766F-46A2-AACD-90D6118C7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4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DC61D1-8638-4101-A6C9-206735130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BB74B8-9C5E-454B-A0A9-FF313123A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778DC-0B86-4E81-BDBF-95805868E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7654C-577A-4985-ACE7-5043026F9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96187-F285-4DF5-B84B-1A826BFB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59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page">
    <p:bg>
      <p:bgPr>
        <a:solidFill>
          <a:srgbClr val="ACA39A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844406" y="-864501"/>
            <a:ext cx="977953" cy="315669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Segoe UI" panose="020B0502040204020203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775038"/>
            <a:ext cx="1718861" cy="188772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A4CDEAE-A72C-6745-AF68-F4D3AFBE4BD4}"/>
              </a:ext>
            </a:extLst>
          </p:cNvPr>
          <p:cNvSpPr/>
          <p:nvPr userDrawn="1"/>
        </p:nvSpPr>
        <p:spPr>
          <a:xfrm>
            <a:off x="-41050" y="6200621"/>
            <a:ext cx="12304889" cy="720020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Segoe UI" panose="020B0502040204020203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8ED37B-660D-B140-BE36-7D07837A2CC9}"/>
              </a:ext>
            </a:extLst>
          </p:cNvPr>
          <p:cNvSpPr/>
          <p:nvPr userDrawn="1"/>
        </p:nvSpPr>
        <p:spPr>
          <a:xfrm>
            <a:off x="-41050" y="6200622"/>
            <a:ext cx="12304889" cy="669028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Segoe UI" panose="020B05020402040202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42028F-4BED-E643-AAE4-ABF5BDB8083F}"/>
              </a:ext>
            </a:extLst>
          </p:cNvPr>
          <p:cNvSpPr txBox="1"/>
          <p:nvPr userDrawn="1"/>
        </p:nvSpPr>
        <p:spPr>
          <a:xfrm>
            <a:off x="3435082" y="6287501"/>
            <a:ext cx="8212583" cy="4205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sz="2133" b="0" i="0">
                <a:solidFill>
                  <a:schemeClr val="bg1"/>
                </a:solidFill>
                <a:latin typeface="Segoe UI" panose="020B0502040204020203" pitchFamily="34" charset="0"/>
              </a:rPr>
              <a:t>INDIANA UNIVERSITY SCHOOL OF MEDICINE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BEB617-516B-C249-8FE5-7BA5490310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0538" y="2634659"/>
            <a:ext cx="10312295" cy="1485992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ct val="90000"/>
              </a:lnSpc>
              <a:defRPr sz="5333" b="0" i="0" spc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Option 1 – Opening Slide – text resizes as content is entered</a:t>
            </a:r>
          </a:p>
        </p:txBody>
      </p:sp>
      <p:sp>
        <p:nvSpPr>
          <p:cNvPr id="17" name="Text Placeholder 19">
            <a:extLst>
              <a:ext uri="{FF2B5EF4-FFF2-40B4-BE49-F238E27FC236}">
                <a16:creationId xmlns:a16="http://schemas.microsoft.com/office/drawing/2014/main" id="{A17B975E-BE6B-3E4A-8B92-9C17B56151B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07592" y="4352744"/>
            <a:ext cx="10312296" cy="33654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2400" b="0" i="0" spc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PRESENTER AND TITLE</a:t>
            </a:r>
          </a:p>
        </p:txBody>
      </p:sp>
      <p:sp>
        <p:nvSpPr>
          <p:cNvPr id="9" name="Text Placeholder 19">
            <a:extLst>
              <a:ext uri="{FF2B5EF4-FFF2-40B4-BE49-F238E27FC236}">
                <a16:creationId xmlns:a16="http://schemas.microsoft.com/office/drawing/2014/main" id="{1800061F-0F64-2641-A25C-4FE07FA0159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984395" y="338092"/>
            <a:ext cx="7789636" cy="33654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None/>
              <a:defRPr sz="1867" b="0" i="0" spc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SUBHEAD OR NAME OF DEPARTMENT, PROGRAM OR UNIT</a:t>
            </a:r>
          </a:p>
        </p:txBody>
      </p:sp>
    </p:spTree>
    <p:extLst>
      <p:ext uri="{BB962C8B-B14F-4D97-AF65-F5344CB8AC3E}">
        <p14:creationId xmlns:p14="http://schemas.microsoft.com/office/powerpoint/2010/main" val="7795619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only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0666" y="680377"/>
            <a:ext cx="10672521" cy="93208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 i="0" cap="none" spc="0">
                <a:solidFill>
                  <a:srgbClr val="40404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806147"/>
            <a:ext cx="110219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Segoe UI" panose="020B0502040204020203" pitchFamily="34" charset="0"/>
            </a:endParaRPr>
          </a:p>
        </p:txBody>
      </p:sp>
      <p:sp>
        <p:nvSpPr>
          <p:cNvPr id="13" name="Text Placeholder 19"/>
          <p:cNvSpPr>
            <a:spLocks noGrp="1"/>
          </p:cNvSpPr>
          <p:nvPr>
            <p:ph type="body" sz="quarter" idx="10" hasCustomPrompt="1"/>
          </p:nvPr>
        </p:nvSpPr>
        <p:spPr>
          <a:xfrm>
            <a:off x="6445275" y="239242"/>
            <a:ext cx="4933949" cy="33654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467" b="0" i="0" spc="0" baseline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SECTION TITLE OR SUBTITLE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4741334" y="472141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b="0" i="0">
              <a:latin typeface="Segoe UI" panose="020B0502040204020203" pitchFamily="34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idx="1" hasCustomPrompt="1"/>
          </p:nvPr>
        </p:nvSpPr>
        <p:spPr>
          <a:xfrm>
            <a:off x="488568" y="1763835"/>
            <a:ext cx="10687459" cy="3747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189" marR="0" indent="-457189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+mj-lt"/>
              <a:buAutoNum type="arabicPeriod"/>
              <a:tabLst/>
              <a:defRPr sz="2400" b="0" i="0">
                <a:solidFill>
                  <a:srgbClr val="40404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2pPr>
            <a:lvl3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3pPr>
            <a:lvl4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4pPr>
            <a:lvl5pPr>
              <a:lnSpc>
                <a:spcPct val="100000"/>
              </a:lnSpc>
              <a:defRPr sz="2133">
                <a:solidFill>
                  <a:srgbClr val="40404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subtitle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B3A402F-84DE-3648-943C-F947B742644A}"/>
              </a:ext>
            </a:extLst>
          </p:cNvPr>
          <p:cNvGrpSpPr/>
          <p:nvPr userDrawn="1"/>
        </p:nvGrpSpPr>
        <p:grpSpPr>
          <a:xfrm>
            <a:off x="-41050" y="5731347"/>
            <a:ext cx="12304889" cy="1138303"/>
            <a:chOff x="-30788" y="4298510"/>
            <a:chExt cx="9228667" cy="8537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4E396F1-F31B-F44E-94EB-2D879CB9F1C8}"/>
                </a:ext>
              </a:extLst>
            </p:cNvPr>
            <p:cNvSpPr/>
            <p:nvPr userDrawn="1"/>
          </p:nvSpPr>
          <p:spPr>
            <a:xfrm>
              <a:off x="-30788" y="4650466"/>
              <a:ext cx="9228667" cy="501771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0" i="0">
                <a:latin typeface="Segoe UI" panose="020B0502040204020203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EC012D6-6963-1C4C-82CB-78A98B57306A}"/>
                </a:ext>
              </a:extLst>
            </p:cNvPr>
            <p:cNvSpPr txBox="1"/>
            <p:nvPr userDrawn="1"/>
          </p:nvSpPr>
          <p:spPr>
            <a:xfrm>
              <a:off x="2576311" y="4715625"/>
              <a:ext cx="6159437" cy="31542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sz="2133" b="0" i="0">
                  <a:solidFill>
                    <a:schemeClr val="bg1"/>
                  </a:solidFill>
                  <a:latin typeface="Segoe UI" panose="020B0502040204020203" pitchFamily="34" charset="0"/>
                </a:rPr>
                <a:t>INDIANA UNIVERSITY SCHOOL OF MEDICINE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FE0A3E8-2C3C-CF46-A1A4-EE6D0BA3FC9D}"/>
                </a:ext>
              </a:extLst>
            </p:cNvPr>
            <p:cNvGrpSpPr/>
            <p:nvPr userDrawn="1"/>
          </p:nvGrpSpPr>
          <p:grpSpPr>
            <a:xfrm>
              <a:off x="422970" y="4298510"/>
              <a:ext cx="725830" cy="853727"/>
              <a:chOff x="422970" y="4298510"/>
              <a:chExt cx="725830" cy="853727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226430D-4079-4B41-9842-41583BFE0C9D}"/>
                  </a:ext>
                </a:extLst>
              </p:cNvPr>
              <p:cNvSpPr/>
              <p:nvPr userDrawn="1"/>
            </p:nvSpPr>
            <p:spPr>
              <a:xfrm>
                <a:off x="583872" y="4456709"/>
                <a:ext cx="407139" cy="695528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0" i="0">
                  <a:latin typeface="Segoe UI" panose="020B0502040204020203" pitchFamily="34" charset="0"/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FEB69E89-B821-FD42-BA2A-E2E3A1CD5BB8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2970" y="4298510"/>
                <a:ext cx="725830" cy="79713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878303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with footer: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30CD019-6D45-4D4A-AEB0-E2AC73E8811D}"/>
              </a:ext>
            </a:extLst>
          </p:cNvPr>
          <p:cNvSpPr/>
          <p:nvPr userDrawn="1"/>
        </p:nvSpPr>
        <p:spPr>
          <a:xfrm>
            <a:off x="-41050" y="6200621"/>
            <a:ext cx="12304889" cy="720020"/>
          </a:xfrm>
          <a:prstGeom prst="rect">
            <a:avLst/>
          </a:prstGeom>
          <a:solidFill>
            <a:srgbClr val="69030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Segoe UI" panose="020B050204020402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AC8DF18-3E60-B247-B893-BB8BFC859846}"/>
              </a:ext>
            </a:extLst>
          </p:cNvPr>
          <p:cNvGrpSpPr/>
          <p:nvPr userDrawn="1"/>
        </p:nvGrpSpPr>
        <p:grpSpPr>
          <a:xfrm>
            <a:off x="-41050" y="5731347"/>
            <a:ext cx="12304889" cy="1138303"/>
            <a:chOff x="-30788" y="4298510"/>
            <a:chExt cx="9228667" cy="85372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588C768-7285-E342-A158-C512EEA47842}"/>
                </a:ext>
              </a:extLst>
            </p:cNvPr>
            <p:cNvSpPr/>
            <p:nvPr userDrawn="1"/>
          </p:nvSpPr>
          <p:spPr>
            <a:xfrm>
              <a:off x="-30788" y="4650466"/>
              <a:ext cx="9228667" cy="501771"/>
            </a:xfrm>
            <a:prstGeom prst="rect">
              <a:avLst/>
            </a:prstGeom>
            <a:solidFill>
              <a:srgbClr val="69030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0" i="0">
                <a:latin typeface="Segoe UI" panose="020B0502040204020203" pitchFamily="34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C1681DC-5005-2849-B1CC-16C372DA3974}"/>
                </a:ext>
              </a:extLst>
            </p:cNvPr>
            <p:cNvSpPr txBox="1"/>
            <p:nvPr userDrawn="1"/>
          </p:nvSpPr>
          <p:spPr>
            <a:xfrm>
              <a:off x="2576311" y="4715625"/>
              <a:ext cx="6159437" cy="31542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sz="2133" b="0" i="0">
                  <a:solidFill>
                    <a:schemeClr val="bg1"/>
                  </a:solidFill>
                  <a:latin typeface="Segoe UI" panose="020B0502040204020203" pitchFamily="34" charset="0"/>
                </a:rPr>
                <a:t>INDIANA UNIVERSITY SCHOOL OF MEDICINE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E6BB39A-1C79-7140-8CC6-D2D016540907}"/>
                </a:ext>
              </a:extLst>
            </p:cNvPr>
            <p:cNvGrpSpPr/>
            <p:nvPr userDrawn="1"/>
          </p:nvGrpSpPr>
          <p:grpSpPr>
            <a:xfrm>
              <a:off x="422970" y="4298510"/>
              <a:ext cx="725830" cy="853727"/>
              <a:chOff x="422970" y="4298510"/>
              <a:chExt cx="725830" cy="853727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64E8045-FA2D-D548-90FD-0C9CC61789AB}"/>
                  </a:ext>
                </a:extLst>
              </p:cNvPr>
              <p:cNvSpPr/>
              <p:nvPr userDrawn="1"/>
            </p:nvSpPr>
            <p:spPr>
              <a:xfrm>
                <a:off x="583872" y="4456709"/>
                <a:ext cx="407139" cy="695528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0" i="0">
                  <a:latin typeface="Segoe UI" panose="020B0502040204020203" pitchFamily="34" charset="0"/>
                </a:endParaRPr>
              </a:p>
            </p:txBody>
          </p:sp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FDAB4E97-D59E-2D4B-B31D-9BB4153AA97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2970" y="4298510"/>
                <a:ext cx="725830" cy="797138"/>
              </a:xfrm>
              <a:prstGeom prst="rect">
                <a:avLst/>
              </a:prstGeom>
            </p:spPr>
          </p:pic>
        </p:grp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CCAEAE6F-04FE-6F48-8CE8-B51096938E5F}"/>
              </a:ext>
            </a:extLst>
          </p:cNvPr>
          <p:cNvSpPr/>
          <p:nvPr userDrawn="1"/>
        </p:nvSpPr>
        <p:spPr>
          <a:xfrm>
            <a:off x="0" y="806147"/>
            <a:ext cx="110219" cy="516263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0" i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741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5EFAF-E8A6-34D4-2446-C85B639F4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BDF50-F794-5707-2BED-10F2F05B6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1A599-C378-B727-D7DD-372C9B007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10BC0-BB01-8E26-93E2-BDED74B2D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96909-81F4-8B0F-4237-9F275247F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2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32B13-F21B-E569-17DD-24391DC52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3E2D7-7FC4-D6A5-413E-92D7C7A03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C0F55-F6D3-029F-12BC-CB5514463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69F6CA-C4A1-2B72-ACDA-46707B440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5A55B4-A0B6-0AB0-5263-45751235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E5590-1006-CF9E-B77B-BDE1E9297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97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726AE-2730-24EC-E6CA-7D0CA6DA2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7F4591-B670-C42D-A4F0-C2F55ECF1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645B97-09F7-BF33-C51D-13D2B89F1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DBD87F-C2B0-41A3-C222-58FC962F87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EBB357-555D-94A3-7291-F580BF564B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7CC659-E2F8-9A10-136D-32A48B24B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D4E2E-EC88-ED8E-FAD3-AA3287815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C5B303-5815-8254-0424-D1BEA3E9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0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6A437-9ACE-DA27-D1B5-A08A06FA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805BA-633C-D379-7DE9-C9DD9D748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1D08A3-91E3-34B3-F8EB-A0C47B281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6BE929-813F-FDF6-ACEB-4FD22ED62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759FE4-C843-5E67-EDE3-5EA523A2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B2C951-3AC5-D664-53B6-0045C4692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5AB0A-C862-CE65-29AE-8A5E7D70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97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46ABF-639F-D90D-43DF-03F5A910A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E44FA-F0CA-0A4F-1B2F-F9E0BA0BA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35EFE6-F604-52CC-36B1-81D811D85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E945A-DCE2-C461-C008-C0CA1BC0A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2EB5B7-4C56-3AE3-755B-68B53EF33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9F974-0670-E249-6D90-0193B276C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0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CE4F-2227-1CBA-E511-50128AE43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B234A7-A8F5-3171-4036-A653FE0E42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6BE8D-317E-80BE-DF89-9CFDBE4A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E4F13-199A-243A-3993-E8823E14F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EC3754-CF21-4C0B-02D3-79B06F0B7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237B4-CB0C-EF3D-DC32-6E1437809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43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D35BC-DDFA-51CA-1313-FB59706E7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7C5D61-1AB0-6046-112F-2084B63F0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AFF85-2E9E-06F3-A0C7-954D5B0424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44535-B39E-4ECC-A439-6CCE3324B0DC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07118-EEFA-0E56-BA7D-CC75C6105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23705-AA85-3AD5-7D7E-6BDB72568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8E6E9-1679-4E44-8482-C3EB48AF2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204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465229-EE34-4818-95F1-C4325BE8A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2B0D8-1B10-497F-9C16-339A22510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8851D-B511-427D-8476-46262DE71C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E04B9-29BD-4E7A-94FE-C427F3205C18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CEFEF-AD16-4BED-AF77-9CE29E55E0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CEB20-5640-47F2-9029-C51DC6FC5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36488-D72F-4797-B815-D04205B19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68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41656716-D8E9-2240-931F-4E230DB1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300" dirty="0"/>
              <a:t>Indiana University Update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853F2B4-2BF6-944D-AA02-312B21CB791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09809" y="4114047"/>
            <a:ext cx="5575043" cy="1878908"/>
          </a:xfrm>
        </p:spPr>
        <p:txBody>
          <a:bodyPr/>
          <a:lstStyle/>
          <a:p>
            <a:r>
              <a:rPr lang="en-US"/>
              <a:t>Seethal Jacob, MD</a:t>
            </a:r>
          </a:p>
          <a:p>
            <a:r>
              <a:rPr lang="en-US"/>
              <a:t>Co-director, Lifespan Sickle Cell Center</a:t>
            </a:r>
          </a:p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41BC56-12C1-9A4C-B783-5C7F2038DB4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850" dirty="0"/>
              <a:t>ASH Sickle Cell Disease Centers Workshop 2023</a:t>
            </a:r>
            <a:endParaRPr lang="en-US" dirty="0"/>
          </a:p>
        </p:txBody>
      </p:sp>
      <p:sp>
        <p:nvSpPr>
          <p:cNvPr id="3" name="Text Placeholder 13">
            <a:extLst>
              <a:ext uri="{FF2B5EF4-FFF2-40B4-BE49-F238E27FC236}">
                <a16:creationId xmlns:a16="http://schemas.microsoft.com/office/drawing/2014/main" id="{823964D4-861F-CDB5-9B3E-F8A905668E32}"/>
              </a:ext>
            </a:extLst>
          </p:cNvPr>
          <p:cNvSpPr txBox="1">
            <a:spLocks/>
          </p:cNvSpPr>
          <p:nvPr/>
        </p:nvSpPr>
        <p:spPr>
          <a:xfrm>
            <a:off x="869173" y="4119555"/>
            <a:ext cx="5575043" cy="18789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 spc="0" baseline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Andrew O’Brien, MD</a:t>
            </a:r>
          </a:p>
          <a:p>
            <a:r>
              <a:rPr lang="en-US"/>
              <a:t>Co-director, Lifespan Sickle Cell Center</a:t>
            </a:r>
          </a:p>
          <a:p>
            <a:r>
              <a:rPr lang="en-US"/>
              <a:t>Hematology Service Line Leader</a:t>
            </a:r>
          </a:p>
        </p:txBody>
      </p:sp>
    </p:spTree>
    <p:extLst>
      <p:ext uri="{BB962C8B-B14F-4D97-AF65-F5344CB8AC3E}">
        <p14:creationId xmlns:p14="http://schemas.microsoft.com/office/powerpoint/2010/main" val="3781276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FB563-C32D-714E-8E68-B815C4300F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666" y="680383"/>
            <a:ext cx="10672521" cy="666272"/>
          </a:xfrm>
        </p:spPr>
        <p:txBody>
          <a:bodyPr/>
          <a:lstStyle/>
          <a:p>
            <a:r>
              <a:rPr lang="en-US" dirty="0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62813-097A-5543-A683-26FF18A09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68" y="1451242"/>
            <a:ext cx="10687459" cy="4408783"/>
          </a:xfrm>
        </p:spPr>
        <p:txBody>
          <a:bodyPr vert="horz" lIns="121920" tIns="60960" rIns="121920" bIns="60960" rtlCol="0" anchor="t">
            <a:normAutofit fontScale="85000" lnSpcReduction="10000"/>
          </a:bodyPr>
          <a:lstStyle/>
          <a:p>
            <a:pPr marL="456565" indent="-456565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Strong pediatric team already in place </a:t>
            </a:r>
          </a:p>
          <a:p>
            <a:pPr marL="684213" lvl="1" indent="-22225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New physician and PA added</a:t>
            </a:r>
          </a:p>
          <a:p>
            <a:pPr marL="684213" lvl="1" indent="-222250"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Transition coordinator at risk</a:t>
            </a:r>
            <a:endParaRPr lang="en-US" dirty="0"/>
          </a:p>
          <a:p>
            <a:pPr marL="456565" indent="-456565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Excellent commitment from cancer center director </a:t>
            </a:r>
          </a:p>
          <a:p>
            <a:pPr marL="684213" lvl="1" indent="-222250"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Currently recruiting division chief</a:t>
            </a:r>
          </a:p>
          <a:p>
            <a:pPr marL="456565" indent="-456565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Funding for adult nurse practitioner and social worker, discussions about new space </a:t>
            </a:r>
          </a:p>
          <a:p>
            <a:pPr marL="684213" lvl="1" indent="-222250"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NP and SW hired, 2 new classical hematologists starting later this year</a:t>
            </a:r>
          </a:p>
          <a:p>
            <a:pPr marL="684213" lvl="1" indent="-222250"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Space tabled due to distance, clinician bandwidth</a:t>
            </a:r>
          </a:p>
          <a:p>
            <a:pPr marL="456565" indent="-456565">
              <a:lnSpc>
                <a:spcPct val="120000"/>
              </a:lnSpc>
              <a:spcAft>
                <a:spcPts val="0"/>
              </a:spcAft>
            </a:pPr>
            <a:r>
              <a:rPr lang="en-US" dirty="0"/>
              <a:t>Engagement from emergency and inpatient medicine at multiple facilities</a:t>
            </a:r>
          </a:p>
          <a:p>
            <a:pPr marL="456565" indent="-456565">
              <a:lnSpc>
                <a:spcPct val="120000"/>
              </a:lnSpc>
              <a:spcAft>
                <a:spcPts val="0"/>
              </a:spcAft>
              <a:buClr>
                <a:srgbClr val="808080"/>
              </a:buClr>
            </a:pPr>
            <a:r>
              <a:rPr lang="en-US" dirty="0"/>
              <a:t>Grant writing support from School of Medicine to expand research and education endeavors</a:t>
            </a:r>
          </a:p>
          <a:p>
            <a:pPr marL="684213" lvl="1" indent="-222250">
              <a:lnSpc>
                <a:spcPct val="120000"/>
              </a:lnSpc>
              <a:buClr>
                <a:srgbClr val="FF0000"/>
              </a:buClr>
            </a:pPr>
            <a:r>
              <a:rPr lang="en-US" dirty="0">
                <a:solidFill>
                  <a:srgbClr val="FF0000"/>
                </a:solidFill>
              </a:rPr>
              <a:t>&gt; $1,500,000 grant support over past 2 years</a:t>
            </a:r>
          </a:p>
          <a:p>
            <a:pPr marL="456565" indent="-456565">
              <a:lnSpc>
                <a:spcPct val="120000"/>
              </a:lnSpc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79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D9609-F20C-4E4F-B44A-FB3626148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666" y="680377"/>
            <a:ext cx="10672521" cy="666277"/>
          </a:xfrm>
        </p:spPr>
        <p:txBody>
          <a:bodyPr/>
          <a:lstStyle/>
          <a:p>
            <a:r>
              <a:rPr lang="en-US" dirty="0"/>
              <a:t>Weaknesses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28498F-526F-4316-BFA5-8D4EAF93F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68" y="1451241"/>
            <a:ext cx="10687459" cy="4060106"/>
          </a:xfrm>
        </p:spPr>
        <p:txBody>
          <a:bodyPr vert="horz" lIns="121920" tIns="60960" rIns="121920" bIns="60960" rtlCol="0" anchor="t">
            <a:normAutofit/>
          </a:bodyPr>
          <a:lstStyle/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sz="2000" dirty="0"/>
              <a:t>Highly distributed adult care </a:t>
            </a:r>
          </a:p>
          <a:p>
            <a:pPr marL="684213" lvl="1" indent="-222250">
              <a:spcBef>
                <a:spcPts val="600"/>
              </a:spcBef>
            </a:pPr>
            <a:r>
              <a:rPr lang="en-US" sz="1800" dirty="0">
                <a:solidFill>
                  <a:srgbClr val="FF0000"/>
                </a:solidFill>
              </a:rPr>
              <a:t>IS progress for individual care problems</a:t>
            </a:r>
            <a:endParaRPr lang="en-US" sz="1800" dirty="0"/>
          </a:p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sz="2000" dirty="0"/>
              <a:t>Many silos across both school and health system </a:t>
            </a:r>
          </a:p>
          <a:p>
            <a:pPr marL="684213" lvl="1" indent="-222250">
              <a:spcBef>
                <a:spcPts val="600"/>
              </a:spcBef>
            </a:pPr>
            <a:r>
              <a:rPr lang="en-US" sz="1800" dirty="0">
                <a:solidFill>
                  <a:srgbClr val="FF0000"/>
                </a:solidFill>
              </a:rPr>
              <a:t>Significant brand improvement</a:t>
            </a:r>
          </a:p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sz="2000" dirty="0"/>
              <a:t>Insufficient clinicians to meet need </a:t>
            </a:r>
          </a:p>
          <a:p>
            <a:pPr marL="684213" lvl="1" indent="-222250">
              <a:spcBef>
                <a:spcPts val="600"/>
              </a:spcBef>
            </a:pPr>
            <a:r>
              <a:rPr lang="en-US" sz="1800" dirty="0">
                <a:solidFill>
                  <a:srgbClr val="FF0000"/>
                </a:solidFill>
              </a:rPr>
              <a:t>NP in place, 2 more hematologists later this year</a:t>
            </a:r>
          </a:p>
          <a:p>
            <a:pPr marL="456565" indent="-456565">
              <a:spcBef>
                <a:spcPts val="600"/>
              </a:spcBef>
              <a:spcAft>
                <a:spcPts val="0"/>
              </a:spcAft>
              <a:buClr>
                <a:srgbClr val="808080"/>
              </a:buClr>
            </a:pPr>
            <a:r>
              <a:rPr lang="en-US" sz="2000" dirty="0"/>
              <a:t>Many borrowed resources from cancer center that are not optimal for sickle cell care</a:t>
            </a:r>
          </a:p>
          <a:p>
            <a:pPr marL="684213" lvl="1" indent="-222250">
              <a:spcBef>
                <a:spcPts val="600"/>
              </a:spcBef>
              <a:buClr>
                <a:srgbClr val="FF0000"/>
              </a:buClr>
            </a:pPr>
            <a:r>
              <a:rPr lang="en-US" sz="1800" dirty="0"/>
              <a:t> </a:t>
            </a:r>
            <a:r>
              <a:rPr lang="en-US" sz="1800" dirty="0">
                <a:solidFill>
                  <a:srgbClr val="FF0000"/>
                </a:solidFill>
              </a:rPr>
              <a:t>Dedicated NP, SW; ongoing discussions for CHW, pharmacist</a:t>
            </a:r>
          </a:p>
        </p:txBody>
      </p:sp>
    </p:spTree>
    <p:extLst>
      <p:ext uri="{BB962C8B-B14F-4D97-AF65-F5344CB8AC3E}">
        <p14:creationId xmlns:p14="http://schemas.microsoft.com/office/powerpoint/2010/main" val="3750392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B022F-EF18-460A-B2C0-A315510185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Opportunities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91D9F-A668-408C-8FEE-02774AD18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68" y="1612465"/>
            <a:ext cx="10687459" cy="3898882"/>
          </a:xfrm>
        </p:spPr>
        <p:txBody>
          <a:bodyPr vert="horz" lIns="121920" tIns="60960" rIns="121920" bIns="60960" rtlCol="0" anchor="t">
            <a:normAutofit lnSpcReduction="10000"/>
          </a:bodyPr>
          <a:lstStyle/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Strong institutional focus on health equity </a:t>
            </a:r>
          </a:p>
          <a:p>
            <a:pPr marL="684213" lvl="1" indent="-222250">
              <a:spcBef>
                <a:spcPts val="600"/>
              </a:spcBef>
            </a:pPr>
            <a:r>
              <a:rPr lang="en-US" sz="2200" dirty="0">
                <a:solidFill>
                  <a:srgbClr val="FF0000"/>
                </a:solidFill>
              </a:rPr>
              <a:t>Difficult to operationalize</a:t>
            </a:r>
            <a:endParaRPr lang="en-US" sz="2200" dirty="0"/>
          </a:p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Several well-funded sickle cell researchers </a:t>
            </a:r>
          </a:p>
          <a:p>
            <a:pPr marL="684213" lvl="1" indent="-222250">
              <a:spcBef>
                <a:spcPts val="600"/>
              </a:spcBef>
            </a:pPr>
            <a:r>
              <a:rPr lang="en-US" sz="2200" dirty="0">
                <a:solidFill>
                  <a:srgbClr val="FF0000"/>
                </a:solidFill>
              </a:rPr>
              <a:t>Better collaboration</a:t>
            </a:r>
          </a:p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Extensive research collaboration opportunities across the school</a:t>
            </a:r>
          </a:p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Wide geographic reach of the health system </a:t>
            </a:r>
          </a:p>
          <a:p>
            <a:pPr marL="684213" lvl="1" indent="-222250">
              <a:spcBef>
                <a:spcPts val="600"/>
              </a:spcBef>
            </a:pPr>
            <a:r>
              <a:rPr lang="en-US" sz="2200" dirty="0">
                <a:solidFill>
                  <a:srgbClr val="FF0000"/>
                </a:solidFill>
              </a:rPr>
              <a:t>Unified medical group</a:t>
            </a:r>
          </a:p>
          <a:p>
            <a:pPr marL="456565" indent="-456565">
              <a:spcBef>
                <a:spcPts val="600"/>
              </a:spcBef>
              <a:spcAft>
                <a:spcPts val="0"/>
              </a:spcAft>
              <a:buClr>
                <a:srgbClr val="808080"/>
              </a:buClr>
            </a:pPr>
            <a:r>
              <a:rPr lang="en-US" dirty="0"/>
              <a:t>Established telehealth system </a:t>
            </a:r>
          </a:p>
          <a:p>
            <a:pPr marL="684213" lvl="1" indent="-222250">
              <a:spcBef>
                <a:spcPts val="600"/>
              </a:spcBef>
              <a:buClr>
                <a:srgbClr val="FF0000"/>
              </a:buClr>
            </a:pPr>
            <a:r>
              <a:rPr lang="en-US" sz="2200" dirty="0">
                <a:solidFill>
                  <a:srgbClr val="FF0000"/>
                </a:solidFill>
              </a:rPr>
              <a:t>Co-director now SLL</a:t>
            </a:r>
          </a:p>
        </p:txBody>
      </p:sp>
    </p:spTree>
    <p:extLst>
      <p:ext uri="{BB962C8B-B14F-4D97-AF65-F5344CB8AC3E}">
        <p14:creationId xmlns:p14="http://schemas.microsoft.com/office/powerpoint/2010/main" val="2943405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D7D3-FB8F-4F29-AEB2-B1F3CE6E28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Threats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F22B63-DEE4-4437-8C3F-9465F2C8E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Lack of alignment with children’s hospital strategic priorities </a:t>
            </a:r>
          </a:p>
          <a:p>
            <a:pPr marL="684213" lvl="1" indent="-222250">
              <a:spcBef>
                <a:spcPts val="600"/>
              </a:spcBef>
            </a:pPr>
            <a:r>
              <a:rPr lang="en-US" sz="2200" dirty="0">
                <a:solidFill>
                  <a:srgbClr val="FF0000"/>
                </a:solidFill>
              </a:rPr>
              <a:t>No better, no worse</a:t>
            </a:r>
            <a:endParaRPr lang="en-US" sz="2200" dirty="0"/>
          </a:p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Inadequate revenue streams </a:t>
            </a:r>
          </a:p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Siloed finances </a:t>
            </a:r>
          </a:p>
          <a:p>
            <a:pPr marL="684213" lvl="1" indent="-222250">
              <a:spcBef>
                <a:spcPts val="600"/>
              </a:spcBef>
            </a:pPr>
            <a:r>
              <a:rPr lang="en-US" sz="2200" dirty="0">
                <a:solidFill>
                  <a:srgbClr val="FF0000"/>
                </a:solidFill>
              </a:rPr>
              <a:t>Most things are more flexible than they seem</a:t>
            </a:r>
          </a:p>
          <a:p>
            <a:pPr marL="456565" indent="-456565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Business/operations leaders still seem skeptical of value </a:t>
            </a:r>
          </a:p>
          <a:p>
            <a:pPr marL="684213" lvl="1" indent="-222250">
              <a:spcBef>
                <a:spcPts val="600"/>
              </a:spcBef>
            </a:pPr>
            <a:r>
              <a:rPr lang="en-US" sz="2200" dirty="0">
                <a:solidFill>
                  <a:srgbClr val="FF0000"/>
                </a:solidFill>
              </a:rPr>
              <a:t>Significant improvement in operations support, business support</a:t>
            </a:r>
          </a:p>
        </p:txBody>
      </p:sp>
    </p:spTree>
    <p:extLst>
      <p:ext uri="{BB962C8B-B14F-4D97-AF65-F5344CB8AC3E}">
        <p14:creationId xmlns:p14="http://schemas.microsoft.com/office/powerpoint/2010/main" val="11738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6104D-94BC-4D93-AC31-E25288123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821" y="462116"/>
            <a:ext cx="3932237" cy="1074174"/>
          </a:xfrm>
        </p:spPr>
        <p:txBody>
          <a:bodyPr/>
          <a:lstStyle/>
          <a:p>
            <a:r>
              <a:rPr lang="en-US" b="1" dirty="0">
                <a:solidFill>
                  <a:srgbClr val="4040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Organizational Structure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3DCB1E-5C0D-05DF-286F-FD7BC0A8AB83}"/>
              </a:ext>
            </a:extLst>
          </p:cNvPr>
          <p:cNvPicPr>
            <a:picLocks noGrp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" r="1015"/>
          <a:stretch/>
        </p:blipFill>
        <p:spPr>
          <a:xfrm>
            <a:off x="2688041" y="0"/>
            <a:ext cx="9238488" cy="735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765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C3BC8-9F30-68DD-ECFF-2B2E1EE6F5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Has Been Helpful in Our Growth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1DBE33-B3D1-CEA7-CDA9-0CF423E87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6565" indent="-456565"/>
            <a:r>
              <a:rPr lang="en-US" dirty="0"/>
              <a:t>Understanding how the health system thinks</a:t>
            </a:r>
          </a:p>
          <a:p>
            <a:pPr marL="456565" indent="-456565">
              <a:buClr>
                <a:srgbClr val="808080"/>
              </a:buClr>
            </a:pPr>
            <a:r>
              <a:rPr lang="en-US" dirty="0"/>
              <a:t>Storytelling</a:t>
            </a:r>
          </a:p>
          <a:p>
            <a:pPr marL="456565" indent="-456565">
              <a:buClr>
                <a:srgbClr val="808080"/>
              </a:buClr>
            </a:pPr>
            <a:r>
              <a:rPr lang="en-US" dirty="0"/>
              <a:t>Collaboration</a:t>
            </a:r>
          </a:p>
          <a:p>
            <a:pPr marL="456565" indent="-456565">
              <a:buClr>
                <a:srgbClr val="808080"/>
              </a:buClr>
            </a:pPr>
            <a:r>
              <a:rPr lang="en-US" dirty="0"/>
              <a:t>Calm perseverance</a:t>
            </a:r>
          </a:p>
          <a:p>
            <a:pPr marL="456565" indent="-456565">
              <a:buClr>
                <a:srgbClr val="80808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5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292</Words>
  <Application>Microsoft Office PowerPoint</Application>
  <PresentationFormat>Widescreen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Office Theme</vt:lpstr>
      <vt:lpstr>Office Theme</vt:lpstr>
      <vt:lpstr>Indiana University Update</vt:lpstr>
      <vt:lpstr>Strengths</vt:lpstr>
      <vt:lpstr>Weaknesses</vt:lpstr>
      <vt:lpstr>Opportunities</vt:lpstr>
      <vt:lpstr>Threats</vt:lpstr>
      <vt:lpstr>Organizational Structure</vt:lpstr>
      <vt:lpstr>What Has Been Helpful in Our Growth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Indiana University SWOT Analysis</dc:title>
  <dc:creator>Peck, Emily</dc:creator>
  <cp:lastModifiedBy>Peck, Emily</cp:lastModifiedBy>
  <cp:revision>5</cp:revision>
  <dcterms:created xsi:type="dcterms:W3CDTF">2023-02-23T21:56:36Z</dcterms:created>
  <dcterms:modified xsi:type="dcterms:W3CDTF">2023-04-13T16:58:43Z</dcterms:modified>
</cp:coreProperties>
</file>