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742" r:id="rId3"/>
    <p:sldId id="257" r:id="rId4"/>
    <p:sldId id="740" r:id="rId5"/>
    <p:sldId id="258" r:id="rId6"/>
    <p:sldId id="743" r:id="rId7"/>
    <p:sldId id="74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76788A2-07D5-FA07-4FAE-759AB021CF6E}" name="Harty, Patrick" initials="HP" userId="S::PHarty@smithbucklin.com::31490e0f-fafe-4c9d-af74-2722bc1b6d90" providerId="AD"/>
  <p188:author id="{470F4BB0-4F05-E6CE-208F-C618788EF79B}" name="Guarino, Stephanie H" initials="GSH" userId="S::Stephanie.Guarino@ChristianaCare.org::4d78e440-9408-487f-9dc5-435713b88676" providerId="AD"/>
  <p188:author id="{39EC44BB-67E0-10F3-82E6-1FA421754E0A}" name="Buchanan, Daryl" initials="BD" userId="S::DBuchana@smithbucklin.com::52c9c5b3-9edb-4f1f-a173-8d7ff6b7ca88" providerId="AD"/>
  <p188:author id="{0A45A0C7-9CC3-2593-A95D-09E6B83757C6}" name="Chahal, Jaspreet" initials="CJ" userId="S::jachahal@smithbucklin.com::a971424f-ea5a-43d7-99ac-077ddc0097d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CAEE-FAFD-43CA-9A5F-4BFFF9334BF8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6455C-990F-4EF0-81D4-AC23ACCC8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555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CAEE-FAFD-43CA-9A5F-4BFFF9334BF8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6455C-990F-4EF0-81D4-AC23ACCC8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070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CAEE-FAFD-43CA-9A5F-4BFFF9334BF8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6455C-990F-4EF0-81D4-AC23ACCC85A3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92587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CAEE-FAFD-43CA-9A5F-4BFFF9334BF8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6455C-990F-4EF0-81D4-AC23ACCC8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7800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CAEE-FAFD-43CA-9A5F-4BFFF9334BF8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6455C-990F-4EF0-81D4-AC23ACCC85A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64839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CAEE-FAFD-43CA-9A5F-4BFFF9334BF8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6455C-990F-4EF0-81D4-AC23ACCC8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464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CAEE-FAFD-43CA-9A5F-4BFFF9334BF8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6455C-990F-4EF0-81D4-AC23ACCC8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01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CAEE-FAFD-43CA-9A5F-4BFFF9334BF8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6455C-990F-4EF0-81D4-AC23ACCC8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602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CAEE-FAFD-43CA-9A5F-4BFFF9334BF8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6455C-990F-4EF0-81D4-AC23ACCC8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797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CAEE-FAFD-43CA-9A5F-4BFFF9334BF8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6455C-990F-4EF0-81D4-AC23ACCC8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728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CAEE-FAFD-43CA-9A5F-4BFFF9334BF8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6455C-990F-4EF0-81D4-AC23ACCC8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CAEE-FAFD-43CA-9A5F-4BFFF9334BF8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6455C-990F-4EF0-81D4-AC23ACCC8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035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CAEE-FAFD-43CA-9A5F-4BFFF9334BF8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6455C-990F-4EF0-81D4-AC23ACCC8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115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CAEE-FAFD-43CA-9A5F-4BFFF9334BF8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6455C-990F-4EF0-81D4-AC23ACCC8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437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CAEE-FAFD-43CA-9A5F-4BFFF9334BF8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6455C-990F-4EF0-81D4-AC23ACCC8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340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CAEE-FAFD-43CA-9A5F-4BFFF9334BF8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6455C-990F-4EF0-81D4-AC23ACCC8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075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4CAEE-FAFD-43CA-9A5F-4BFFF9334BF8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166455C-990F-4EF0-81D4-AC23ACCC8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948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EAB1B-F80F-42E1-A0B0-1CDD58DE3C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Comprehensive Sickle Cell Program at the Center for Special Health Care Needs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CE584C-D27F-40F3-BD3A-BB79F31041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Stephanie Guarino, MD, MSHP, FAAP, FACP</a:t>
            </a:r>
          </a:p>
          <a:p>
            <a:r>
              <a:rPr lang="en-US" dirty="0"/>
              <a:t>Medical Director</a:t>
            </a:r>
          </a:p>
          <a:p>
            <a:r>
              <a:rPr lang="en-US" dirty="0"/>
              <a:t>May 2023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AF9394F-2C76-4E19-BAF0-C5A9B3AF55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4783" y="5655481"/>
            <a:ext cx="4895512" cy="932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712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2103875"/>
          </a:xfrm>
        </p:spPr>
        <p:txBody>
          <a:bodyPr>
            <a:normAutofit/>
          </a:bodyPr>
          <a:lstStyle/>
          <a:p>
            <a:r>
              <a:rPr lang="en-US" sz="3600">
                <a:solidFill>
                  <a:schemeClr val="tx1"/>
                </a:solidFill>
              </a:rPr>
              <a:t>DISCLOSURES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370" y="1168949"/>
            <a:ext cx="3084844" cy="3335519"/>
          </a:xfrm>
        </p:spPr>
        <p:txBody>
          <a:bodyPr>
            <a:norm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Novartis-Consulting</a:t>
            </a:r>
          </a:p>
          <a:p>
            <a:r>
              <a:rPr lang="en-US" sz="1500" dirty="0">
                <a:solidFill>
                  <a:schemeClr val="tx1"/>
                </a:solidFill>
              </a:rPr>
              <a:t>Medscape-Consulting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D65E1C-2CFA-4C16-8EA2-EB0E1F2E8A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0208" y="486727"/>
            <a:ext cx="6035429" cy="5884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108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E16F4-0582-453F-BB09-DE3FF1ABE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719" y="312723"/>
            <a:ext cx="8596668" cy="1320800"/>
          </a:xfrm>
        </p:spPr>
        <p:txBody>
          <a:bodyPr/>
          <a:lstStyle/>
          <a:p>
            <a:r>
              <a:rPr lang="en-US" dirty="0"/>
              <a:t>Current State-Strengths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BF9C4-740E-4EA0-94BB-63C69AD77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719" y="973123"/>
            <a:ext cx="10933030" cy="503738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200 patients have had at least 1 visit (~350-400 adult patients in DE)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2000" dirty="0"/>
              <a:t>~75% also utilize co-located primary care in CSHCN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2000" dirty="0"/>
              <a:t>2 full day clinics a month staffed by hematologist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2000" dirty="0"/>
              <a:t>PA-C to see patients for acute visits, follow-ups, and hospital discharges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Previously saw 2-4 new patients a month, closure of practice, and retirement </a:t>
            </a:r>
            <a:br>
              <a:rPr lang="en-US" sz="2000" dirty="0"/>
            </a:br>
            <a:r>
              <a:rPr lang="en-US" sz="2000" dirty="0"/>
              <a:t>of local hematologist led to ~8-12 new patients a month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Full clinical team (Hematology, PCPs, PA, SW, MA, and Nurse Navigator)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Primary Care embedded behavioral health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Addition of Community Health Workers in ED–home visits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Patient and Family Advisory Board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017D25-6CCE-D2BD-FCEA-5DFAD274D6EB}"/>
              </a:ext>
            </a:extLst>
          </p:cNvPr>
          <p:cNvSpPr txBox="1"/>
          <p:nvPr/>
        </p:nvSpPr>
        <p:spPr>
          <a:xfrm>
            <a:off x="697584" y="6360611"/>
            <a:ext cx="32880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CSHCN, Center for Special Healthcare Needs </a:t>
            </a:r>
          </a:p>
        </p:txBody>
      </p:sp>
    </p:spTree>
    <p:extLst>
      <p:ext uri="{BB962C8B-B14F-4D97-AF65-F5344CB8AC3E}">
        <p14:creationId xmlns:p14="http://schemas.microsoft.com/office/powerpoint/2010/main" val="537697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E16F4-0582-453F-BB09-DE3FF1ABE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719" y="312723"/>
            <a:ext cx="8596668" cy="1320800"/>
          </a:xfrm>
        </p:spPr>
        <p:txBody>
          <a:bodyPr/>
          <a:lstStyle/>
          <a:p>
            <a:r>
              <a:rPr lang="en-US" dirty="0"/>
              <a:t>Current State-Strengths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BF9C4-740E-4EA0-94BB-63C69AD77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719" y="973122"/>
            <a:ext cx="9047664" cy="567934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Strong research program &amp; collaboration with Institute for Research on Equity and Community Health (</a:t>
            </a:r>
            <a:r>
              <a:rPr lang="en-US" sz="2000" dirty="0" err="1"/>
              <a:t>iREACH</a:t>
            </a:r>
            <a:r>
              <a:rPr lang="en-US" sz="2000" dirty="0"/>
              <a:t>)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2000" dirty="0"/>
              <a:t>COBRE2-research assistant hired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2000" dirty="0"/>
              <a:t>NASCC-Crizanlizumab registry and </a:t>
            </a:r>
            <a:r>
              <a:rPr lang="en-US" sz="2000" dirty="0" err="1"/>
              <a:t>GRNDaD</a:t>
            </a:r>
            <a:r>
              <a:rPr lang="en-US" sz="2000" dirty="0"/>
              <a:t> registry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2000" dirty="0" err="1"/>
              <a:t>SiNERGE</a:t>
            </a:r>
            <a:r>
              <a:rPr lang="en-US" sz="2000" dirty="0"/>
              <a:t> network-Community needs assessment for nutrition in lifespan sickle cell patients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2000" dirty="0"/>
              <a:t>PCORI demonstration grant site-Ambulatory Infusion Center Toolkit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Strong relationship with pediatric sickle cell program at Nemours Center for Cancer and Blood Disorders</a:t>
            </a:r>
          </a:p>
        </p:txBody>
      </p:sp>
    </p:spTree>
    <p:extLst>
      <p:ext uri="{BB962C8B-B14F-4D97-AF65-F5344CB8AC3E}">
        <p14:creationId xmlns:p14="http://schemas.microsoft.com/office/powerpoint/2010/main" val="592915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565270-F3B8-4225-947A-DB20CB10D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175" y="297672"/>
            <a:ext cx="8152980" cy="656032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accent1"/>
                </a:solidFill>
              </a:rPr>
              <a:t>Weaknesses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2000" dirty="0">
                <a:solidFill>
                  <a:schemeClr val="tx1"/>
                </a:solidFill>
              </a:rPr>
              <a:t>Lack of inpatient continuity-virtual consults at main campus, PA coverage at Wilmington Hospital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2000" dirty="0">
                <a:solidFill>
                  <a:schemeClr val="tx1"/>
                </a:solidFill>
              </a:rPr>
              <a:t>Lack of dedicated infusion center space</a:t>
            </a:r>
            <a:endParaRPr lang="en-US" sz="2000" dirty="0">
              <a:solidFill>
                <a:schemeClr val="accent1"/>
              </a:solidFill>
            </a:endParaRP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2000" dirty="0">
                <a:solidFill>
                  <a:schemeClr val="tx1"/>
                </a:solidFill>
              </a:rPr>
              <a:t>Multiple ED and hospital campuses challenge continuity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2000" dirty="0">
                <a:solidFill>
                  <a:schemeClr val="tx1"/>
                </a:solidFill>
              </a:rPr>
              <a:t>Pain plans challenging to find and maintain in Cerner EHR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2000" dirty="0">
                <a:solidFill>
                  <a:schemeClr val="tx1"/>
                </a:solidFill>
              </a:rPr>
              <a:t>Gaps in Behavioral Health and Pain program clinical supports</a:t>
            </a:r>
          </a:p>
        </p:txBody>
      </p:sp>
    </p:spTree>
    <p:extLst>
      <p:ext uri="{BB962C8B-B14F-4D97-AF65-F5344CB8AC3E}">
        <p14:creationId xmlns:p14="http://schemas.microsoft.com/office/powerpoint/2010/main" val="2274320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565270-F3B8-4225-947A-DB20CB10D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340" y="164937"/>
            <a:ext cx="8785040" cy="656032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accent1"/>
                </a:solidFill>
              </a:rPr>
              <a:t>Opportunities</a:t>
            </a:r>
            <a:endParaRPr lang="en-US" sz="3200" dirty="0">
              <a:solidFill>
                <a:schemeClr val="accent1"/>
              </a:solidFill>
            </a:endParaRP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2000" dirty="0">
                <a:solidFill>
                  <a:schemeClr val="tx1"/>
                </a:solidFill>
              </a:rPr>
              <a:t>Community partnerships with CBO-Delaware Chapter of SCDAA-Executive Board, William E. and Rubye T. </a:t>
            </a:r>
            <a:r>
              <a:rPr lang="en-US" sz="2000" dirty="0" err="1">
                <a:solidFill>
                  <a:schemeClr val="tx1"/>
                </a:solidFill>
              </a:rPr>
              <a:t>Proudford</a:t>
            </a:r>
            <a:r>
              <a:rPr lang="en-US" sz="2000" dirty="0">
                <a:solidFill>
                  <a:schemeClr val="tx1"/>
                </a:solidFill>
              </a:rPr>
              <a:t> Sickle Cell Fund at </a:t>
            </a:r>
            <a:r>
              <a:rPr lang="en-US" sz="2000" dirty="0" err="1">
                <a:solidFill>
                  <a:schemeClr val="tx1"/>
                </a:solidFill>
              </a:rPr>
              <a:t>ChristianaCare</a:t>
            </a:r>
            <a:endParaRPr lang="en-US" sz="2000" dirty="0">
              <a:solidFill>
                <a:schemeClr val="tx1"/>
              </a:solidFill>
            </a:endParaRP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2000" dirty="0">
                <a:solidFill>
                  <a:schemeClr val="tx1"/>
                </a:solidFill>
              </a:rPr>
              <a:t>Planned expansion of CSHCN with infusion center chair in clinic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2000" dirty="0" err="1">
                <a:solidFill>
                  <a:schemeClr val="tx1"/>
                </a:solidFill>
              </a:rPr>
              <a:t>MedPeds</a:t>
            </a:r>
            <a:r>
              <a:rPr lang="en-US" sz="2000" dirty="0">
                <a:solidFill>
                  <a:schemeClr val="tx1"/>
                </a:solidFill>
              </a:rPr>
              <a:t> Hospitalist service at main campus-QI Project to implement pain plans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2000" dirty="0">
                <a:solidFill>
                  <a:schemeClr val="tx1"/>
                </a:solidFill>
              </a:rPr>
              <a:t>Planned Palliative Care co-visits in clinic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2000" dirty="0">
                <a:solidFill>
                  <a:schemeClr val="tx1"/>
                </a:solidFill>
              </a:rPr>
              <a:t>Recently completed Medicaid data project provides foundation for care coordination demonstration projects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2000" dirty="0">
                <a:solidFill>
                  <a:schemeClr val="tx1"/>
                </a:solidFill>
              </a:rPr>
              <a:t>Satellite clinic in Southern Delaware to improve access for underserved areas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2000" dirty="0">
                <a:solidFill>
                  <a:schemeClr val="tx1"/>
                </a:solidFill>
              </a:rPr>
              <a:t>Revision of transition program and curriculum</a:t>
            </a:r>
          </a:p>
        </p:txBody>
      </p:sp>
    </p:spTree>
    <p:extLst>
      <p:ext uri="{BB962C8B-B14F-4D97-AF65-F5344CB8AC3E}">
        <p14:creationId xmlns:p14="http://schemas.microsoft.com/office/powerpoint/2010/main" val="2480719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565270-F3B8-4225-947A-DB20CB10D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340" y="164937"/>
            <a:ext cx="8449072" cy="656032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accent1"/>
                </a:solidFill>
              </a:rPr>
              <a:t>Threats</a:t>
            </a:r>
            <a:endParaRPr lang="en-US" sz="3200" dirty="0">
              <a:solidFill>
                <a:schemeClr val="accent1"/>
              </a:solidFill>
            </a:endParaRP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2000" dirty="0">
                <a:solidFill>
                  <a:schemeClr val="tx1"/>
                </a:solidFill>
              </a:rPr>
              <a:t>No pain service currently available at Christiana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2000" dirty="0">
                <a:solidFill>
                  <a:schemeClr val="tx1"/>
                </a:solidFill>
              </a:rPr>
              <a:t>Financial situation of health system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2000" dirty="0">
                <a:solidFill>
                  <a:schemeClr val="tx1"/>
                </a:solidFill>
              </a:rPr>
              <a:t>Medicaid unwinding and </a:t>
            </a:r>
            <a:r>
              <a:rPr lang="en-US" sz="2000" dirty="0" err="1">
                <a:solidFill>
                  <a:schemeClr val="tx1"/>
                </a:solidFill>
              </a:rPr>
              <a:t>unenrollments</a:t>
            </a:r>
            <a:endParaRPr lang="en-US" sz="2000" dirty="0">
              <a:solidFill>
                <a:schemeClr val="tx1"/>
              </a:solidFill>
            </a:endParaRP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2000" dirty="0">
                <a:solidFill>
                  <a:schemeClr val="tx1"/>
                </a:solidFill>
              </a:rPr>
              <a:t>Emergency Department experiences</a:t>
            </a:r>
          </a:p>
          <a:p>
            <a:pPr lvl="1"/>
            <a:endParaRPr lang="en-US" sz="3000" dirty="0">
              <a:solidFill>
                <a:schemeClr val="accent1"/>
              </a:solidFill>
            </a:endParaRPr>
          </a:p>
          <a:p>
            <a:pPr lvl="1"/>
            <a:endParaRPr lang="en-US" sz="3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71424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838</TotalTime>
  <Words>355</Words>
  <Application>Microsoft Office PowerPoint</Application>
  <PresentationFormat>Widescreen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Trebuchet MS</vt:lpstr>
      <vt:lpstr>Wingdings 3</vt:lpstr>
      <vt:lpstr>Facet</vt:lpstr>
      <vt:lpstr>Comprehensive Sickle Cell Program at the Center for Special Health Care Needs</vt:lpstr>
      <vt:lpstr>DISCLOSURES</vt:lpstr>
      <vt:lpstr>Current State-Strengths </vt:lpstr>
      <vt:lpstr>Current State-Strengths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Comprehensive Sickle Cell Program at the Center for Special Health Care Needs</dc:title>
  <dc:creator>Guarino, Stephanie H</dc:creator>
  <cp:lastModifiedBy>Chahal, Jaspreet</cp:lastModifiedBy>
  <cp:revision>22</cp:revision>
  <dcterms:created xsi:type="dcterms:W3CDTF">2021-10-04T16:42:49Z</dcterms:created>
  <dcterms:modified xsi:type="dcterms:W3CDTF">2023-05-08T16:01:09Z</dcterms:modified>
</cp:coreProperties>
</file>