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777" r:id="rId6"/>
  </p:sldMasterIdLst>
  <p:notesMasterIdLst>
    <p:notesMasterId r:id="rId23"/>
  </p:notesMasterIdLst>
  <p:sldIdLst>
    <p:sldId id="259" r:id="rId7"/>
    <p:sldId id="1988" r:id="rId8"/>
    <p:sldId id="2012" r:id="rId9"/>
    <p:sldId id="2010" r:id="rId10"/>
    <p:sldId id="2011" r:id="rId11"/>
    <p:sldId id="1998" r:id="rId12"/>
    <p:sldId id="1999" r:id="rId13"/>
    <p:sldId id="2000" r:id="rId14"/>
    <p:sldId id="2001" r:id="rId15"/>
    <p:sldId id="2002" r:id="rId16"/>
    <p:sldId id="2005" r:id="rId17"/>
    <p:sldId id="2006" r:id="rId18"/>
    <p:sldId id="2007" r:id="rId19"/>
    <p:sldId id="2008" r:id="rId20"/>
    <p:sldId id="2009" r:id="rId21"/>
    <p:sldId id="2003" r:id="rId22"/>
  </p:sldIdLst>
  <p:sldSz cx="9144000" cy="5143500" type="screen16x9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/>
        <a:cs typeface="Geneva"/>
      </a:defRPr>
    </a:lvl9pPr>
  </p:defaultTextStyle>
  <p:extLst>
    <p:ext uri="{EFAFB233-063F-42B5-8137-9DF3F51BA10A}">
      <p15:sldGuideLst xmlns:p15="http://schemas.microsoft.com/office/powerpoint/2012/main">
        <p15:guide id="1" orient="horz" pos="2172" userDrawn="1">
          <p15:clr>
            <a:srgbClr val="A4A3A4"/>
          </p15:clr>
        </p15:guide>
        <p15:guide id="2" pos="285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ty, Patrick" initials="HP" lastIdx="1" clrIdx="0">
    <p:extLst>
      <p:ext uri="{19B8F6BF-5375-455C-9EA6-DF929625EA0E}">
        <p15:presenceInfo xmlns:p15="http://schemas.microsoft.com/office/powerpoint/2012/main" userId="S-1-5-21-1466045628-881665582-335421608-61096" providerId="AD"/>
      </p:ext>
    </p:extLst>
  </p:cmAuthor>
  <p:cmAuthor id="2" name="Buchanan, Daryl" initials="BD" lastIdx="14" clrIdx="1">
    <p:extLst>
      <p:ext uri="{19B8F6BF-5375-455C-9EA6-DF929625EA0E}">
        <p15:presenceInfo xmlns:p15="http://schemas.microsoft.com/office/powerpoint/2012/main" userId="S-1-5-21-1466045628-881665582-335421608-39417" providerId="AD"/>
      </p:ext>
    </p:extLst>
  </p:cmAuthor>
  <p:cmAuthor id="3" name="Tarbox, Heather" initials="TH" lastIdx="1" clrIdx="2">
    <p:extLst>
      <p:ext uri="{19B8F6BF-5375-455C-9EA6-DF929625EA0E}">
        <p15:presenceInfo xmlns:p15="http://schemas.microsoft.com/office/powerpoint/2012/main" userId="S-1-5-21-1466045628-881665582-335421608-34201" providerId="AD"/>
      </p:ext>
    </p:extLst>
  </p:cmAuthor>
  <p:cmAuthor id="4" name="Buchanan, Daryl" initials="BD [2]" lastIdx="6" clrIdx="3">
    <p:extLst>
      <p:ext uri="{19B8F6BF-5375-455C-9EA6-DF929625EA0E}">
        <p15:presenceInfo xmlns:p15="http://schemas.microsoft.com/office/powerpoint/2012/main" userId="S::DBuchana@smithbucklin.com::52c9c5b3-9edb-4f1f-a173-8d7ff6b7ca88" providerId="AD"/>
      </p:ext>
    </p:extLst>
  </p:cmAuthor>
  <p:cmAuthor id="5" name="Vajdos, Janis" initials="VJ" lastIdx="2" clrIdx="4">
    <p:extLst>
      <p:ext uri="{19B8F6BF-5375-455C-9EA6-DF929625EA0E}">
        <p15:presenceInfo xmlns:p15="http://schemas.microsoft.com/office/powerpoint/2012/main" userId="S::JVajdos@smithbucklin.com::b8852b77-9a60-4f57-8b8f-f810ef338681" providerId="AD"/>
      </p:ext>
    </p:extLst>
  </p:cmAuthor>
  <p:cmAuthor id="6" name="Tarbox, Heather" initials="TH [2]" lastIdx="1" clrIdx="5">
    <p:extLst>
      <p:ext uri="{19B8F6BF-5375-455C-9EA6-DF929625EA0E}">
        <p15:presenceInfo xmlns:p15="http://schemas.microsoft.com/office/powerpoint/2012/main" userId="S::HTarbox@smithbucklin.com::245e1e9a-6487-455c-8b5e-e8dd8fb96e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81" autoAdjust="0"/>
    <p:restoredTop sz="86441" autoAdjust="0"/>
  </p:normalViewPr>
  <p:slideViewPr>
    <p:cSldViewPr snapToGrid="0" snapToObjects="1" showGuides="1">
      <p:cViewPr varScale="1">
        <p:scale>
          <a:sx n="126" d="100"/>
          <a:sy n="126" d="100"/>
        </p:scale>
        <p:origin x="792" y="120"/>
      </p:cViewPr>
      <p:guideLst>
        <p:guide orient="horz" pos="2172"/>
        <p:guide pos="2850"/>
        <p:guide orient="horz" pos="1620"/>
      </p:guideLst>
    </p:cSldViewPr>
  </p:slideViewPr>
  <p:outlineViewPr>
    <p:cViewPr>
      <p:scale>
        <a:sx n="33" d="100"/>
        <a:sy n="33" d="100"/>
      </p:scale>
      <p:origin x="0" y="-10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4" d="100"/>
        <a:sy n="144" d="100"/>
      </p:scale>
      <p:origin x="0" y="-18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enasimon\Desktop\Sickle%20Cell%20Disease_Analysis_2021.02.07_Inpati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Mount Sinai Hospital 30-Day Readmissions O/E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'Overview Analysis - Prncpl Dx'!$B$49</c:f>
              <c:strCache>
                <c:ptCount val="1"/>
                <c:pt idx="0">
                  <c:v>Mount Sinai Hospital</c:v>
                </c:pt>
              </c:strCache>
            </c:strRef>
          </c:tx>
          <c:spPr>
            <a:ln w="28575" cap="rnd">
              <a:solidFill>
                <a:srgbClr val="D80B8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80B8C"/>
              </a:solidFill>
              <a:ln w="9525">
                <a:solidFill>
                  <a:srgbClr val="D80B8C"/>
                </a:solidFill>
              </a:ln>
              <a:effectLst/>
            </c:spPr>
          </c:marker>
          <c:cat>
            <c:strRef>
              <c:f>'Overview Analysis - Prncpl Dx'!$C$46:$N$46</c:f>
              <c:strCache>
                <c:ptCount val="12"/>
                <c:pt idx="0">
                  <c:v>Q1 2018</c:v>
                </c:pt>
                <c:pt idx="1">
                  <c:v>Q2 2018</c:v>
                </c:pt>
                <c:pt idx="2">
                  <c:v>Q3 2018</c:v>
                </c:pt>
                <c:pt idx="3">
                  <c:v>Q4 2018</c:v>
                </c:pt>
                <c:pt idx="4">
                  <c:v>Q1 2019</c:v>
                </c:pt>
                <c:pt idx="5">
                  <c:v>Q2 2019</c:v>
                </c:pt>
                <c:pt idx="6">
                  <c:v>Q3 2019</c:v>
                </c:pt>
                <c:pt idx="7">
                  <c:v>Q4 2019</c:v>
                </c:pt>
                <c:pt idx="8">
                  <c:v>Q1 2020</c:v>
                </c:pt>
                <c:pt idx="9">
                  <c:v>Q2 2020</c:v>
                </c:pt>
                <c:pt idx="10">
                  <c:v>Q3 2020</c:v>
                </c:pt>
                <c:pt idx="11">
                  <c:v>Q4 2020</c:v>
                </c:pt>
              </c:strCache>
            </c:strRef>
          </c:cat>
          <c:val>
            <c:numRef>
              <c:f>'Overview Analysis - Prncpl Dx'!$C$59:$N$59</c:f>
              <c:numCache>
                <c:formatCode>0.00_);[Red]\(0.00\)</c:formatCode>
                <c:ptCount val="12"/>
                <c:pt idx="0">
                  <c:v>0.95605040126403973</c:v>
                </c:pt>
                <c:pt idx="1">
                  <c:v>1.2865786683114913</c:v>
                </c:pt>
                <c:pt idx="2">
                  <c:v>1.525787324773529</c:v>
                </c:pt>
                <c:pt idx="3">
                  <c:v>1.1652613357442927</c:v>
                </c:pt>
                <c:pt idx="4">
                  <c:v>0.76010795973481537</c:v>
                </c:pt>
                <c:pt idx="5">
                  <c:v>0.77488860459688258</c:v>
                </c:pt>
                <c:pt idx="6">
                  <c:v>0.65981337455223488</c:v>
                </c:pt>
                <c:pt idx="7">
                  <c:v>0.87791578524323066</c:v>
                </c:pt>
                <c:pt idx="8">
                  <c:v>0.7303733067028495</c:v>
                </c:pt>
                <c:pt idx="9">
                  <c:v>0.7356604704849492</c:v>
                </c:pt>
                <c:pt idx="10">
                  <c:v>0.81298405216294778</c:v>
                </c:pt>
                <c:pt idx="11">
                  <c:v>1.117141455177969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F8-5645-BC13-CF2E47EF7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8552400"/>
        <c:axId val="518552072"/>
      </c:lineChart>
      <c:catAx>
        <c:axId val="51855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552072"/>
        <c:crosses val="autoZero"/>
        <c:auto val="1"/>
        <c:lblAlgn val="ctr"/>
        <c:lblOffset val="100"/>
        <c:noMultiLvlLbl val="1"/>
      </c:catAx>
      <c:valAx>
        <c:axId val="518552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);[Red]\(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55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B576F4-F9A7-0C48-8000-FADA7723C2F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C89AD8F-4F7C-B846-8B1E-C4A627B1FF9A}">
      <dgm:prSet phldrT="[Text]"/>
      <dgm:spPr/>
      <dgm:t>
        <a:bodyPr/>
        <a:lstStyle/>
        <a:p>
          <a:pPr rtl="0"/>
          <a:r>
            <a:rPr lang="en-US" dirty="0"/>
            <a:t>Unfreezing</a:t>
          </a:r>
        </a:p>
      </dgm:t>
    </dgm:pt>
    <dgm:pt modelId="{DB4328D5-E5DF-4741-BCE5-2BCD03241602}" type="parTrans" cxnId="{5583913E-896D-7C4B-8C72-F008CDEFC296}">
      <dgm:prSet/>
      <dgm:spPr/>
      <dgm:t>
        <a:bodyPr/>
        <a:lstStyle/>
        <a:p>
          <a:endParaRPr lang="en-US"/>
        </a:p>
      </dgm:t>
    </dgm:pt>
    <dgm:pt modelId="{56014EFE-BD0C-F643-ADE3-86681C8B1A87}" type="sibTrans" cxnId="{5583913E-896D-7C4B-8C72-F008CDEFC296}">
      <dgm:prSet/>
      <dgm:spPr/>
      <dgm:t>
        <a:bodyPr/>
        <a:lstStyle/>
        <a:p>
          <a:endParaRPr lang="en-US"/>
        </a:p>
      </dgm:t>
    </dgm:pt>
    <dgm:pt modelId="{2C171129-4610-B24B-8441-2909CF8EFDB0}">
      <dgm:prSet phldrT="[Text]"/>
      <dgm:spPr/>
      <dgm:t>
        <a:bodyPr/>
        <a:lstStyle/>
        <a:p>
          <a:r>
            <a:rPr lang="en-US" dirty="0"/>
            <a:t>Changing</a:t>
          </a:r>
        </a:p>
      </dgm:t>
    </dgm:pt>
    <dgm:pt modelId="{0144F2E5-9DB9-ED49-B381-060D66DB3D40}" type="parTrans" cxnId="{E6546071-8689-DE46-8D22-CF60356D47B4}">
      <dgm:prSet/>
      <dgm:spPr/>
      <dgm:t>
        <a:bodyPr/>
        <a:lstStyle/>
        <a:p>
          <a:endParaRPr lang="en-US"/>
        </a:p>
      </dgm:t>
    </dgm:pt>
    <dgm:pt modelId="{684DFB61-F05C-A94C-882A-BCE2E2A42719}" type="sibTrans" cxnId="{E6546071-8689-DE46-8D22-CF60356D47B4}">
      <dgm:prSet/>
      <dgm:spPr/>
      <dgm:t>
        <a:bodyPr/>
        <a:lstStyle/>
        <a:p>
          <a:endParaRPr lang="en-US"/>
        </a:p>
      </dgm:t>
    </dgm:pt>
    <dgm:pt modelId="{B9284CD3-3A5B-064E-87B6-8C1B68D14DF0}">
      <dgm:prSet phldrT="[Text]"/>
      <dgm:spPr/>
      <dgm:t>
        <a:bodyPr/>
        <a:lstStyle/>
        <a:p>
          <a:r>
            <a:rPr lang="en-US" dirty="0"/>
            <a:t>Refreezing</a:t>
          </a:r>
        </a:p>
      </dgm:t>
    </dgm:pt>
    <dgm:pt modelId="{A0BCB617-9904-F248-8C0E-B61FDB6F6B27}" type="parTrans" cxnId="{264E4300-294C-DB44-A3F3-C979AB7FA69D}">
      <dgm:prSet/>
      <dgm:spPr/>
      <dgm:t>
        <a:bodyPr/>
        <a:lstStyle/>
        <a:p>
          <a:endParaRPr lang="en-US"/>
        </a:p>
      </dgm:t>
    </dgm:pt>
    <dgm:pt modelId="{6067833E-0381-464B-A80C-60DF74BFB9F1}" type="sibTrans" cxnId="{264E4300-294C-DB44-A3F3-C979AB7FA69D}">
      <dgm:prSet/>
      <dgm:spPr/>
      <dgm:t>
        <a:bodyPr/>
        <a:lstStyle/>
        <a:p>
          <a:endParaRPr lang="en-US"/>
        </a:p>
      </dgm:t>
    </dgm:pt>
    <dgm:pt modelId="{5E3058D5-4146-E24D-A6B7-127CE5B99E56}" type="pres">
      <dgm:prSet presAssocID="{7CB576F4-F9A7-0C48-8000-FADA7723C2FA}" presName="Name0" presStyleCnt="0">
        <dgm:presLayoutVars>
          <dgm:dir/>
          <dgm:resizeHandles val="exact"/>
        </dgm:presLayoutVars>
      </dgm:prSet>
      <dgm:spPr/>
    </dgm:pt>
    <dgm:pt modelId="{E9BD5F18-B0D0-D44E-B9DE-023F2905A14F}" type="pres">
      <dgm:prSet presAssocID="{AC89AD8F-4F7C-B846-8B1E-C4A627B1FF9A}" presName="node" presStyleLbl="node1" presStyleIdx="0" presStyleCnt="3">
        <dgm:presLayoutVars>
          <dgm:bulletEnabled val="1"/>
        </dgm:presLayoutVars>
      </dgm:prSet>
      <dgm:spPr/>
    </dgm:pt>
    <dgm:pt modelId="{90287D3C-52F3-9C4D-BCD7-9539346ED953}" type="pres">
      <dgm:prSet presAssocID="{56014EFE-BD0C-F643-ADE3-86681C8B1A87}" presName="sibTrans" presStyleLbl="sibTrans2D1" presStyleIdx="0" presStyleCnt="2"/>
      <dgm:spPr/>
    </dgm:pt>
    <dgm:pt modelId="{082E99FF-3774-F745-9ADE-84D0265C8621}" type="pres">
      <dgm:prSet presAssocID="{56014EFE-BD0C-F643-ADE3-86681C8B1A87}" presName="connectorText" presStyleLbl="sibTrans2D1" presStyleIdx="0" presStyleCnt="2"/>
      <dgm:spPr/>
    </dgm:pt>
    <dgm:pt modelId="{3D1DD7FB-D5D6-5E48-83EA-A16965C1E0E7}" type="pres">
      <dgm:prSet presAssocID="{2C171129-4610-B24B-8441-2909CF8EFDB0}" presName="node" presStyleLbl="node1" presStyleIdx="1" presStyleCnt="3">
        <dgm:presLayoutVars>
          <dgm:bulletEnabled val="1"/>
        </dgm:presLayoutVars>
      </dgm:prSet>
      <dgm:spPr/>
    </dgm:pt>
    <dgm:pt modelId="{5CE0C83A-8D98-EB4E-9A77-F10F8D15BA34}" type="pres">
      <dgm:prSet presAssocID="{684DFB61-F05C-A94C-882A-BCE2E2A42719}" presName="sibTrans" presStyleLbl="sibTrans2D1" presStyleIdx="1" presStyleCnt="2"/>
      <dgm:spPr/>
    </dgm:pt>
    <dgm:pt modelId="{77D60BED-7030-5041-99CE-A4FD0DF32F8E}" type="pres">
      <dgm:prSet presAssocID="{684DFB61-F05C-A94C-882A-BCE2E2A42719}" presName="connectorText" presStyleLbl="sibTrans2D1" presStyleIdx="1" presStyleCnt="2"/>
      <dgm:spPr/>
    </dgm:pt>
    <dgm:pt modelId="{ADFC907B-37F5-FB42-AE39-455778BD68E8}" type="pres">
      <dgm:prSet presAssocID="{B9284CD3-3A5B-064E-87B6-8C1B68D14DF0}" presName="node" presStyleLbl="node1" presStyleIdx="2" presStyleCnt="3">
        <dgm:presLayoutVars>
          <dgm:bulletEnabled val="1"/>
        </dgm:presLayoutVars>
      </dgm:prSet>
      <dgm:spPr/>
    </dgm:pt>
  </dgm:ptLst>
  <dgm:cxnLst>
    <dgm:cxn modelId="{264E4300-294C-DB44-A3F3-C979AB7FA69D}" srcId="{7CB576F4-F9A7-0C48-8000-FADA7723C2FA}" destId="{B9284CD3-3A5B-064E-87B6-8C1B68D14DF0}" srcOrd="2" destOrd="0" parTransId="{A0BCB617-9904-F248-8C0E-B61FDB6F6B27}" sibTransId="{6067833E-0381-464B-A80C-60DF74BFB9F1}"/>
    <dgm:cxn modelId="{7AD2BB33-6124-8448-84F3-EC9F2B1652CA}" type="presOf" srcId="{684DFB61-F05C-A94C-882A-BCE2E2A42719}" destId="{5CE0C83A-8D98-EB4E-9A77-F10F8D15BA34}" srcOrd="0" destOrd="0" presId="urn:microsoft.com/office/officeart/2005/8/layout/process1"/>
    <dgm:cxn modelId="{6EF83236-139E-6F40-8FD8-477671AA3FB0}" type="presOf" srcId="{56014EFE-BD0C-F643-ADE3-86681C8B1A87}" destId="{082E99FF-3774-F745-9ADE-84D0265C8621}" srcOrd="1" destOrd="0" presId="urn:microsoft.com/office/officeart/2005/8/layout/process1"/>
    <dgm:cxn modelId="{5583913E-896D-7C4B-8C72-F008CDEFC296}" srcId="{7CB576F4-F9A7-0C48-8000-FADA7723C2FA}" destId="{AC89AD8F-4F7C-B846-8B1E-C4A627B1FF9A}" srcOrd="0" destOrd="0" parTransId="{DB4328D5-E5DF-4741-BCE5-2BCD03241602}" sibTransId="{56014EFE-BD0C-F643-ADE3-86681C8B1A87}"/>
    <dgm:cxn modelId="{DAB39E4D-B501-EB49-AF55-B6E7D1A07792}" type="presOf" srcId="{B9284CD3-3A5B-064E-87B6-8C1B68D14DF0}" destId="{ADFC907B-37F5-FB42-AE39-455778BD68E8}" srcOrd="0" destOrd="0" presId="urn:microsoft.com/office/officeart/2005/8/layout/process1"/>
    <dgm:cxn modelId="{E6546071-8689-DE46-8D22-CF60356D47B4}" srcId="{7CB576F4-F9A7-0C48-8000-FADA7723C2FA}" destId="{2C171129-4610-B24B-8441-2909CF8EFDB0}" srcOrd="1" destOrd="0" parTransId="{0144F2E5-9DB9-ED49-B381-060D66DB3D40}" sibTransId="{684DFB61-F05C-A94C-882A-BCE2E2A42719}"/>
    <dgm:cxn modelId="{FAE81F9B-FEEF-FB4E-AB1D-B7255FEAE83A}" type="presOf" srcId="{684DFB61-F05C-A94C-882A-BCE2E2A42719}" destId="{77D60BED-7030-5041-99CE-A4FD0DF32F8E}" srcOrd="1" destOrd="0" presId="urn:microsoft.com/office/officeart/2005/8/layout/process1"/>
    <dgm:cxn modelId="{5E6433BC-157B-954E-8198-0ABF61E5BAB0}" type="presOf" srcId="{56014EFE-BD0C-F643-ADE3-86681C8B1A87}" destId="{90287D3C-52F3-9C4D-BCD7-9539346ED953}" srcOrd="0" destOrd="0" presId="urn:microsoft.com/office/officeart/2005/8/layout/process1"/>
    <dgm:cxn modelId="{FDAC99D8-CAB6-184B-A93B-847592620E19}" type="presOf" srcId="{7CB576F4-F9A7-0C48-8000-FADA7723C2FA}" destId="{5E3058D5-4146-E24D-A6B7-127CE5B99E56}" srcOrd="0" destOrd="0" presId="urn:microsoft.com/office/officeart/2005/8/layout/process1"/>
    <dgm:cxn modelId="{00F1ECED-059E-DB4E-AD75-B1D0FE9AD505}" type="presOf" srcId="{AC89AD8F-4F7C-B846-8B1E-C4A627B1FF9A}" destId="{E9BD5F18-B0D0-D44E-B9DE-023F2905A14F}" srcOrd="0" destOrd="0" presId="urn:microsoft.com/office/officeart/2005/8/layout/process1"/>
    <dgm:cxn modelId="{0A37B3F2-93B9-CE4C-B00B-319DD7CB66A7}" type="presOf" srcId="{2C171129-4610-B24B-8441-2909CF8EFDB0}" destId="{3D1DD7FB-D5D6-5E48-83EA-A16965C1E0E7}" srcOrd="0" destOrd="0" presId="urn:microsoft.com/office/officeart/2005/8/layout/process1"/>
    <dgm:cxn modelId="{619DC1A3-D85C-1D46-874A-E43F5D4990B1}" type="presParOf" srcId="{5E3058D5-4146-E24D-A6B7-127CE5B99E56}" destId="{E9BD5F18-B0D0-D44E-B9DE-023F2905A14F}" srcOrd="0" destOrd="0" presId="urn:microsoft.com/office/officeart/2005/8/layout/process1"/>
    <dgm:cxn modelId="{AF5BAC46-DE20-A64A-865B-69E9E31EF971}" type="presParOf" srcId="{5E3058D5-4146-E24D-A6B7-127CE5B99E56}" destId="{90287D3C-52F3-9C4D-BCD7-9539346ED953}" srcOrd="1" destOrd="0" presId="urn:microsoft.com/office/officeart/2005/8/layout/process1"/>
    <dgm:cxn modelId="{1079828B-9178-A743-9D9C-48827F856B8B}" type="presParOf" srcId="{90287D3C-52F3-9C4D-BCD7-9539346ED953}" destId="{082E99FF-3774-F745-9ADE-84D0265C8621}" srcOrd="0" destOrd="0" presId="urn:microsoft.com/office/officeart/2005/8/layout/process1"/>
    <dgm:cxn modelId="{1F33DDB7-3E7C-CB4F-87DD-97D4800CD99D}" type="presParOf" srcId="{5E3058D5-4146-E24D-A6B7-127CE5B99E56}" destId="{3D1DD7FB-D5D6-5E48-83EA-A16965C1E0E7}" srcOrd="2" destOrd="0" presId="urn:microsoft.com/office/officeart/2005/8/layout/process1"/>
    <dgm:cxn modelId="{8FB650C9-0DCD-8246-B06A-2B29AEB2E98D}" type="presParOf" srcId="{5E3058D5-4146-E24D-A6B7-127CE5B99E56}" destId="{5CE0C83A-8D98-EB4E-9A77-F10F8D15BA34}" srcOrd="3" destOrd="0" presId="urn:microsoft.com/office/officeart/2005/8/layout/process1"/>
    <dgm:cxn modelId="{0407A8FE-F29A-0640-9FAF-DB29BF92EF15}" type="presParOf" srcId="{5CE0C83A-8D98-EB4E-9A77-F10F8D15BA34}" destId="{77D60BED-7030-5041-99CE-A4FD0DF32F8E}" srcOrd="0" destOrd="0" presId="urn:microsoft.com/office/officeart/2005/8/layout/process1"/>
    <dgm:cxn modelId="{2317AE6C-E92E-A049-AE21-36666E8E6388}" type="presParOf" srcId="{5E3058D5-4146-E24D-A6B7-127CE5B99E56}" destId="{ADFC907B-37F5-FB42-AE39-455778BD68E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E6A1FB-53DD-7D47-B3A4-BB5548E90B90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985010-79AD-4F43-B070-9DADBE947DBF}">
      <dgm:prSet phldrT="[Text]"/>
      <dgm:spPr/>
      <dgm:t>
        <a:bodyPr/>
        <a:lstStyle/>
        <a:p>
          <a:pPr rtl="0"/>
          <a:r>
            <a:rPr lang="en-US" dirty="0"/>
            <a:t>Driving Forces</a:t>
          </a:r>
        </a:p>
      </dgm:t>
    </dgm:pt>
    <dgm:pt modelId="{4D2A4D97-966E-4242-86D8-1D2F62076F70}" type="parTrans" cxnId="{709BDABA-99BE-D840-B2C4-5553F5C1AF90}">
      <dgm:prSet/>
      <dgm:spPr/>
      <dgm:t>
        <a:bodyPr/>
        <a:lstStyle/>
        <a:p>
          <a:endParaRPr lang="en-US"/>
        </a:p>
      </dgm:t>
    </dgm:pt>
    <dgm:pt modelId="{B7B90897-99B4-9745-9AAE-8B5A05CDA9C5}" type="sibTrans" cxnId="{709BDABA-99BE-D840-B2C4-5553F5C1AF90}">
      <dgm:prSet/>
      <dgm:spPr/>
      <dgm:t>
        <a:bodyPr/>
        <a:lstStyle/>
        <a:p>
          <a:endParaRPr lang="en-US"/>
        </a:p>
      </dgm:t>
    </dgm:pt>
    <dgm:pt modelId="{3A18D681-F17C-DD4E-88BE-397875F134DE}">
      <dgm:prSet phldrT="[Text]"/>
      <dgm:spPr/>
      <dgm:t>
        <a:bodyPr/>
        <a:lstStyle/>
        <a:p>
          <a:pPr rtl="0"/>
          <a:r>
            <a:rPr lang="en-US" dirty="0"/>
            <a:t>Restraining Forces</a:t>
          </a:r>
        </a:p>
      </dgm:t>
    </dgm:pt>
    <dgm:pt modelId="{2D09F33C-5885-A54D-97D8-DBE1C4FB3011}" type="parTrans" cxnId="{EB2E4C18-C4E1-EC47-9FC0-7D288A3AC473}">
      <dgm:prSet/>
      <dgm:spPr/>
      <dgm:t>
        <a:bodyPr/>
        <a:lstStyle/>
        <a:p>
          <a:endParaRPr lang="en-US"/>
        </a:p>
      </dgm:t>
    </dgm:pt>
    <dgm:pt modelId="{C62B7F87-B508-454C-BC8E-A1C67D18FFA4}" type="sibTrans" cxnId="{EB2E4C18-C4E1-EC47-9FC0-7D288A3AC473}">
      <dgm:prSet/>
      <dgm:spPr/>
      <dgm:t>
        <a:bodyPr/>
        <a:lstStyle/>
        <a:p>
          <a:endParaRPr lang="en-US"/>
        </a:p>
      </dgm:t>
    </dgm:pt>
    <dgm:pt modelId="{309B1A83-AF55-614A-BCB0-BEF0070C37DD}" type="pres">
      <dgm:prSet presAssocID="{68E6A1FB-53DD-7D47-B3A4-BB5548E90B90}" presName="diagram" presStyleCnt="0">
        <dgm:presLayoutVars>
          <dgm:dir/>
          <dgm:resizeHandles val="exact"/>
        </dgm:presLayoutVars>
      </dgm:prSet>
      <dgm:spPr/>
    </dgm:pt>
    <dgm:pt modelId="{2AF90334-24E8-2445-B548-F5844321D39D}" type="pres">
      <dgm:prSet presAssocID="{D3985010-79AD-4F43-B070-9DADBE947DBF}" presName="arrow" presStyleLbl="node1" presStyleIdx="0" presStyleCnt="2" custRadScaleRad="100005" custRadScaleInc="-319">
        <dgm:presLayoutVars>
          <dgm:bulletEnabled val="1"/>
        </dgm:presLayoutVars>
      </dgm:prSet>
      <dgm:spPr/>
    </dgm:pt>
    <dgm:pt modelId="{82FF6A51-5508-8546-B7AB-755920A9577E}" type="pres">
      <dgm:prSet presAssocID="{3A18D681-F17C-DD4E-88BE-397875F134DE}" presName="arrow" presStyleLbl="node1" presStyleIdx="1" presStyleCnt="2" custRadScaleRad="100020" custRadScaleInc="638">
        <dgm:presLayoutVars>
          <dgm:bulletEnabled val="1"/>
        </dgm:presLayoutVars>
      </dgm:prSet>
      <dgm:spPr/>
    </dgm:pt>
  </dgm:ptLst>
  <dgm:cxnLst>
    <dgm:cxn modelId="{EB2E4C18-C4E1-EC47-9FC0-7D288A3AC473}" srcId="{68E6A1FB-53DD-7D47-B3A4-BB5548E90B90}" destId="{3A18D681-F17C-DD4E-88BE-397875F134DE}" srcOrd="1" destOrd="0" parTransId="{2D09F33C-5885-A54D-97D8-DBE1C4FB3011}" sibTransId="{C62B7F87-B508-454C-BC8E-A1C67D18FFA4}"/>
    <dgm:cxn modelId="{995EEF59-3FEC-DB42-B6B7-7F9DCC1F0A36}" type="presOf" srcId="{3A18D681-F17C-DD4E-88BE-397875F134DE}" destId="{82FF6A51-5508-8546-B7AB-755920A9577E}" srcOrd="0" destOrd="0" presId="urn:microsoft.com/office/officeart/2005/8/layout/arrow5"/>
    <dgm:cxn modelId="{7E7518B8-1FFC-9F45-A5BD-356A59B94B7E}" type="presOf" srcId="{D3985010-79AD-4F43-B070-9DADBE947DBF}" destId="{2AF90334-24E8-2445-B548-F5844321D39D}" srcOrd="0" destOrd="0" presId="urn:microsoft.com/office/officeart/2005/8/layout/arrow5"/>
    <dgm:cxn modelId="{709BDABA-99BE-D840-B2C4-5553F5C1AF90}" srcId="{68E6A1FB-53DD-7D47-B3A4-BB5548E90B90}" destId="{D3985010-79AD-4F43-B070-9DADBE947DBF}" srcOrd="0" destOrd="0" parTransId="{4D2A4D97-966E-4242-86D8-1D2F62076F70}" sibTransId="{B7B90897-99B4-9745-9AAE-8B5A05CDA9C5}"/>
    <dgm:cxn modelId="{3BFF3AE9-2060-7B49-BFA8-12AD04CB33DA}" type="presOf" srcId="{68E6A1FB-53DD-7D47-B3A4-BB5548E90B90}" destId="{309B1A83-AF55-614A-BCB0-BEF0070C37DD}" srcOrd="0" destOrd="0" presId="urn:microsoft.com/office/officeart/2005/8/layout/arrow5"/>
    <dgm:cxn modelId="{D37EBF6B-2B70-D141-AB60-EBEEB4F70ADF}" type="presParOf" srcId="{309B1A83-AF55-614A-BCB0-BEF0070C37DD}" destId="{2AF90334-24E8-2445-B548-F5844321D39D}" srcOrd="0" destOrd="0" presId="urn:microsoft.com/office/officeart/2005/8/layout/arrow5"/>
    <dgm:cxn modelId="{44B36BFF-422E-5B43-B1B9-E75A4F38D83D}" type="presParOf" srcId="{309B1A83-AF55-614A-BCB0-BEF0070C37DD}" destId="{82FF6A51-5508-8546-B7AB-755920A9577E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B576F4-F9A7-0C48-8000-FADA7723C2F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C89AD8F-4F7C-B846-8B1E-C4A627B1FF9A}">
      <dgm:prSet phldrT="[Text]"/>
      <dgm:spPr/>
      <dgm:t>
        <a:bodyPr/>
        <a:lstStyle/>
        <a:p>
          <a:pPr rtl="0"/>
          <a:r>
            <a:rPr lang="en-US" dirty="0"/>
            <a:t>Unfreezing</a:t>
          </a:r>
        </a:p>
      </dgm:t>
    </dgm:pt>
    <dgm:pt modelId="{DB4328D5-E5DF-4741-BCE5-2BCD03241602}" type="parTrans" cxnId="{5583913E-896D-7C4B-8C72-F008CDEFC296}">
      <dgm:prSet/>
      <dgm:spPr/>
      <dgm:t>
        <a:bodyPr/>
        <a:lstStyle/>
        <a:p>
          <a:endParaRPr lang="en-US"/>
        </a:p>
      </dgm:t>
    </dgm:pt>
    <dgm:pt modelId="{56014EFE-BD0C-F643-ADE3-86681C8B1A87}" type="sibTrans" cxnId="{5583913E-896D-7C4B-8C72-F008CDEFC296}">
      <dgm:prSet/>
      <dgm:spPr/>
      <dgm:t>
        <a:bodyPr/>
        <a:lstStyle/>
        <a:p>
          <a:endParaRPr lang="en-US"/>
        </a:p>
      </dgm:t>
    </dgm:pt>
    <dgm:pt modelId="{2C171129-4610-B24B-8441-2909CF8EFDB0}">
      <dgm:prSet phldrT="[Text]"/>
      <dgm:spPr/>
      <dgm:t>
        <a:bodyPr/>
        <a:lstStyle/>
        <a:p>
          <a:r>
            <a:rPr lang="en-US" dirty="0"/>
            <a:t>Changing</a:t>
          </a:r>
        </a:p>
      </dgm:t>
    </dgm:pt>
    <dgm:pt modelId="{0144F2E5-9DB9-ED49-B381-060D66DB3D40}" type="parTrans" cxnId="{E6546071-8689-DE46-8D22-CF60356D47B4}">
      <dgm:prSet/>
      <dgm:spPr/>
      <dgm:t>
        <a:bodyPr/>
        <a:lstStyle/>
        <a:p>
          <a:endParaRPr lang="en-US"/>
        </a:p>
      </dgm:t>
    </dgm:pt>
    <dgm:pt modelId="{684DFB61-F05C-A94C-882A-BCE2E2A42719}" type="sibTrans" cxnId="{E6546071-8689-DE46-8D22-CF60356D47B4}">
      <dgm:prSet/>
      <dgm:spPr/>
      <dgm:t>
        <a:bodyPr/>
        <a:lstStyle/>
        <a:p>
          <a:endParaRPr lang="en-US"/>
        </a:p>
      </dgm:t>
    </dgm:pt>
    <dgm:pt modelId="{B9284CD3-3A5B-064E-87B6-8C1B68D14DF0}">
      <dgm:prSet phldrT="[Text]"/>
      <dgm:spPr/>
      <dgm:t>
        <a:bodyPr/>
        <a:lstStyle/>
        <a:p>
          <a:r>
            <a:rPr lang="en-US" dirty="0"/>
            <a:t>Refreezing</a:t>
          </a:r>
        </a:p>
      </dgm:t>
    </dgm:pt>
    <dgm:pt modelId="{A0BCB617-9904-F248-8C0E-B61FDB6F6B27}" type="parTrans" cxnId="{264E4300-294C-DB44-A3F3-C979AB7FA69D}">
      <dgm:prSet/>
      <dgm:spPr/>
      <dgm:t>
        <a:bodyPr/>
        <a:lstStyle/>
        <a:p>
          <a:endParaRPr lang="en-US"/>
        </a:p>
      </dgm:t>
    </dgm:pt>
    <dgm:pt modelId="{6067833E-0381-464B-A80C-60DF74BFB9F1}" type="sibTrans" cxnId="{264E4300-294C-DB44-A3F3-C979AB7FA69D}">
      <dgm:prSet/>
      <dgm:spPr/>
      <dgm:t>
        <a:bodyPr/>
        <a:lstStyle/>
        <a:p>
          <a:endParaRPr lang="en-US"/>
        </a:p>
      </dgm:t>
    </dgm:pt>
    <dgm:pt modelId="{5E3058D5-4146-E24D-A6B7-127CE5B99E56}" type="pres">
      <dgm:prSet presAssocID="{7CB576F4-F9A7-0C48-8000-FADA7723C2FA}" presName="Name0" presStyleCnt="0">
        <dgm:presLayoutVars>
          <dgm:dir/>
          <dgm:resizeHandles val="exact"/>
        </dgm:presLayoutVars>
      </dgm:prSet>
      <dgm:spPr/>
    </dgm:pt>
    <dgm:pt modelId="{E9BD5F18-B0D0-D44E-B9DE-023F2905A14F}" type="pres">
      <dgm:prSet presAssocID="{AC89AD8F-4F7C-B846-8B1E-C4A627B1FF9A}" presName="node" presStyleLbl="node1" presStyleIdx="0" presStyleCnt="3">
        <dgm:presLayoutVars>
          <dgm:bulletEnabled val="1"/>
        </dgm:presLayoutVars>
      </dgm:prSet>
      <dgm:spPr/>
    </dgm:pt>
    <dgm:pt modelId="{90287D3C-52F3-9C4D-BCD7-9539346ED953}" type="pres">
      <dgm:prSet presAssocID="{56014EFE-BD0C-F643-ADE3-86681C8B1A87}" presName="sibTrans" presStyleLbl="sibTrans2D1" presStyleIdx="0" presStyleCnt="2"/>
      <dgm:spPr/>
    </dgm:pt>
    <dgm:pt modelId="{082E99FF-3774-F745-9ADE-84D0265C8621}" type="pres">
      <dgm:prSet presAssocID="{56014EFE-BD0C-F643-ADE3-86681C8B1A87}" presName="connectorText" presStyleLbl="sibTrans2D1" presStyleIdx="0" presStyleCnt="2"/>
      <dgm:spPr/>
    </dgm:pt>
    <dgm:pt modelId="{3D1DD7FB-D5D6-5E48-83EA-A16965C1E0E7}" type="pres">
      <dgm:prSet presAssocID="{2C171129-4610-B24B-8441-2909CF8EFDB0}" presName="node" presStyleLbl="node1" presStyleIdx="1" presStyleCnt="3">
        <dgm:presLayoutVars>
          <dgm:bulletEnabled val="1"/>
        </dgm:presLayoutVars>
      </dgm:prSet>
      <dgm:spPr/>
    </dgm:pt>
    <dgm:pt modelId="{5CE0C83A-8D98-EB4E-9A77-F10F8D15BA34}" type="pres">
      <dgm:prSet presAssocID="{684DFB61-F05C-A94C-882A-BCE2E2A42719}" presName="sibTrans" presStyleLbl="sibTrans2D1" presStyleIdx="1" presStyleCnt="2"/>
      <dgm:spPr/>
    </dgm:pt>
    <dgm:pt modelId="{77D60BED-7030-5041-99CE-A4FD0DF32F8E}" type="pres">
      <dgm:prSet presAssocID="{684DFB61-F05C-A94C-882A-BCE2E2A42719}" presName="connectorText" presStyleLbl="sibTrans2D1" presStyleIdx="1" presStyleCnt="2"/>
      <dgm:spPr/>
    </dgm:pt>
    <dgm:pt modelId="{ADFC907B-37F5-FB42-AE39-455778BD68E8}" type="pres">
      <dgm:prSet presAssocID="{B9284CD3-3A5B-064E-87B6-8C1B68D14DF0}" presName="node" presStyleLbl="node1" presStyleIdx="2" presStyleCnt="3">
        <dgm:presLayoutVars>
          <dgm:bulletEnabled val="1"/>
        </dgm:presLayoutVars>
      </dgm:prSet>
      <dgm:spPr/>
    </dgm:pt>
  </dgm:ptLst>
  <dgm:cxnLst>
    <dgm:cxn modelId="{264E4300-294C-DB44-A3F3-C979AB7FA69D}" srcId="{7CB576F4-F9A7-0C48-8000-FADA7723C2FA}" destId="{B9284CD3-3A5B-064E-87B6-8C1B68D14DF0}" srcOrd="2" destOrd="0" parTransId="{A0BCB617-9904-F248-8C0E-B61FDB6F6B27}" sibTransId="{6067833E-0381-464B-A80C-60DF74BFB9F1}"/>
    <dgm:cxn modelId="{7AD2BB33-6124-8448-84F3-EC9F2B1652CA}" type="presOf" srcId="{684DFB61-F05C-A94C-882A-BCE2E2A42719}" destId="{5CE0C83A-8D98-EB4E-9A77-F10F8D15BA34}" srcOrd="0" destOrd="0" presId="urn:microsoft.com/office/officeart/2005/8/layout/process1"/>
    <dgm:cxn modelId="{6EF83236-139E-6F40-8FD8-477671AA3FB0}" type="presOf" srcId="{56014EFE-BD0C-F643-ADE3-86681C8B1A87}" destId="{082E99FF-3774-F745-9ADE-84D0265C8621}" srcOrd="1" destOrd="0" presId="urn:microsoft.com/office/officeart/2005/8/layout/process1"/>
    <dgm:cxn modelId="{5583913E-896D-7C4B-8C72-F008CDEFC296}" srcId="{7CB576F4-F9A7-0C48-8000-FADA7723C2FA}" destId="{AC89AD8F-4F7C-B846-8B1E-C4A627B1FF9A}" srcOrd="0" destOrd="0" parTransId="{DB4328D5-E5DF-4741-BCE5-2BCD03241602}" sibTransId="{56014EFE-BD0C-F643-ADE3-86681C8B1A87}"/>
    <dgm:cxn modelId="{DAB39E4D-B501-EB49-AF55-B6E7D1A07792}" type="presOf" srcId="{B9284CD3-3A5B-064E-87B6-8C1B68D14DF0}" destId="{ADFC907B-37F5-FB42-AE39-455778BD68E8}" srcOrd="0" destOrd="0" presId="urn:microsoft.com/office/officeart/2005/8/layout/process1"/>
    <dgm:cxn modelId="{E6546071-8689-DE46-8D22-CF60356D47B4}" srcId="{7CB576F4-F9A7-0C48-8000-FADA7723C2FA}" destId="{2C171129-4610-B24B-8441-2909CF8EFDB0}" srcOrd="1" destOrd="0" parTransId="{0144F2E5-9DB9-ED49-B381-060D66DB3D40}" sibTransId="{684DFB61-F05C-A94C-882A-BCE2E2A42719}"/>
    <dgm:cxn modelId="{FAE81F9B-FEEF-FB4E-AB1D-B7255FEAE83A}" type="presOf" srcId="{684DFB61-F05C-A94C-882A-BCE2E2A42719}" destId="{77D60BED-7030-5041-99CE-A4FD0DF32F8E}" srcOrd="1" destOrd="0" presId="urn:microsoft.com/office/officeart/2005/8/layout/process1"/>
    <dgm:cxn modelId="{5E6433BC-157B-954E-8198-0ABF61E5BAB0}" type="presOf" srcId="{56014EFE-BD0C-F643-ADE3-86681C8B1A87}" destId="{90287D3C-52F3-9C4D-BCD7-9539346ED953}" srcOrd="0" destOrd="0" presId="urn:microsoft.com/office/officeart/2005/8/layout/process1"/>
    <dgm:cxn modelId="{FDAC99D8-CAB6-184B-A93B-847592620E19}" type="presOf" srcId="{7CB576F4-F9A7-0C48-8000-FADA7723C2FA}" destId="{5E3058D5-4146-E24D-A6B7-127CE5B99E56}" srcOrd="0" destOrd="0" presId="urn:microsoft.com/office/officeart/2005/8/layout/process1"/>
    <dgm:cxn modelId="{00F1ECED-059E-DB4E-AD75-B1D0FE9AD505}" type="presOf" srcId="{AC89AD8F-4F7C-B846-8B1E-C4A627B1FF9A}" destId="{E9BD5F18-B0D0-D44E-B9DE-023F2905A14F}" srcOrd="0" destOrd="0" presId="urn:microsoft.com/office/officeart/2005/8/layout/process1"/>
    <dgm:cxn modelId="{0A37B3F2-93B9-CE4C-B00B-319DD7CB66A7}" type="presOf" srcId="{2C171129-4610-B24B-8441-2909CF8EFDB0}" destId="{3D1DD7FB-D5D6-5E48-83EA-A16965C1E0E7}" srcOrd="0" destOrd="0" presId="urn:microsoft.com/office/officeart/2005/8/layout/process1"/>
    <dgm:cxn modelId="{619DC1A3-D85C-1D46-874A-E43F5D4990B1}" type="presParOf" srcId="{5E3058D5-4146-E24D-A6B7-127CE5B99E56}" destId="{E9BD5F18-B0D0-D44E-B9DE-023F2905A14F}" srcOrd="0" destOrd="0" presId="urn:microsoft.com/office/officeart/2005/8/layout/process1"/>
    <dgm:cxn modelId="{AF5BAC46-DE20-A64A-865B-69E9E31EF971}" type="presParOf" srcId="{5E3058D5-4146-E24D-A6B7-127CE5B99E56}" destId="{90287D3C-52F3-9C4D-BCD7-9539346ED953}" srcOrd="1" destOrd="0" presId="urn:microsoft.com/office/officeart/2005/8/layout/process1"/>
    <dgm:cxn modelId="{1079828B-9178-A743-9D9C-48827F856B8B}" type="presParOf" srcId="{90287D3C-52F3-9C4D-BCD7-9539346ED953}" destId="{082E99FF-3774-F745-9ADE-84D0265C8621}" srcOrd="0" destOrd="0" presId="urn:microsoft.com/office/officeart/2005/8/layout/process1"/>
    <dgm:cxn modelId="{1F33DDB7-3E7C-CB4F-87DD-97D4800CD99D}" type="presParOf" srcId="{5E3058D5-4146-E24D-A6B7-127CE5B99E56}" destId="{3D1DD7FB-D5D6-5E48-83EA-A16965C1E0E7}" srcOrd="2" destOrd="0" presId="urn:microsoft.com/office/officeart/2005/8/layout/process1"/>
    <dgm:cxn modelId="{8FB650C9-0DCD-8246-B06A-2B29AEB2E98D}" type="presParOf" srcId="{5E3058D5-4146-E24D-A6B7-127CE5B99E56}" destId="{5CE0C83A-8D98-EB4E-9A77-F10F8D15BA34}" srcOrd="3" destOrd="0" presId="urn:microsoft.com/office/officeart/2005/8/layout/process1"/>
    <dgm:cxn modelId="{0407A8FE-F29A-0640-9FAF-DB29BF92EF15}" type="presParOf" srcId="{5CE0C83A-8D98-EB4E-9A77-F10F8D15BA34}" destId="{77D60BED-7030-5041-99CE-A4FD0DF32F8E}" srcOrd="0" destOrd="0" presId="urn:microsoft.com/office/officeart/2005/8/layout/process1"/>
    <dgm:cxn modelId="{2317AE6C-E92E-A049-AE21-36666E8E6388}" type="presParOf" srcId="{5E3058D5-4146-E24D-A6B7-127CE5B99E56}" destId="{ADFC907B-37F5-FB42-AE39-455778BD68E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D5F18-B0D0-D44E-B9DE-023F2905A14F}">
      <dsp:nvSpPr>
        <dsp:cNvPr id="0" name=""/>
        <dsp:cNvSpPr/>
      </dsp:nvSpPr>
      <dsp:spPr>
        <a:xfrm>
          <a:off x="4409" y="493382"/>
          <a:ext cx="1318067" cy="790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Unfreezing</a:t>
          </a:r>
        </a:p>
      </dsp:txBody>
      <dsp:txXfrm>
        <a:off x="27572" y="516545"/>
        <a:ext cx="1271741" cy="744514"/>
      </dsp:txXfrm>
    </dsp:sp>
    <dsp:sp modelId="{90287D3C-52F3-9C4D-BCD7-9539346ED953}">
      <dsp:nvSpPr>
        <dsp:cNvPr id="0" name=""/>
        <dsp:cNvSpPr/>
      </dsp:nvSpPr>
      <dsp:spPr>
        <a:xfrm>
          <a:off x="1454283" y="725362"/>
          <a:ext cx="279430" cy="326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454283" y="790738"/>
        <a:ext cx="195601" cy="196128"/>
      </dsp:txXfrm>
    </dsp:sp>
    <dsp:sp modelId="{3D1DD7FB-D5D6-5E48-83EA-A16965C1E0E7}">
      <dsp:nvSpPr>
        <dsp:cNvPr id="0" name=""/>
        <dsp:cNvSpPr/>
      </dsp:nvSpPr>
      <dsp:spPr>
        <a:xfrm>
          <a:off x="1849703" y="493382"/>
          <a:ext cx="1318067" cy="790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Changing</a:t>
          </a:r>
        </a:p>
      </dsp:txBody>
      <dsp:txXfrm>
        <a:off x="1872866" y="516545"/>
        <a:ext cx="1271741" cy="744514"/>
      </dsp:txXfrm>
    </dsp:sp>
    <dsp:sp modelId="{5CE0C83A-8D98-EB4E-9A77-F10F8D15BA34}">
      <dsp:nvSpPr>
        <dsp:cNvPr id="0" name=""/>
        <dsp:cNvSpPr/>
      </dsp:nvSpPr>
      <dsp:spPr>
        <a:xfrm>
          <a:off x="3299577" y="725362"/>
          <a:ext cx="279430" cy="326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299577" y="790738"/>
        <a:ext cx="195601" cy="196128"/>
      </dsp:txXfrm>
    </dsp:sp>
    <dsp:sp modelId="{ADFC907B-37F5-FB42-AE39-455778BD68E8}">
      <dsp:nvSpPr>
        <dsp:cNvPr id="0" name=""/>
        <dsp:cNvSpPr/>
      </dsp:nvSpPr>
      <dsp:spPr>
        <a:xfrm>
          <a:off x="3694997" y="493382"/>
          <a:ext cx="1318067" cy="790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Refreezing</a:t>
          </a:r>
        </a:p>
      </dsp:txBody>
      <dsp:txXfrm>
        <a:off x="3718160" y="516545"/>
        <a:ext cx="1271741" cy="744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90334-24E8-2445-B548-F5844321D39D}">
      <dsp:nvSpPr>
        <dsp:cNvPr id="0" name=""/>
        <dsp:cNvSpPr/>
      </dsp:nvSpPr>
      <dsp:spPr>
        <a:xfrm rot="16200000">
          <a:off x="409" y="24267"/>
          <a:ext cx="1908323" cy="190832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Driving Forces</a:t>
          </a:r>
        </a:p>
      </dsp:txBody>
      <dsp:txXfrm rot="5400000">
        <a:off x="410" y="501348"/>
        <a:ext cx="1574366" cy="954161"/>
      </dsp:txXfrm>
    </dsp:sp>
    <dsp:sp modelId="{82FF6A51-5508-8546-B7AB-755920A9577E}">
      <dsp:nvSpPr>
        <dsp:cNvPr id="0" name=""/>
        <dsp:cNvSpPr/>
      </dsp:nvSpPr>
      <dsp:spPr>
        <a:xfrm rot="5400000">
          <a:off x="2003424" y="28460"/>
          <a:ext cx="1908323" cy="190832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Restraining Forces</a:t>
          </a:r>
        </a:p>
      </dsp:txBody>
      <dsp:txXfrm rot="-5400000">
        <a:off x="2337382" y="505540"/>
        <a:ext cx="1574366" cy="9541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D5F18-B0D0-D44E-B9DE-023F2905A14F}">
      <dsp:nvSpPr>
        <dsp:cNvPr id="0" name=""/>
        <dsp:cNvSpPr/>
      </dsp:nvSpPr>
      <dsp:spPr>
        <a:xfrm>
          <a:off x="4409" y="493382"/>
          <a:ext cx="1318067" cy="790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Unfreezing</a:t>
          </a:r>
        </a:p>
      </dsp:txBody>
      <dsp:txXfrm>
        <a:off x="27572" y="516545"/>
        <a:ext cx="1271741" cy="744514"/>
      </dsp:txXfrm>
    </dsp:sp>
    <dsp:sp modelId="{90287D3C-52F3-9C4D-BCD7-9539346ED953}">
      <dsp:nvSpPr>
        <dsp:cNvPr id="0" name=""/>
        <dsp:cNvSpPr/>
      </dsp:nvSpPr>
      <dsp:spPr>
        <a:xfrm>
          <a:off x="1454283" y="725362"/>
          <a:ext cx="279430" cy="326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454283" y="790738"/>
        <a:ext cx="195601" cy="196128"/>
      </dsp:txXfrm>
    </dsp:sp>
    <dsp:sp modelId="{3D1DD7FB-D5D6-5E48-83EA-A16965C1E0E7}">
      <dsp:nvSpPr>
        <dsp:cNvPr id="0" name=""/>
        <dsp:cNvSpPr/>
      </dsp:nvSpPr>
      <dsp:spPr>
        <a:xfrm>
          <a:off x="1849703" y="493382"/>
          <a:ext cx="1318067" cy="790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Changing</a:t>
          </a:r>
        </a:p>
      </dsp:txBody>
      <dsp:txXfrm>
        <a:off x="1872866" y="516545"/>
        <a:ext cx="1271741" cy="744514"/>
      </dsp:txXfrm>
    </dsp:sp>
    <dsp:sp modelId="{5CE0C83A-8D98-EB4E-9A77-F10F8D15BA34}">
      <dsp:nvSpPr>
        <dsp:cNvPr id="0" name=""/>
        <dsp:cNvSpPr/>
      </dsp:nvSpPr>
      <dsp:spPr>
        <a:xfrm>
          <a:off x="3299577" y="725362"/>
          <a:ext cx="279430" cy="326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299577" y="790738"/>
        <a:ext cx="195601" cy="196128"/>
      </dsp:txXfrm>
    </dsp:sp>
    <dsp:sp modelId="{ADFC907B-37F5-FB42-AE39-455778BD68E8}">
      <dsp:nvSpPr>
        <dsp:cNvPr id="0" name=""/>
        <dsp:cNvSpPr/>
      </dsp:nvSpPr>
      <dsp:spPr>
        <a:xfrm>
          <a:off x="3694997" y="493382"/>
          <a:ext cx="1318067" cy="790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Refreezing</a:t>
          </a:r>
        </a:p>
      </dsp:txBody>
      <dsp:txXfrm>
        <a:off x="3718160" y="516545"/>
        <a:ext cx="1271741" cy="744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5C20B5-7A1A-F54F-ACF6-58AD2240D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charset="0"/>
                <a:ea typeface="Geneva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1EADA-7CA5-4D41-ACF6-7C17AD18690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EC65598F-D53B-42B7-829D-7158A4170634}" type="datetimeFigureOut">
              <a:rPr lang="en-US"/>
              <a:pPr>
                <a:defRPr/>
              </a:pPr>
              <a:t>3/17/2023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E430912-2054-F04C-A8BE-1E76EE14E6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F1BBB81-646B-AE49-B15E-9917E9219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F441-05BE-F64E-91AF-93697F16F4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charset="0"/>
                <a:ea typeface="Geneva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3CCD1-B0CF-CF4C-9FFA-625DCEE9CC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140BFDE0-BBD9-4632-A491-9C1A30BB92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50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panose="020B050303040404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panose="020B050303040404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panose="020B050303040404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panose="020B050303040404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panose="020B05030304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0BFDE0-BBD9-4632-A491-9C1A30BB928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36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30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0" tIns="41025" rIns="82050" bIns="41025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5" cy="347806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20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0BFDE0-BBD9-4632-A491-9C1A30BB928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27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0BFDE0-BBD9-4632-A491-9C1A30BB928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09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0BFDE0-BBD9-4632-A491-9C1A30BB928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72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0BFDE0-BBD9-4632-A491-9C1A30BB928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33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0BFDE0-BBD9-4632-A491-9C1A30BB928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17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9852"/>
            <a:ext cx="7772400" cy="6689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0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003" y="4071907"/>
            <a:ext cx="6400800" cy="8053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9133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51858"/>
            <a:ext cx="8229600" cy="468878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726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428"/>
            <a:ext cx="8229600" cy="3664837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defRPr sz="2400"/>
            </a:lvl1pPr>
            <a:lvl2pPr marL="600075" indent="-257175">
              <a:lnSpc>
                <a:spcPct val="100000"/>
              </a:lnSpc>
              <a:defRPr sz="2100"/>
            </a:lvl2pPr>
            <a:lvl3pPr marL="771525" indent="-175022">
              <a:lnSpc>
                <a:spcPct val="100000"/>
              </a:lnSpc>
              <a:defRPr sz="1800"/>
            </a:lvl3pPr>
            <a:lvl4pPr marL="903685" indent="-128588">
              <a:lnSpc>
                <a:spcPct val="100000"/>
              </a:lnSpc>
              <a:defRPr sz="1500">
                <a:latin typeface="Arial"/>
                <a:cs typeface="Arial"/>
              </a:defRPr>
            </a:lvl4pPr>
            <a:lvl5pPr marL="1075135" indent="-175022">
              <a:lnSpc>
                <a:spcPct val="100000"/>
              </a:lnSpc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208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296"/>
            <a:ext cx="3931920" cy="3394472"/>
          </a:xfrm>
        </p:spPr>
        <p:txBody>
          <a:bodyPr/>
          <a:lstStyle>
            <a:lvl1pPr marL="175022" indent="-175022">
              <a:lnSpc>
                <a:spcPts val="1725"/>
              </a:lnSpc>
              <a:defRPr/>
            </a:lvl1pPr>
            <a:lvl2pPr marL="342900" indent="-167879">
              <a:defRPr/>
            </a:lvl2pPr>
            <a:lvl3pPr marL="517922" indent="-175022">
              <a:defRPr/>
            </a:lvl3pPr>
            <a:lvl4pPr marL="685800" indent="-167879">
              <a:defRPr>
                <a:latin typeface="Arial"/>
                <a:cs typeface="Arial"/>
              </a:defRPr>
            </a:lvl4pPr>
            <a:lvl5pPr marL="860822" indent="-175022"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731486" y="966375"/>
            <a:ext cx="3931920" cy="3394472"/>
          </a:xfrm>
        </p:spPr>
        <p:txBody>
          <a:bodyPr>
            <a:normAutofit/>
          </a:bodyPr>
          <a:lstStyle>
            <a:lvl1pPr marL="175022" indent="-175022" algn="l" defTabSz="342900" rtl="0" eaLnBrk="1" latinLnBrk="0" hangingPunct="1">
              <a:lnSpc>
                <a:spcPts val="1725"/>
              </a:lnSpc>
              <a:spcBef>
                <a:spcPct val="20000"/>
              </a:spcBef>
              <a:defRPr lang="en-US" sz="1350" kern="1200" dirty="0" smtClean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342900" indent="-167879" algn="l" defTabSz="342900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517922" indent="-175022" algn="l" defTabSz="342900" rtl="0" eaLnBrk="1" latinLnBrk="0" hangingPunct="1">
              <a:spcBef>
                <a:spcPct val="20000"/>
              </a:spcBef>
              <a:defRPr lang="en-US" sz="1050" kern="1200" dirty="0" smtClean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685800" indent="-167879" algn="l" defTabSz="342900" rtl="0" eaLnBrk="1" latinLnBrk="0" hangingPunct="1">
              <a:spcBef>
                <a:spcPct val="20000"/>
              </a:spcBef>
              <a:tabLst>
                <a:tab pos="685800" algn="l"/>
              </a:tabLst>
              <a:defRPr lang="en-US" sz="900" kern="1200" dirty="0" smtClean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860822" indent="-175022" algn="l" defTabSz="342900" rtl="0" eaLnBrk="1" latinLnBrk="0" hangingPunct="1">
              <a:spcBef>
                <a:spcPct val="20000"/>
              </a:spcBef>
              <a:defRPr lang="en-US" sz="900" kern="1200" dirty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440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5418"/>
            <a:ext cx="3931920" cy="3108869"/>
          </a:xfrm>
        </p:spPr>
        <p:txBody>
          <a:bodyPr/>
          <a:lstStyle>
            <a:lvl1pPr marL="175022" indent="-175022">
              <a:lnSpc>
                <a:spcPts val="1725"/>
              </a:lnSpc>
              <a:defRPr/>
            </a:lvl1pPr>
            <a:lvl2pPr marL="342900" indent="-167879">
              <a:defRPr/>
            </a:lvl2pPr>
            <a:lvl3pPr marL="517922" indent="-175022">
              <a:defRPr/>
            </a:lvl3pPr>
            <a:lvl4pPr marL="685800" indent="-167879">
              <a:defRPr>
                <a:latin typeface="Arial"/>
                <a:cs typeface="Arial"/>
              </a:defRPr>
            </a:lvl4pPr>
            <a:lvl5pPr marL="860822" indent="-175022"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731486" y="1403497"/>
            <a:ext cx="3931920" cy="3108869"/>
          </a:xfrm>
        </p:spPr>
        <p:txBody>
          <a:bodyPr>
            <a:normAutofit/>
          </a:bodyPr>
          <a:lstStyle>
            <a:lvl1pPr marL="175022" indent="-175022" algn="l" defTabSz="342900" rtl="0" eaLnBrk="1" latinLnBrk="0" hangingPunct="1">
              <a:lnSpc>
                <a:spcPts val="1725"/>
              </a:lnSpc>
              <a:spcBef>
                <a:spcPct val="20000"/>
              </a:spcBef>
              <a:defRPr lang="en-US" sz="1350" kern="1200" dirty="0" smtClean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342900" indent="-167879" algn="l" defTabSz="342900" rtl="0" eaLnBrk="1" latinLnBrk="0" hangingPunct="1">
              <a:spcBef>
                <a:spcPct val="20000"/>
              </a:spcBef>
              <a:defRPr lang="en-US" sz="1200" kern="1200" dirty="0" smtClean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517922" indent="-175022" algn="l" defTabSz="342900" rtl="0" eaLnBrk="1" latinLnBrk="0" hangingPunct="1">
              <a:spcBef>
                <a:spcPct val="20000"/>
              </a:spcBef>
              <a:defRPr lang="en-US" sz="1050" kern="1200" dirty="0" smtClean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685800" indent="-167879" algn="l" defTabSz="342900" rtl="0" eaLnBrk="1" latinLnBrk="0" hangingPunct="1">
              <a:spcBef>
                <a:spcPct val="20000"/>
              </a:spcBef>
              <a:tabLst>
                <a:tab pos="685800" algn="l"/>
              </a:tabLst>
              <a:defRPr lang="en-US" sz="900" kern="1200" dirty="0" smtClean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860822" indent="-175022" algn="l" defTabSz="342900" rtl="0" eaLnBrk="1" latinLnBrk="0" hangingPunct="1">
              <a:spcBef>
                <a:spcPct val="20000"/>
              </a:spcBef>
              <a:defRPr lang="en-US" sz="900" kern="1200" dirty="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" y="950876"/>
            <a:ext cx="3931920" cy="4545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latin typeface="+mj-l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731486" y="948956"/>
            <a:ext cx="3931920" cy="4545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476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Mount Sinai / Presentation Slide / October 27,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F8FBD0B-D5BA-AC4A-B182-CCF391B558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04836"/>
            <a:ext cx="8229600" cy="3147939"/>
          </a:xfrm>
        </p:spPr>
        <p:txBody>
          <a:bodyPr anchor="t">
            <a:normAutofit/>
          </a:bodyPr>
          <a:lstStyle>
            <a:lvl1pPr marL="0" indent="0">
              <a:lnSpc>
                <a:spcPts val="3150"/>
              </a:lnSpc>
              <a:buNone/>
              <a:defRPr sz="2700" b="1">
                <a:solidFill>
                  <a:srgbClr val="FFFFFF"/>
                </a:solidFill>
                <a:latin typeface="Times New Roman"/>
                <a:cs typeface="Times New Roman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foo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106"/>
            <a:ext cx="9144000" cy="1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0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67840"/>
            <a:ext cx="8229600" cy="5351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26691"/>
            <a:ext cx="8229600" cy="371092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657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612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6691"/>
            <a:ext cx="4038600" cy="26531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6691"/>
            <a:ext cx="4038600" cy="265319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7840"/>
            <a:ext cx="8229600" cy="5351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144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26692"/>
            <a:ext cx="5486400" cy="354530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7840"/>
            <a:ext cx="8229600" cy="5351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525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908750"/>
            <a:ext cx="8229600" cy="0"/>
          </a:xfrm>
          <a:prstGeom prst="line">
            <a:avLst/>
          </a:prstGeom>
          <a:ln>
            <a:solidFill>
              <a:srgbClr val="00A9E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96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67840"/>
            <a:ext cx="8229600" cy="535154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26694"/>
            <a:ext cx="8229600" cy="371092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556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back-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858"/>
            <a:ext cx="9144000" cy="5047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76486"/>
            <a:ext cx="5776975" cy="1611476"/>
          </a:xfrm>
        </p:spPr>
        <p:txBody>
          <a:bodyPr anchor="t">
            <a:normAutofit/>
          </a:bodyPr>
          <a:lstStyle>
            <a:lvl1pPr algn="l">
              <a:lnSpc>
                <a:spcPts val="3600"/>
              </a:lnSpc>
              <a:defRPr sz="2700" b="1">
                <a:solidFill>
                  <a:srgbClr val="FFFFFF"/>
                </a:solidFill>
                <a:latin typeface="+mj-lt"/>
                <a:cs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799" y="3123724"/>
            <a:ext cx="4248510" cy="869674"/>
          </a:xfrm>
        </p:spPr>
        <p:txBody>
          <a:bodyPr>
            <a:normAutofit/>
          </a:bodyPr>
          <a:lstStyle>
            <a:lvl1pPr marL="0" indent="0" algn="l">
              <a:lnSpc>
                <a:spcPts val="2025"/>
              </a:lnSpc>
              <a:buNone/>
              <a:defRPr sz="1500" i="0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Director, Decision Support</a:t>
            </a:r>
          </a:p>
          <a:p>
            <a:r>
              <a:rPr lang="en-US" dirty="0"/>
              <a:t>Mount Sinai Health System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4687124"/>
            <a:ext cx="3040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kern="12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QA: Privileged and Confidential.  Prepared in accordance with New York State Public Health Law 2805 j through m; New York State Education Law 6527; and Federal Law 109-41.</a:t>
            </a:r>
          </a:p>
        </p:txBody>
      </p:sp>
    </p:spTree>
    <p:extLst>
      <p:ext uri="{BB962C8B-B14F-4D97-AF65-F5344CB8AC3E}">
        <p14:creationId xmlns:p14="http://schemas.microsoft.com/office/powerpoint/2010/main" val="139629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backtoc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6192" cy="515035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5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960701"/>
            <a:ext cx="8229600" cy="3516200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SzPct val="100000"/>
              <a:buFont typeface="+mj-lt"/>
              <a:buAutoNum type="arabicPeriod"/>
              <a:defRPr sz="1500">
                <a:solidFill>
                  <a:schemeClr val="bg1"/>
                </a:solidFill>
              </a:defRPr>
            </a:lvl1pPr>
            <a:lvl2pPr marL="600075" indent="-257175"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942975" indent="-257175"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380614" y="4790698"/>
            <a:ext cx="81870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70911D09-098D-45E3-808B-C77B69CF5E61}" type="slidenum">
              <a:rPr lang="en-US" sz="600" kern="120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pPr algn="ctr"/>
              <a:t>‹#›</a:t>
            </a:fld>
            <a:endParaRPr lang="en-US" sz="600" kern="1200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19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7" r:id="rId2"/>
    <p:sldLayoutId id="2147483768" r:id="rId3"/>
    <p:sldLayoutId id="2147483769" r:id="rId4"/>
    <p:sldLayoutId id="2147483770" r:id="rId5"/>
    <p:sldLayoutId id="2147483773" r:id="rId6"/>
    <p:sldLayoutId id="2147483776" r:id="rId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CD113B"/>
          </a:solidFill>
          <a:latin typeface="Arial" panose="020B0604020202020204" pitchFamily="34" charset="0"/>
          <a:ea typeface="Geneva" pitchFamily="37" charset="-128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CD113B"/>
          </a:solidFill>
          <a:latin typeface="Arial" panose="020B0604020202020204" pitchFamily="34" charset="0"/>
          <a:ea typeface="Geneva" pitchFamily="37" charset="-128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CD113B"/>
          </a:solidFill>
          <a:latin typeface="Arial" panose="020B0604020202020204" pitchFamily="34" charset="0"/>
          <a:ea typeface="Geneva" pitchFamily="37" charset="-128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CD113B"/>
          </a:solidFill>
          <a:latin typeface="Arial" panose="020B0604020202020204" pitchFamily="34" charset="0"/>
          <a:ea typeface="Geneva" pitchFamily="37" charset="-128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neva" pitchFamily="37" charset="-128"/>
          <a:cs typeface="Geneva" panose="020B050303040404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Geneva" panose="020B050303040404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Geneva" pitchFamily="37" charset="-128"/>
          <a:cs typeface="Geneva" panose="020B050303040404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Geneva" pitchFamily="37" charset="-128"/>
          <a:cs typeface="Geneva" panose="020B05030304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431"/>
            <a:ext cx="8229600" cy="4688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48957"/>
            <a:ext cx="8229600" cy="3510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pptback-02.jp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4572" y="5041106"/>
            <a:ext cx="9153144" cy="10983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590981" y="4810274"/>
            <a:ext cx="5575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70911D09-098D-45E3-808B-C77B69CF5E61}" type="slidenum">
              <a:rPr lang="en-US" sz="1050" kern="120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pPr algn="r"/>
              <a:t>‹#›</a:t>
            </a:fld>
            <a:endParaRPr lang="en-US" sz="1050" kern="120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35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Times New Roman"/>
        </a:defRPr>
      </a:lvl1pPr>
    </p:titleStyle>
    <p:bodyStyle>
      <a:lvl1pPr marL="342900" indent="-342900" algn="l" defTabSz="342900" rtl="0" eaLnBrk="1" latinLnBrk="0" hangingPunct="1">
        <a:spcBef>
          <a:spcPts val="450"/>
        </a:spcBef>
        <a:buSzPct val="70000"/>
        <a:buFont typeface="Lucida Grande"/>
        <a:buChar char="▶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600075" indent="-257175" algn="l" defTabSz="342900" rtl="0" eaLnBrk="1" latinLnBrk="0" hangingPunct="1">
        <a:spcBef>
          <a:spcPts val="450"/>
        </a:spcBef>
        <a:buFont typeface="Arial"/>
        <a:buChar char="–"/>
        <a:defRPr sz="21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5022" algn="l" defTabSz="342900" rtl="0" eaLnBrk="1" latinLnBrk="0" hangingPunct="1">
        <a:spcBef>
          <a:spcPts val="450"/>
        </a:spcBef>
        <a:buFont typeface="Arial"/>
        <a:buChar char="•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028700" indent="-128588" algn="l" defTabSz="342900" rtl="0" eaLnBrk="1" latinLnBrk="0" hangingPunct="1">
        <a:spcBef>
          <a:spcPts val="450"/>
        </a:spcBef>
        <a:buFont typeface="Arial"/>
        <a:buChar char="–"/>
        <a:tabLst>
          <a:tab pos="685800" algn="l"/>
        </a:tabLst>
        <a:defRPr sz="1500" kern="1200">
          <a:solidFill>
            <a:srgbClr val="333333"/>
          </a:solidFill>
          <a:latin typeface="Arial"/>
          <a:ea typeface="+mn-ea"/>
          <a:cs typeface="Arial"/>
        </a:defRPr>
      </a:lvl4pPr>
      <a:lvl5pPr marL="1200150" indent="-175022" algn="l" defTabSz="342900" rtl="0" eaLnBrk="1" latinLnBrk="0" hangingPunct="1">
        <a:spcBef>
          <a:spcPts val="450"/>
        </a:spcBef>
        <a:buFont typeface="Arial"/>
        <a:buChar char="»"/>
        <a:defRPr sz="150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6.jp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chart" Target="../charts/chart1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jvajdos@francefoundation.com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 noChangeArrowheads="1"/>
          </p:cNvSpPr>
          <p:nvPr>
            <p:ph type="ctrTitle"/>
          </p:nvPr>
        </p:nvSpPr>
        <p:spPr bwMode="auto">
          <a:xfrm>
            <a:off x="1261903" y="2461846"/>
            <a:ext cx="6668758" cy="10111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Driving Change in Sickle Cell Care at Your Institution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2176" y="3405631"/>
            <a:ext cx="21694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Payal</a:t>
            </a:r>
            <a:r>
              <a:rPr lang="en-US" sz="1400" b="1" dirty="0"/>
              <a:t> Desai, MD</a:t>
            </a:r>
          </a:p>
          <a:p>
            <a:r>
              <a:rPr lang="en-US" sz="1400" i="1" dirty="0"/>
              <a:t>Atrium Health Care, Levine Cancer Institute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1941" y="3425480"/>
            <a:ext cx="367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Wally R. Smith, MD</a:t>
            </a:r>
          </a:p>
          <a:p>
            <a:r>
              <a:rPr lang="en-US" sz="1400" i="1" dirty="0"/>
              <a:t>Virginia Commonwealth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B1F92-A8FC-644A-902E-AFAB157D7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0" fontAlgn="base" hangingPunct="0"/>
            <a:r>
              <a:rPr lang="en-US" sz="3200" i="1" kern="1200" dirty="0">
                <a:solidFill>
                  <a:srgbClr val="CD113B"/>
                </a:solidFill>
                <a:effectLst/>
                <a:latin typeface="Arial"/>
                <a:ea typeface="Geneva" pitchFamily="37" charset="-128"/>
                <a:cs typeface="Arial"/>
              </a:rPr>
              <a:t>Threats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19F85-3E5B-4647-B710-DC5C92552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6044514" cy="339447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Is there active resistance to you or your program at the medical center? Passive? What level?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Are there negative stereotypes about SCD at your center? About caregivers for SCD?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Are there financial, social, clinical, or space constraints that threaten your potential success in the next year? Five years?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8005C5-0EFA-BA45-B864-FCD638D2750E}"/>
              </a:ext>
            </a:extLst>
          </p:cNvPr>
          <p:cNvGrpSpPr/>
          <p:nvPr/>
        </p:nvGrpSpPr>
        <p:grpSpPr>
          <a:xfrm>
            <a:off x="6501715" y="1758265"/>
            <a:ext cx="1908324" cy="1908323"/>
            <a:chOff x="2003425" y="14230"/>
            <a:chExt cx="1908324" cy="1908323"/>
          </a:xfrm>
        </p:grpSpPr>
        <p:sp>
          <p:nvSpPr>
            <p:cNvPr id="5" name="Down Arrow 4">
              <a:extLst>
                <a:ext uri="{FF2B5EF4-FFF2-40B4-BE49-F238E27FC236}">
                  <a16:creationId xmlns:a16="http://schemas.microsoft.com/office/drawing/2014/main" id="{37A45BC2-04F1-414B-A083-1D6D9E6F2992}"/>
                </a:ext>
              </a:extLst>
            </p:cNvPr>
            <p:cNvSpPr/>
            <p:nvPr/>
          </p:nvSpPr>
          <p:spPr>
            <a:xfrm rot="5400000">
              <a:off x="2003425" y="14230"/>
              <a:ext cx="1908323" cy="1908323"/>
            </a:xfrm>
            <a:prstGeom prst="downArrow">
              <a:avLst>
                <a:gd name="adj1" fmla="val 50000"/>
                <a:gd name="adj2" fmla="val 3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Down Arrow 4">
              <a:extLst>
                <a:ext uri="{FF2B5EF4-FFF2-40B4-BE49-F238E27FC236}">
                  <a16:creationId xmlns:a16="http://schemas.microsoft.com/office/drawing/2014/main" id="{FF3AB3A1-0905-004B-94DF-52F59EAA6495}"/>
                </a:ext>
              </a:extLst>
            </p:cNvPr>
            <p:cNvSpPr txBox="1"/>
            <p:nvPr/>
          </p:nvSpPr>
          <p:spPr>
            <a:xfrm>
              <a:off x="2337383" y="491310"/>
              <a:ext cx="1574366" cy="954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marL="0" lvl="0" indent="0" algn="ctr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Restraining Forces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919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251" y="1301155"/>
            <a:ext cx="4404066" cy="893570"/>
          </a:xfrm>
        </p:spPr>
        <p:txBody>
          <a:bodyPr>
            <a:noAutofit/>
          </a:bodyPr>
          <a:lstStyle/>
          <a:p>
            <a:pPr algn="ctr"/>
            <a:r>
              <a:rPr lang="en-US" sz="2100" dirty="0"/>
              <a:t>Mount Sinai Hospital: </a:t>
            </a:r>
            <a:br>
              <a:rPr lang="en-US" sz="2100" dirty="0"/>
            </a:br>
            <a:r>
              <a:rPr lang="en-US" sz="2100" dirty="0"/>
              <a:t>SWOT Analysis </a:t>
            </a:r>
            <a:br>
              <a:rPr lang="en-US" sz="2100" dirty="0"/>
            </a:br>
            <a:br>
              <a:rPr lang="en-US" sz="2100" dirty="0"/>
            </a:br>
            <a:br>
              <a:rPr lang="en-US" sz="2100" dirty="0"/>
            </a:br>
            <a:r>
              <a:rPr lang="en-US" sz="1500" dirty="0"/>
              <a:t>Jena Simon, DNP, APRN-BC</a:t>
            </a:r>
            <a:br>
              <a:rPr lang="en-US" sz="1500" dirty="0"/>
            </a:br>
            <a:r>
              <a:rPr lang="en-US" sz="1500" dirty="0"/>
              <a:t>Charleen Jacobs, MS, APRN-BC</a:t>
            </a:r>
            <a:br>
              <a:rPr lang="en-US" sz="1500" dirty="0"/>
            </a:br>
            <a:r>
              <a:rPr lang="en-US" sz="1500" dirty="0"/>
              <a:t>Cassandra Dobson, PhD, RN</a:t>
            </a:r>
            <a:br>
              <a:rPr lang="en-US" sz="1500" dirty="0"/>
            </a:br>
            <a:br>
              <a:rPr lang="en-US" sz="1500" dirty="0"/>
            </a:br>
            <a:r>
              <a:rPr lang="en-US" sz="1500" dirty="0"/>
              <a:t>February 16, 2021</a:t>
            </a:r>
            <a:br>
              <a:rPr lang="en-US" sz="2100" dirty="0"/>
            </a:br>
            <a:endParaRPr lang="en-US" sz="10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65" y="332741"/>
            <a:ext cx="2440908" cy="162431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046670-9C41-1F4C-8419-A608A5E49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100" y="44196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2012" y="332741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For Example:</a:t>
            </a:r>
          </a:p>
        </p:txBody>
      </p:sp>
    </p:spTree>
    <p:extLst>
      <p:ext uri="{BB962C8B-B14F-4D97-AF65-F5344CB8AC3E}">
        <p14:creationId xmlns:p14="http://schemas.microsoft.com/office/powerpoint/2010/main" val="230525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trengths</a:t>
            </a:r>
          </a:p>
        </p:txBody>
      </p:sp>
      <p:pic>
        <p:nvPicPr>
          <p:cNvPr id="2050" name="Picture 2" descr="Free Buck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6" y="693593"/>
            <a:ext cx="982596" cy="1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Buck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04" y="693593"/>
            <a:ext cx="982596" cy="1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Buck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62" y="693593"/>
            <a:ext cx="982596" cy="1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0343" y="880630"/>
            <a:ext cx="186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Care delivery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8579" y="880630"/>
            <a:ext cx="186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Revenue</a:t>
            </a:r>
            <a:endParaRPr lang="en-US" sz="1350" b="1" u="sng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3525" y="880630"/>
            <a:ext cx="186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Staff</a:t>
            </a:r>
            <a:endParaRPr lang="en-US" sz="1350" b="1" u="sng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2621" y="1239799"/>
            <a:ext cx="163656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Biggest strength: Our staff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Wrap around model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Robust research program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Clinic hours have expanded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Video visits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EMR (Epic) offers enhanced communication between sites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5100" y="1180713"/>
            <a:ext cx="1958342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Institutional support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Grants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340b program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Insurance payments, especially commercial </a:t>
            </a:r>
            <a:b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payers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05658" y="1223916"/>
            <a:ext cx="1636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Innovative provider mix dedicated to SCD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Close collaboration with hospitalists and specialists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Partner with CBOs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" name="AutoShape 4" descr="Bergdorf Goodman - Wikipedia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708887" y="3155708"/>
            <a:ext cx="1596771" cy="1841253"/>
            <a:chOff x="5380476" y="2817660"/>
            <a:chExt cx="1925182" cy="2219947"/>
          </a:xfrm>
        </p:grpSpPr>
        <p:pic>
          <p:nvPicPr>
            <p:cNvPr id="2052" name="Picture 4" descr="Image result for black fleece jacket">
              <a:extLst>
                <a:ext uri="{FF2B5EF4-FFF2-40B4-BE49-F238E27FC236}">
                  <a16:creationId xmlns:a16="http://schemas.microsoft.com/office/drawing/2014/main" id="{169E5CB2-087E-9145-9DB6-54553145C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0476" y="2817660"/>
              <a:ext cx="1925182" cy="221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6B88F3-6590-D645-9F8E-A959300F5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75" t="8991" r="76235" b="81667"/>
            <a:stretch/>
          </p:blipFill>
          <p:spPr>
            <a:xfrm>
              <a:off x="6401611" y="3459788"/>
              <a:ext cx="453490" cy="453489"/>
            </a:xfrm>
            <a:prstGeom prst="rect">
              <a:avLst/>
            </a:prstGeom>
          </p:spPr>
        </p:pic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E402F93-0714-8C41-A13B-259600688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0100" y="44196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159" y="4721290"/>
            <a:ext cx="2270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CBO, community-based organization</a:t>
            </a:r>
          </a:p>
        </p:txBody>
      </p:sp>
    </p:spTree>
    <p:extLst>
      <p:ext uri="{BB962C8B-B14F-4D97-AF65-F5344CB8AC3E}">
        <p14:creationId xmlns:p14="http://schemas.microsoft.com/office/powerpoint/2010/main" val="297987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1"/>
    </mc:Choice>
    <mc:Fallback xmlns="">
      <p:transition spd="slow" advTm="17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/>
              <a:t>eaknesses</a:t>
            </a:r>
          </a:p>
        </p:txBody>
      </p:sp>
      <p:pic>
        <p:nvPicPr>
          <p:cNvPr id="2050" name="Picture 2" descr="Free Buck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6" y="693593"/>
            <a:ext cx="982596" cy="1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Buck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04" y="693593"/>
            <a:ext cx="982596" cy="1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Buck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62" y="693593"/>
            <a:ext cx="982596" cy="1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0343" y="880630"/>
            <a:ext cx="186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Care delivery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8579" y="880630"/>
            <a:ext cx="186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Revenue</a:t>
            </a:r>
            <a:endParaRPr lang="en-US" sz="1350" b="1" u="sng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3525" y="880630"/>
            <a:ext cx="186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Staff</a:t>
            </a:r>
            <a:endParaRPr lang="en-US" sz="1350" b="1" u="sng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0343" y="1206565"/>
            <a:ext cx="1636568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Institutional racism and unconscious bias create disparities in care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Ambulatory clinics are in 2 different locations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Limited access to infusion space for acute pain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Mental health services are lacking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Weekend coverage impacts patient safety negatively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5099" y="1180712"/>
            <a:ext cx="2182289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Payer mix dominated by public payers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Excess days eat away at reimbursement 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Reimbursement for </a:t>
            </a:r>
            <a:r>
              <a:rPr lang="en-US" sz="135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crizanlizumab</a:t>
            </a: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largely negative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APP billing still not resolved but getting there!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05658" y="1223916"/>
            <a:ext cx="1636568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Burn-out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Administrative burden high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 succession plan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EF70BE-E2B7-5043-AF14-0B6C18D223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86" t="24237" r="1031" b="8311"/>
          <a:stretch/>
        </p:blipFill>
        <p:spPr>
          <a:xfrm>
            <a:off x="7084366" y="3711848"/>
            <a:ext cx="1961324" cy="1135245"/>
          </a:xfrm>
          <a:prstGeom prst="rect">
            <a:avLst/>
          </a:prstGeom>
        </p:spPr>
      </p:pic>
      <p:pic>
        <p:nvPicPr>
          <p:cNvPr id="18" name="Picture 17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41B883A5-8AD6-1849-9B26-4BD94705AB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19" t="8109" b="12049"/>
          <a:stretch/>
        </p:blipFill>
        <p:spPr>
          <a:xfrm>
            <a:off x="5149199" y="3736864"/>
            <a:ext cx="1858965" cy="11806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9C0313-6144-2F42-AFCB-3BB054CC0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1226" y="4467133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9225" y="4847093"/>
            <a:ext cx="16846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Clinics are in 2 locations</a:t>
            </a:r>
          </a:p>
        </p:txBody>
      </p:sp>
    </p:spTree>
    <p:extLst>
      <p:ext uri="{BB962C8B-B14F-4D97-AF65-F5344CB8AC3E}">
        <p14:creationId xmlns:p14="http://schemas.microsoft.com/office/powerpoint/2010/main" val="28924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3"/>
    </mc:Choice>
    <mc:Fallback xmlns="">
      <p:transition spd="slow" advTm="2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/>
              <a:t>pportunities</a:t>
            </a:r>
          </a:p>
        </p:txBody>
      </p:sp>
      <p:pic>
        <p:nvPicPr>
          <p:cNvPr id="2050" name="Picture 2" descr="Free Buck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6" y="693593"/>
            <a:ext cx="982596" cy="1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Buck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04" y="693593"/>
            <a:ext cx="982596" cy="1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Buck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62" y="693593"/>
            <a:ext cx="982596" cy="1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0343" y="880630"/>
            <a:ext cx="186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Care delivery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8579" y="880630"/>
            <a:ext cx="186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Revenue</a:t>
            </a:r>
            <a:endParaRPr lang="en-US" sz="1350" b="1" u="sng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3525" y="880630"/>
            <a:ext cx="186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Staff</a:t>
            </a:r>
            <a:endParaRPr lang="en-US" sz="1350" b="1" u="sng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8069" y="1232419"/>
            <a:ext cx="1780625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Confront racism/bias through education and media campaign 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Expand access to ambulatory care </a:t>
            </a:r>
            <a:r>
              <a:rPr lang="en-US" sz="1050" i="1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&gt;&gt; video visits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50" i="1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Expand access to infusions for pain and crizanlizumab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50" i="1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Maximize use of disease modifying therapies</a:t>
            </a:r>
            <a:endParaRPr lang="en-US" sz="1050" i="1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50" i="1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Gene therapy trial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Certification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Ramp up community involvement</a:t>
            </a:r>
            <a:endParaRPr lang="en-US" sz="1200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i="1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i="1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i="1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i="1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5100" y="1180713"/>
            <a:ext cx="208020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 eaLnBrk="1" fontAlgn="auto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Reduce MSH admissions &gt;&gt; </a:t>
            </a:r>
            <a:r>
              <a:rPr lang="en-US" sz="1200" i="1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transfer 10% of patients to another hospital in system with lower costs</a:t>
            </a: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340b revenue &gt;&gt; </a:t>
            </a:r>
            <a:r>
              <a:rPr lang="en-US" sz="1200" i="1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partner with MSH specialty pharmacy</a:t>
            </a: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Increase revenue by inpatient SCD consults &gt;&gt; </a:t>
            </a:r>
            <a:r>
              <a:rPr lang="en-US" sz="1200" i="1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APPs to bill</a:t>
            </a: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Decrease excess days</a:t>
            </a: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00000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pPr marL="257175" indent="-257175" defTabSz="342900" eaLnBrk="1" fontAlgn="auto" hangingPunct="1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05658" y="1223916"/>
            <a:ext cx="163656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Monitor for burnout and offer support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Provide mentorship and professional development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Train new staff: Social Worker and Admin Assistant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Succession planning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Free Ocean Waves Cliparts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AutoShape 6" descr="Free Ocean Waves Cliparts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50" y="3912961"/>
            <a:ext cx="2702658" cy="10541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39231D-E2C3-8147-B5D1-D2463ADF0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01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5"/>
    </mc:Choice>
    <mc:Fallback xmlns="">
      <p:transition spd="slow" advTm="46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hreats</a:t>
            </a:r>
          </a:p>
        </p:txBody>
      </p:sp>
      <p:pic>
        <p:nvPicPr>
          <p:cNvPr id="2050" name="Picture 2" descr="Free Buck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6" y="693593"/>
            <a:ext cx="982596" cy="1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Buck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04" y="693593"/>
            <a:ext cx="982596" cy="1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Buck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62" y="693593"/>
            <a:ext cx="982596" cy="1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0343" y="880630"/>
            <a:ext cx="186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Care delivery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8579" y="880630"/>
            <a:ext cx="186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Revenue</a:t>
            </a:r>
            <a:endParaRPr lang="en-US" sz="1350" b="1" u="sng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3525" y="880630"/>
            <a:ext cx="1864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Staff</a:t>
            </a:r>
            <a:endParaRPr lang="en-US" sz="1350" b="1" u="sng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2620" y="1223917"/>
            <a:ext cx="1679883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Racism/bias &gt;&gt; negatively impacts care and hurts patients and staff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Internal competition for space/resources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Staff burn-out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Insurance denials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5100" y="1180713"/>
            <a:ext cx="2304647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Insurance denials for readmissions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Decrease in 340b revenue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Demand by payers to shift crizanlizumab infusions to infusion center or home infusions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Administrative errors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Outside competition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05658" y="1223916"/>
            <a:ext cx="16365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Burn-out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Administrative burden competing with clinical duties</a:t>
            </a: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14313" indent="-214313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41057F9-FDAE-DE4E-93B0-DF0D1A7D181C}"/>
              </a:ext>
            </a:extLst>
          </p:cNvPr>
          <p:cNvGraphicFramePr>
            <a:graphicFrameLocks/>
          </p:cNvGraphicFramePr>
          <p:nvPr/>
        </p:nvGraphicFramePr>
        <p:xfrm>
          <a:off x="6323062" y="2892073"/>
          <a:ext cx="2619164" cy="1780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099973-7871-A648-A929-2D7247705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01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2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0"/>
    </mc:Choice>
    <mc:Fallback xmlns="">
      <p:transition spd="slow" advTm="29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to </a:t>
            </a:r>
            <a:r>
              <a:rPr lang="en-US"/>
              <a:t>May 8 </a:t>
            </a:r>
            <a:r>
              <a:rPr lang="en-US" dirty="0"/>
              <a:t>Arrival in DC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Email your 4 slides to </a:t>
            </a:r>
            <a:r>
              <a:rPr lang="en-US" dirty="0">
                <a:hlinkClick r:id="rId2"/>
              </a:rPr>
              <a:t>jvajdos@francefoundation.com</a:t>
            </a:r>
            <a:r>
              <a:rPr lang="en-US" dirty="0"/>
              <a:t> with the subject line </a:t>
            </a:r>
            <a:r>
              <a:rPr lang="en-US" dirty="0">
                <a:highlight>
                  <a:srgbClr val="FFFF00"/>
                </a:highlight>
              </a:rPr>
              <a:t>“&lt;YOUR INSTITUTION&gt; Year 1 SWOT”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1 slide deck per institution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096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949550C0-5B6B-4072-9E0C-F23B08FC2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305"/>
            <a:ext cx="8229600" cy="535154"/>
          </a:xfrm>
        </p:spPr>
        <p:txBody>
          <a:bodyPr/>
          <a:lstStyle/>
          <a:p>
            <a:r>
              <a:rPr lang="en-US" sz="3200" dirty="0"/>
              <a:t>Disclosures</a:t>
            </a:r>
            <a:br>
              <a:rPr lang="en-US" sz="3600" dirty="0"/>
            </a:br>
            <a:r>
              <a:rPr lang="en-US" sz="1600" i="1" dirty="0"/>
              <a:t>In compliance with ACCME policy, ASH requires disclosures to the session audience:</a:t>
            </a:r>
            <a:endParaRPr lang="en-US" sz="3600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257FAC5-F099-4D3B-8016-2A78506C0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2998"/>
            <a:ext cx="8229600" cy="340447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err="1"/>
              <a:t>Payal</a:t>
            </a:r>
            <a:r>
              <a:rPr lang="en-US" b="1" dirty="0"/>
              <a:t> Desai, MD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i="1" dirty="0"/>
              <a:t>Payal Desai, MD, serves on non-CE speakers bureau for Novartis, non-CE consultant for Forma Therapeutics, and Global Blood Therapeutics.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Wally R. Smith, MD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i="1" dirty="0"/>
              <a:t>Wally R. Smith, MD, serves as a non-CE consultant for Agios, Pfizer, Global Blood Therapeutics, </a:t>
            </a:r>
            <a:r>
              <a:rPr lang="en-US" sz="1800" i="1" dirty="0" err="1"/>
              <a:t>Fera</a:t>
            </a:r>
            <a:r>
              <a:rPr lang="en-US" sz="1800" i="1" dirty="0"/>
              <a:t> Pharmaceutical, Forma, Vertex, Emmaus, and GMI; contract research for Global Blood Therapeutics, Forma, </a:t>
            </a:r>
            <a:r>
              <a:rPr lang="en-US" sz="1800" i="1" dirty="0" err="1"/>
              <a:t>Imara</a:t>
            </a:r>
            <a:r>
              <a:rPr lang="en-US" sz="1800" i="1" dirty="0"/>
              <a:t>, and Novartis. He also serves on a non-CE speakers bureau for Global Blood Therapeutics and Emmaus.</a:t>
            </a:r>
            <a:endParaRPr lang="en-US" sz="1800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Discussion of off-label drug use</a:t>
            </a:r>
            <a:r>
              <a:rPr lang="en-US" dirty="0"/>
              <a:t>: N/A</a:t>
            </a:r>
          </a:p>
        </p:txBody>
      </p:sp>
    </p:spTree>
    <p:extLst>
      <p:ext uri="{BB962C8B-B14F-4D97-AF65-F5344CB8AC3E}">
        <p14:creationId xmlns:p14="http://schemas.microsoft.com/office/powerpoint/2010/main" val="349345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6E9A-D1A1-F37D-541D-2DA7DA30F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this session, learners will be able to…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6C358-990D-BCC0-4B2A-7B4715B8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4658"/>
            <a:ext cx="8079897" cy="291691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Apply the process and steps to identify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C00000"/>
                </a:solidFill>
              </a:rPr>
              <a:t>s</a:t>
            </a:r>
            <a:r>
              <a:rPr lang="en-US" sz="2800" dirty="0"/>
              <a:t>trengths, </a:t>
            </a:r>
            <a:r>
              <a:rPr lang="en-US" sz="2800" b="1" dirty="0">
                <a:solidFill>
                  <a:srgbClr val="C00000"/>
                </a:solidFill>
              </a:rPr>
              <a:t>w</a:t>
            </a:r>
            <a:r>
              <a:rPr lang="en-US" sz="2800" dirty="0"/>
              <a:t>eaknesses, </a:t>
            </a:r>
            <a:r>
              <a:rPr lang="en-US" sz="2800" b="1" dirty="0">
                <a:solidFill>
                  <a:srgbClr val="C00000"/>
                </a:solidFill>
              </a:rPr>
              <a:t>o</a:t>
            </a:r>
            <a:r>
              <a:rPr lang="en-US" sz="2800" dirty="0"/>
              <a:t>pportunities and </a:t>
            </a:r>
            <a:r>
              <a:rPr lang="en-US" sz="2800" b="1" dirty="0">
                <a:solidFill>
                  <a:srgbClr val="C00000"/>
                </a:solidFill>
              </a:rPr>
              <a:t>t</a:t>
            </a:r>
            <a:r>
              <a:rPr lang="en-US" sz="2800" dirty="0"/>
              <a:t>hreats </a:t>
            </a:r>
          </a:p>
          <a:p>
            <a:pPr marL="0" indent="0" algn="ctr">
              <a:buNone/>
            </a:pPr>
            <a:r>
              <a:rPr lang="en-US" sz="2800" dirty="0"/>
              <a:t>to improved SCD care at their institution</a:t>
            </a:r>
          </a:p>
        </p:txBody>
      </p:sp>
    </p:spTree>
    <p:extLst>
      <p:ext uri="{BB962C8B-B14F-4D97-AF65-F5344CB8AC3E}">
        <p14:creationId xmlns:p14="http://schemas.microsoft.com/office/powerpoint/2010/main" val="74955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EB8FB-3AEE-544F-B4C1-C2965492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7840"/>
            <a:ext cx="8508775" cy="535154"/>
          </a:xfrm>
        </p:spPr>
        <p:txBody>
          <a:bodyPr/>
          <a:lstStyle/>
          <a:p>
            <a:r>
              <a:rPr lang="en-US" sz="3600" dirty="0"/>
              <a:t>Kurt Lewin (1890-1947): Change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DD594-D2E3-B245-AD76-99AF46984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9411"/>
            <a:ext cx="8229600" cy="3058207"/>
          </a:xfrm>
        </p:spPr>
        <p:txBody>
          <a:bodyPr/>
          <a:lstStyle/>
          <a:p>
            <a:r>
              <a:rPr lang="en-US" b="1" dirty="0"/>
              <a:t>Three major concepts</a:t>
            </a:r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Three major steps </a:t>
            </a:r>
          </a:p>
          <a:p>
            <a:pPr lvl="2"/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9B67183-40CF-754B-84E1-BA6003994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9830578"/>
              </p:ext>
            </p:extLst>
          </p:nvPr>
        </p:nvGraphicFramePr>
        <p:xfrm>
          <a:off x="3798276" y="3005604"/>
          <a:ext cx="5017475" cy="1777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E33E588-16DD-4A47-9A1D-25FC93D80C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005862"/>
              </p:ext>
            </p:extLst>
          </p:nvPr>
        </p:nvGraphicFramePr>
        <p:xfrm>
          <a:off x="4350936" y="1368326"/>
          <a:ext cx="3912158" cy="1936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562C60C-43F9-9D40-A9D1-E24916987BD4}"/>
              </a:ext>
            </a:extLst>
          </p:cNvPr>
          <p:cNvSpPr/>
          <p:nvPr/>
        </p:nvSpPr>
        <p:spPr>
          <a:xfrm>
            <a:off x="5369899" y="1060370"/>
            <a:ext cx="18742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Equilibrium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0AA11-9DDB-1FA9-F6E0-08BAD736D314}"/>
              </a:ext>
            </a:extLst>
          </p:cNvPr>
          <p:cNvSpPr txBox="1"/>
          <p:nvPr/>
        </p:nvSpPr>
        <p:spPr>
          <a:xfrm>
            <a:off x="93586" y="4483702"/>
            <a:ext cx="63914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https://study.com/academy/lesson/lewins-3-stage-model-of-change-unfreezing-changing-refreezing.html</a:t>
            </a:r>
          </a:p>
        </p:txBody>
      </p:sp>
    </p:spTree>
    <p:extLst>
      <p:ext uri="{BB962C8B-B14F-4D97-AF65-F5344CB8AC3E}">
        <p14:creationId xmlns:p14="http://schemas.microsoft.com/office/powerpoint/2010/main" val="4163272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9B3B-3F86-7C4D-AAE7-376BFD24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199" y="1283312"/>
            <a:ext cx="6465092" cy="2576876"/>
          </a:xfrm>
        </p:spPr>
        <p:txBody>
          <a:bodyPr>
            <a:normAutofit/>
          </a:bodyPr>
          <a:lstStyle/>
          <a:p>
            <a:r>
              <a:rPr lang="en-US" sz="2800" cap="none" dirty="0"/>
              <a:t>What are strengths, weaknesses, opportunities, and threats (SWOTs) to driving change in SCD care at YOUR institution?</a:t>
            </a:r>
          </a:p>
        </p:txBody>
      </p:sp>
    </p:spTree>
    <p:extLst>
      <p:ext uri="{BB962C8B-B14F-4D97-AF65-F5344CB8AC3E}">
        <p14:creationId xmlns:p14="http://schemas.microsoft.com/office/powerpoint/2010/main" val="300950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BE18-4F12-4648-B9A5-8D628ED91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SWOT: </a:t>
            </a:r>
            <a:r>
              <a:rPr lang="en-US" sz="3200" kern="1200" dirty="0">
                <a:solidFill>
                  <a:srgbClr val="CD113B"/>
                </a:solidFill>
                <a:effectLst/>
                <a:latin typeface="Arial"/>
                <a:ea typeface="Geneva" pitchFamily="37" charset="-128"/>
                <a:cs typeface="Arial"/>
              </a:rPr>
              <a:t>What to Bring to the Workshop</a:t>
            </a:r>
            <a:endParaRPr lang="en-US" sz="3200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D8DDB-4E9D-034F-949B-ED094C825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Strengths</a:t>
            </a:r>
            <a:endParaRPr lang="en-US" sz="2400" i="1" kern="1200" dirty="0">
              <a:solidFill>
                <a:schemeClr val="tx1"/>
              </a:solidFill>
              <a:effectLst/>
            </a:endParaRPr>
          </a:p>
          <a:p>
            <a:r>
              <a:rPr lang="en-US" sz="2400" i="1" kern="1200" dirty="0">
                <a:solidFill>
                  <a:schemeClr val="tx1"/>
                </a:solidFill>
                <a:effectLst/>
                <a:latin typeface="+mn-lt"/>
                <a:ea typeface="Geneva" pitchFamily="37" charset="-128"/>
                <a:cs typeface="Geneva" pitchFamily="37" charset="-128"/>
              </a:rPr>
              <a:t>Weaknesses</a:t>
            </a:r>
          </a:p>
          <a:p>
            <a:r>
              <a:rPr lang="en-US" sz="2400" i="1" kern="1200" dirty="0">
                <a:solidFill>
                  <a:schemeClr val="tx1"/>
                </a:solidFill>
                <a:effectLst/>
                <a:latin typeface="+mn-lt"/>
                <a:ea typeface="Geneva" pitchFamily="37" charset="-128"/>
              </a:rPr>
              <a:t>Opportunities</a:t>
            </a:r>
          </a:p>
          <a:p>
            <a:r>
              <a:rPr lang="en-US" sz="2400" i="1" kern="1200" dirty="0">
                <a:solidFill>
                  <a:schemeClr val="tx1"/>
                </a:solidFill>
                <a:effectLst/>
                <a:latin typeface="+mn-lt"/>
                <a:ea typeface="Geneva" pitchFamily="37" charset="-128"/>
              </a:rPr>
              <a:t>Threats</a:t>
            </a:r>
          </a:p>
        </p:txBody>
      </p:sp>
      <p:pic>
        <p:nvPicPr>
          <p:cNvPr id="5" name="Picture 4" descr="Magnifying glasses on yellow backdrop">
            <a:extLst>
              <a:ext uri="{FF2B5EF4-FFF2-40B4-BE49-F238E27FC236}">
                <a16:creationId xmlns:a16="http://schemas.microsoft.com/office/drawing/2014/main" id="{D6BF60E3-691E-711A-4C08-194442FCF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793" y="1200151"/>
            <a:ext cx="3460859" cy="23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94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97C2C-856D-634F-A17E-DD5B7AD5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0" fontAlgn="base" hangingPunct="0"/>
            <a:r>
              <a:rPr lang="en-US" sz="3200" i="1" kern="1200" dirty="0">
                <a:solidFill>
                  <a:srgbClr val="CD113B"/>
                </a:solidFill>
                <a:effectLst/>
              </a:rPr>
              <a:t>Strengths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7DF1-554C-B34C-8671-E5C0FBEFF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77" y="943156"/>
            <a:ext cx="6313832" cy="339447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What was the major genesis to have an adult SCD program in your area?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What personnel (numbers, types) are already present and engaged in SCD care?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How many of these can you call SCD champions?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How many patients have you assembled who seek care regularly at your institution or affiliates?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What tangible resources have you and leaders been allocated (funds, space, personnel, administrative support, protected time, community support)?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00EB59-55EF-4D4B-B319-DA170BB347D9}"/>
              </a:ext>
            </a:extLst>
          </p:cNvPr>
          <p:cNvGrpSpPr/>
          <p:nvPr/>
        </p:nvGrpSpPr>
        <p:grpSpPr>
          <a:xfrm>
            <a:off x="6796845" y="1816351"/>
            <a:ext cx="1908323" cy="1908323"/>
            <a:chOff x="409" y="14230"/>
            <a:chExt cx="1908323" cy="1908323"/>
          </a:xfrm>
        </p:grpSpPr>
        <p:sp>
          <p:nvSpPr>
            <p:cNvPr id="5" name="Down Arrow 4">
              <a:extLst>
                <a:ext uri="{FF2B5EF4-FFF2-40B4-BE49-F238E27FC236}">
                  <a16:creationId xmlns:a16="http://schemas.microsoft.com/office/drawing/2014/main" id="{A3BAA897-AAED-534A-8BDD-13E3DFAD68BE}"/>
                </a:ext>
              </a:extLst>
            </p:cNvPr>
            <p:cNvSpPr/>
            <p:nvPr/>
          </p:nvSpPr>
          <p:spPr>
            <a:xfrm rot="16200000">
              <a:off x="409" y="14230"/>
              <a:ext cx="1908323" cy="1908323"/>
            </a:xfrm>
            <a:prstGeom prst="downArrow">
              <a:avLst>
                <a:gd name="adj1" fmla="val 50000"/>
                <a:gd name="adj2" fmla="val 3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Down Arrow 4">
              <a:extLst>
                <a:ext uri="{FF2B5EF4-FFF2-40B4-BE49-F238E27FC236}">
                  <a16:creationId xmlns:a16="http://schemas.microsoft.com/office/drawing/2014/main" id="{63FDD623-1E2A-9447-B8E4-D097A6A8FFDE}"/>
                </a:ext>
              </a:extLst>
            </p:cNvPr>
            <p:cNvSpPr txBox="1"/>
            <p:nvPr/>
          </p:nvSpPr>
          <p:spPr>
            <a:xfrm rot="21600000">
              <a:off x="410" y="491311"/>
              <a:ext cx="1574366" cy="954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marL="0" lvl="0" indent="0" algn="ctr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Driving Forces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8437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9A5E3-B91A-7A44-A441-2CAAF155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0" fontAlgn="base" hangingPunct="0"/>
            <a:r>
              <a:rPr lang="en-US" sz="3200" i="1" kern="1200" dirty="0">
                <a:solidFill>
                  <a:srgbClr val="CD113B"/>
                </a:solidFill>
                <a:effectLst/>
                <a:latin typeface="Arial"/>
                <a:ea typeface="Geneva" pitchFamily="37" charset="-128"/>
                <a:cs typeface="Arial"/>
              </a:rPr>
              <a:t>Weaknesses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07C4F-60F5-AB4A-8AB5-78C0AB1CB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9613"/>
            <a:ext cx="6128328" cy="408027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What do you (partners) identify as the major needs of the adult SCD clinic/center/program in the next year?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Is there a plan to meet those needs?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Who in your institution’s senior administration has pledged to help you meet your needs?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Where might you go to get the support you need? Who do you trust?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Where are the institutional barriers? Space? Resources? Support?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A69390-11A1-9B4F-A99C-5465F1E813B7}"/>
              </a:ext>
            </a:extLst>
          </p:cNvPr>
          <p:cNvGrpSpPr/>
          <p:nvPr/>
        </p:nvGrpSpPr>
        <p:grpSpPr>
          <a:xfrm>
            <a:off x="6501284" y="1806303"/>
            <a:ext cx="1908323" cy="1908323"/>
            <a:chOff x="409" y="14230"/>
            <a:chExt cx="1908323" cy="1908323"/>
          </a:xfrm>
        </p:grpSpPr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C5D98525-5159-6E4F-87F3-30346B07C07A}"/>
                </a:ext>
              </a:extLst>
            </p:cNvPr>
            <p:cNvSpPr/>
            <p:nvPr/>
          </p:nvSpPr>
          <p:spPr>
            <a:xfrm rot="16200000">
              <a:off x="409" y="14230"/>
              <a:ext cx="1908323" cy="1908323"/>
            </a:xfrm>
            <a:prstGeom prst="downArrow">
              <a:avLst>
                <a:gd name="adj1" fmla="val 50000"/>
                <a:gd name="adj2" fmla="val 3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Down Arrow 4">
              <a:extLst>
                <a:ext uri="{FF2B5EF4-FFF2-40B4-BE49-F238E27FC236}">
                  <a16:creationId xmlns:a16="http://schemas.microsoft.com/office/drawing/2014/main" id="{AD9A37C9-6ED5-2B43-86DE-6084D4D58255}"/>
                </a:ext>
              </a:extLst>
            </p:cNvPr>
            <p:cNvSpPr txBox="1"/>
            <p:nvPr/>
          </p:nvSpPr>
          <p:spPr>
            <a:xfrm rot="21600000">
              <a:off x="410" y="491311"/>
              <a:ext cx="1574366" cy="954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marL="0" lvl="0" indent="0" algn="ctr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Driving Forces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1804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2134C-662A-6C43-B782-1648F15C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0" fontAlgn="base" hangingPunct="0"/>
            <a:r>
              <a:rPr lang="en-US" sz="3200" i="1" kern="1200" dirty="0">
                <a:solidFill>
                  <a:srgbClr val="CD113B"/>
                </a:solidFill>
                <a:effectLst/>
                <a:latin typeface="Arial"/>
                <a:ea typeface="Geneva" pitchFamily="37" charset="-128"/>
                <a:cs typeface="Arial"/>
              </a:rPr>
              <a:t>Opportunities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49AB0-BC2D-9342-8FC1-3725A3295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9959"/>
            <a:ext cx="8229600" cy="2524663"/>
          </a:xfrm>
        </p:spPr>
        <p:txBody>
          <a:bodyPr/>
          <a:lstStyle/>
          <a:p>
            <a:r>
              <a:rPr lang="en-US" sz="2000" dirty="0"/>
              <a:t>What is your medical center’s/program’s geographic and population reach or catchment area?  </a:t>
            </a:r>
          </a:p>
          <a:p>
            <a:r>
              <a:rPr lang="en-US" sz="2000" dirty="0"/>
              <a:t>How many SCD patients are in that catchment area?</a:t>
            </a:r>
          </a:p>
          <a:p>
            <a:r>
              <a:rPr lang="en-US" sz="2000" dirty="0"/>
              <a:t>Do you intend to reach all these patients?</a:t>
            </a:r>
          </a:p>
          <a:p>
            <a:r>
              <a:rPr lang="en-US" sz="2000" dirty="0"/>
              <a:t>What care services do you believe you can provide in 1 year? In 5 years?</a:t>
            </a:r>
          </a:p>
          <a:p>
            <a:r>
              <a:rPr lang="en-US" sz="2000" dirty="0"/>
              <a:t>Identifying potential allies both within and outside the department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75D4993-088B-6241-B88E-BFE71B6D47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4344748"/>
              </p:ext>
            </p:extLst>
          </p:nvPr>
        </p:nvGraphicFramePr>
        <p:xfrm>
          <a:off x="1879041" y="677792"/>
          <a:ext cx="5017475" cy="1777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7655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untSinai">
  <a:themeElements>
    <a:clrScheme name="Mt Sinai">
      <a:dk1>
        <a:srgbClr val="000000"/>
      </a:dk1>
      <a:lt1>
        <a:srgbClr val="FFFFFF"/>
      </a:lt1>
      <a:dk2>
        <a:srgbClr val="221F72"/>
      </a:dk2>
      <a:lt2>
        <a:srgbClr val="FFFFFF"/>
      </a:lt2>
      <a:accent1>
        <a:srgbClr val="00AEEF"/>
      </a:accent1>
      <a:accent2>
        <a:srgbClr val="D80B8C"/>
      </a:accent2>
      <a:accent3>
        <a:srgbClr val="221F72"/>
      </a:accent3>
      <a:accent4>
        <a:srgbClr val="B2B3B2"/>
      </a:accent4>
      <a:accent5>
        <a:srgbClr val="DDDEDD"/>
      </a:accent5>
      <a:accent6>
        <a:srgbClr val="00B9F2"/>
      </a:accent6>
      <a:hlink>
        <a:srgbClr val="767776"/>
      </a:hlink>
      <a:folHlink>
        <a:srgbClr val="777877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f428f131-8437-48c9-9cdf-8fab9dca4571">2018</Year>
    <Doc_x0020_Status xmlns="f428f131-8437-48c9-9cdf-8fab9dca4571">Final</Doc_x0020_Status>
    <Doc_x0020_Type xmlns="f428f131-8437-48c9-9cdf-8fab9dca4571">Presentation</Doc_x0020_Type>
    <Awards xmlns="f428f131-8437-48c9-9cdf-8fab9dca4571">Minority Medical Student Award Program</Awards>
    <Year_x0020_Awarded xmlns="f428f131-8437-48c9-9cdf-8fab9dca4571" xsi:nil="true"/>
    <ASH_x0020_Dept xmlns="f428f131-8437-48c9-9cdf-8fab9dca457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B948A12B80E84F872D9EC18BBECBF1" ma:contentTypeVersion="84" ma:contentTypeDescription="Create a new document." ma:contentTypeScope="" ma:versionID="c8cb74ef75c6d20eb6a4124cc2f02eb0">
  <xsd:schema xmlns:xsd="http://www.w3.org/2001/XMLSchema" xmlns:xs="http://www.w3.org/2001/XMLSchema" xmlns:p="http://schemas.microsoft.com/office/2006/metadata/properties" xmlns:ns2="f428f131-8437-48c9-9cdf-8fab9dca4571" xmlns:ns3="dffab4cf-5f92-475c-a706-d38d82977b74" targetNamespace="http://schemas.microsoft.com/office/2006/metadata/properties" ma:root="true" ma:fieldsID="8547cea07041ff84b2da9a3862b8b92a" ns2:_="" ns3:_="">
    <xsd:import namespace="f428f131-8437-48c9-9cdf-8fab9dca4571"/>
    <xsd:import namespace="dffab4cf-5f92-475c-a706-d38d82977b74"/>
    <xsd:element name="properties">
      <xsd:complexType>
        <xsd:sequence>
          <xsd:element name="documentManagement">
            <xsd:complexType>
              <xsd:all>
                <xsd:element ref="ns2:Awards" minOccurs="0"/>
                <xsd:element ref="ns2:Year_x0020_Awarded" minOccurs="0"/>
                <xsd:element ref="ns2:Doc_x0020_Status" minOccurs="0"/>
                <xsd:element ref="ns2:Doc_x0020_Type"/>
                <xsd:element ref="ns2:Year" minOccurs="0"/>
                <xsd:element ref="ns2:ASH_x0020_Dept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8f131-8437-48c9-9cdf-8fab9dca4571" elementFormDefault="qualified">
    <xsd:import namespace="http://schemas.microsoft.com/office/2006/documentManagement/types"/>
    <xsd:import namespace="http://schemas.microsoft.com/office/infopath/2007/PartnerControls"/>
    <xsd:element name="Awards" ma:index="2" nillable="true" ma:displayName="Award" ma:format="Dropdown" ma:indexed="true" ma:internalName="Awards" ma:readOnly="false">
      <xsd:simpleType>
        <xsd:restriction base="dms:Choice">
          <xsd:enumeration value="Abstract Achievement Award"/>
          <xsd:enumeration value="Advocacy Awards"/>
          <xsd:enumeration value="Alternative Training Pathway Grant"/>
          <xsd:enumeration value="ASH Ambassador"/>
          <xsd:enumeration value="ASH-AMFDP"/>
          <xsd:enumeration value="Bridge Grant Award"/>
          <xsd:enumeration value="Clinical Research Training Institute"/>
          <xsd:enumeration value="CRTI in Latin America"/>
          <xsd:enumeration value="Clinical Research Trainee Day- APAC"/>
          <xsd:enumeration value="EHA-ASH Research Exchange Award"/>
          <xsd:enumeration value="General"/>
          <xsd:enumeration value="Honorific Awards"/>
          <xsd:enumeration value="HONORS Award"/>
          <xsd:enumeration value="International Hematology Award"/>
          <xsd:enumeration value="Leadership in Promoting Diversity"/>
          <xsd:enumeration value="Mentor Award"/>
          <xsd:enumeration value="MGSAAA"/>
          <xsd:enumeration value="Minority Medical Student Award Program"/>
          <xsd:enumeration value="MMSAP Flex"/>
          <xsd:enumeration value="MMSAP Yearlong"/>
          <xsd:enumeration value="Minority Resident Hematology Award Program"/>
          <xsd:enumeration value="Misc Awards"/>
          <xsd:enumeration value="Physician-Scientist Award"/>
          <xsd:enumeration value="Research Training Award for Fellows"/>
          <xsd:enumeration value="Scholar Awards"/>
          <xsd:enumeration value="Trainee Research Award"/>
          <xsd:enumeration value="Translational Research Training in Hematology"/>
          <xsd:enumeration value="Visitor Training Program"/>
        </xsd:restriction>
      </xsd:simpleType>
    </xsd:element>
    <xsd:element name="Year_x0020_Awarded" ma:index="3" nillable="true" ma:displayName="Year Awarded" ma:format="Dropdown" ma:indexed="true" ma:internalName="Year_x0020_Awarded" ma:readOnly="false">
      <xsd:simpleType>
        <xsd:restriction base="dms:Choice"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  <xsd:enumeration value="2002"/>
          <xsd:enumeration value="2001"/>
          <xsd:enumeration value="2000"/>
          <xsd:enumeration value="1999"/>
          <xsd:enumeration value="1998"/>
          <xsd:enumeration value="1997"/>
          <xsd:enumeration value="1996"/>
          <xsd:enumeration value="1995"/>
          <xsd:enumeration value="1994"/>
          <xsd:enumeration value="1993"/>
          <xsd:enumeration value="1992"/>
          <xsd:enumeration value="1991"/>
          <xsd:enumeration value="1990"/>
        </xsd:restriction>
      </xsd:simpleType>
    </xsd:element>
    <xsd:element name="Doc_x0020_Status" ma:index="4" nillable="true" ma:displayName="Doc Status" ma:default="Final" ma:format="Dropdown" ma:indexed="true" ma:internalName="Doc_x0020_Status" ma:readOnly="false">
      <xsd:simpleType>
        <xsd:restriction base="dms:Choice">
          <xsd:enumeration value="Draft"/>
          <xsd:enumeration value="Final"/>
        </xsd:restriction>
      </xsd:simpleType>
    </xsd:element>
    <xsd:element name="Doc_x0020_Type" ma:index="5" ma:displayName="Doc Type" ma:format="Dropdown" ma:indexed="true" ma:internalName="Doc_x0020_Type" ma:readOnly="false">
      <xsd:simpleType>
        <xsd:union memberTypes="dms:Text">
          <xsd:simpleType>
            <xsd:restriction base="dms:Choice">
              <xsd:enumeration value="Advertisement"/>
              <xsd:enumeration value="Agenda"/>
              <xsd:enumeration value="Contract"/>
              <xsd:enumeration value="E-mail"/>
              <xsd:enumeration value="Evaluation Material"/>
              <xsd:enumeration value="Form"/>
              <xsd:enumeration value="Letter"/>
              <xsd:enumeration value="Map"/>
              <xsd:enumeration value="Meeting Notebook"/>
              <xsd:enumeration value="Memo"/>
              <xsd:enumeration value="Minutes"/>
              <xsd:enumeration value="Miscellaneous"/>
              <xsd:enumeration value="Official (Legal Docs)"/>
              <xsd:enumeration value="Policy"/>
              <xsd:enumeration value="Presentation"/>
              <xsd:enumeration value="Reference"/>
              <xsd:enumeration value="Report"/>
              <xsd:enumeration value="RFP"/>
              <xsd:enumeration value="Standard Operating Procedure (SOP)"/>
              <xsd:enumeration value="Survey"/>
              <xsd:enumeration value="Template"/>
              <xsd:enumeration value="Timeline"/>
            </xsd:restriction>
          </xsd:simpleType>
        </xsd:union>
      </xsd:simpleType>
    </xsd:element>
    <xsd:element name="Year" ma:index="6" nillable="true" ma:displayName="Year" ma:format="Dropdown" ma:indexed="true" ma:internalName="Year" ma:readOnly="false">
      <xsd:simpleType>
        <xsd:restriction base="dms:Choice"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  <xsd:enumeration value="2002"/>
          <xsd:enumeration value="2001"/>
          <xsd:enumeration value="2000"/>
          <xsd:enumeration value="1999"/>
          <xsd:enumeration value="1998"/>
          <xsd:enumeration value="1997"/>
          <xsd:enumeration value="1996"/>
          <xsd:enumeration value="1995"/>
          <xsd:enumeration value="1994"/>
          <xsd:enumeration value="1993"/>
          <xsd:enumeration value="1992"/>
          <xsd:enumeration value="1991"/>
          <xsd:enumeration value="1990"/>
        </xsd:restriction>
      </xsd:simpleType>
    </xsd:element>
    <xsd:element name="ASH_x0020_Dept" ma:index="7" nillable="true" ma:displayName="ASH Dept" ma:format="Dropdown" ma:internalName="ASH_x0020_Dept" ma:readOnly="false">
      <xsd:simpleType>
        <xsd:restriction base="dms:Choice">
          <xsd:enumeration value="Communications"/>
          <xsd:enumeration value="Development"/>
          <xsd:enumeration value="Education and Training"/>
          <xsd:enumeration value="Executive Office"/>
          <xsd:enumeration value="Finance and Administration"/>
          <xsd:enumeration value="Government Relations and Practice"/>
          <xsd:enumeration value="Meetings"/>
          <xsd:enumeration value="Office of the COO"/>
          <xsd:enumeration value="Other"/>
          <xsd:enumeration value="Publishing"/>
        </xsd:restriction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ab4cf-5f92-475c-a706-d38d82977b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C530F2-9F99-4AAF-864C-1D493DDA5D25}">
  <ds:schemaRefs>
    <ds:schemaRef ds:uri="http://purl.org/dc/elements/1.1/"/>
    <ds:schemaRef ds:uri="http://schemas.microsoft.com/office/2006/documentManagement/types"/>
    <ds:schemaRef ds:uri="dffab4cf-5f92-475c-a706-d38d82977b74"/>
    <ds:schemaRef ds:uri="f428f131-8437-48c9-9cdf-8fab9dca457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06E3E0C-6AB6-4679-AF4B-A2AB3BADA9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28f131-8437-48c9-9cdf-8fab9dca4571"/>
    <ds:schemaRef ds:uri="dffab4cf-5f92-475c-a706-d38d82977b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53A5FE-0CFB-4783-95F1-C2557943C20C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970B7EA5-3A0D-4427-B3A8-72663A9808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931</Words>
  <Application>Microsoft Office PowerPoint</Application>
  <PresentationFormat>On-screen Show (16:9)</PresentationFormat>
  <Paragraphs>205</Paragraphs>
  <Slides>16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Lucida Grande</vt:lpstr>
      <vt:lpstr>Times New Roman</vt:lpstr>
      <vt:lpstr>Wingdings</vt:lpstr>
      <vt:lpstr>Office Theme</vt:lpstr>
      <vt:lpstr>MountSinai</vt:lpstr>
      <vt:lpstr>Driving Change in Sickle Cell Care at Your Institution </vt:lpstr>
      <vt:lpstr>Disclosures In compliance with ACCME policy, ASH requires disclosures to the session audience:</vt:lpstr>
      <vt:lpstr>After this session, learners will be able to… </vt:lpstr>
      <vt:lpstr>Kurt Lewin (1890-1947): Change Theory</vt:lpstr>
      <vt:lpstr>What are strengths, weaknesses, opportunities, and threats (SWOTs) to driving change in SCD care at YOUR institution?</vt:lpstr>
      <vt:lpstr>SWOT: What to Bring to the Workshop</vt:lpstr>
      <vt:lpstr>Strengths</vt:lpstr>
      <vt:lpstr>Weaknesses</vt:lpstr>
      <vt:lpstr>Opportunities</vt:lpstr>
      <vt:lpstr>Threats </vt:lpstr>
      <vt:lpstr>Mount Sinai Hospital:  SWOT Analysis    Jena Simon, DNP, APRN-BC Charleen Jacobs, MS, APRN-BC Cassandra Dobson, PhD, RN  February 16, 2021 </vt:lpstr>
      <vt:lpstr>Strengths</vt:lpstr>
      <vt:lpstr>Weaknesses</vt:lpstr>
      <vt:lpstr>Opportunities</vt:lpstr>
      <vt:lpstr>Threats</vt:lpstr>
      <vt:lpstr>Prior to May 8 Arrival in DC</vt:lpstr>
    </vt:vector>
  </TitlesOfParts>
  <Company>house of hayes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 PowerPoint Template 2018-MMSAP</dc:title>
  <dc:creator>Page Hayes</dc:creator>
  <cp:lastModifiedBy>Peck, Emily</cp:lastModifiedBy>
  <cp:revision>217</cp:revision>
  <cp:lastPrinted>2019-10-14T13:45:54Z</cp:lastPrinted>
  <dcterms:created xsi:type="dcterms:W3CDTF">2010-04-01T20:51:44Z</dcterms:created>
  <dcterms:modified xsi:type="dcterms:W3CDTF">2023-03-17T20:41:19Z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usines Svs Classification">
    <vt:lpwstr>General</vt:lpwstr>
  </property>
  <property fmtid="{D5CDD505-2E9C-101B-9397-08002B2CF9AE}" pid="3" name="ContentType">
    <vt:lpwstr>Document</vt:lpwstr>
  </property>
  <property fmtid="{D5CDD505-2E9C-101B-9397-08002B2CF9AE}" pid="4" name="Employee Classification">
    <vt:lpwstr>General</vt:lpwstr>
  </property>
  <property fmtid="{D5CDD505-2E9C-101B-9397-08002B2CF9AE}" pid="5" name="Category">
    <vt:lpwstr>None</vt:lpwstr>
  </property>
  <property fmtid="{D5CDD505-2E9C-101B-9397-08002B2CF9AE}" pid="6" name="Department">
    <vt:lpwstr>Communications</vt:lpwstr>
  </property>
  <property fmtid="{D5CDD505-2E9C-101B-9397-08002B2CF9AE}" pid="7" name="ContentTypeId">
    <vt:lpwstr>0x010100D2B948A12B80E84F872D9EC18BBECBF1</vt:lpwstr>
  </property>
</Properties>
</file>