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54"/>
  </p:notesMasterIdLst>
  <p:sldIdLst>
    <p:sldId id="259" r:id="rId6"/>
    <p:sldId id="382" r:id="rId7"/>
    <p:sldId id="265" r:id="rId8"/>
    <p:sldId id="353" r:id="rId9"/>
    <p:sldId id="268" r:id="rId10"/>
    <p:sldId id="329" r:id="rId11"/>
    <p:sldId id="330" r:id="rId12"/>
    <p:sldId id="334" r:id="rId13"/>
    <p:sldId id="335" r:id="rId14"/>
    <p:sldId id="336" r:id="rId15"/>
    <p:sldId id="337" r:id="rId16"/>
    <p:sldId id="271" r:id="rId17"/>
    <p:sldId id="339" r:id="rId18"/>
    <p:sldId id="340" r:id="rId19"/>
    <p:sldId id="381" r:id="rId20"/>
    <p:sldId id="312" r:id="rId21"/>
    <p:sldId id="380" r:id="rId22"/>
    <p:sldId id="324" r:id="rId23"/>
    <p:sldId id="311" r:id="rId24"/>
    <p:sldId id="274" r:id="rId25"/>
    <p:sldId id="273" r:id="rId26"/>
    <p:sldId id="275" r:id="rId27"/>
    <p:sldId id="276" r:id="rId28"/>
    <p:sldId id="318" r:id="rId29"/>
    <p:sldId id="278" r:id="rId30"/>
    <p:sldId id="341" r:id="rId31"/>
    <p:sldId id="342" r:id="rId32"/>
    <p:sldId id="284" r:id="rId33"/>
    <p:sldId id="345" r:id="rId34"/>
    <p:sldId id="346" r:id="rId35"/>
    <p:sldId id="289" r:id="rId36"/>
    <p:sldId id="379" r:id="rId37"/>
    <p:sldId id="358" r:id="rId38"/>
    <p:sldId id="359" r:id="rId39"/>
    <p:sldId id="360" r:id="rId40"/>
    <p:sldId id="364" r:id="rId41"/>
    <p:sldId id="365" r:id="rId42"/>
    <p:sldId id="366" r:id="rId43"/>
    <p:sldId id="367" r:id="rId44"/>
    <p:sldId id="368" r:id="rId45"/>
    <p:sldId id="369" r:id="rId46"/>
    <p:sldId id="375" r:id="rId47"/>
    <p:sldId id="376" r:id="rId48"/>
    <p:sldId id="347" r:id="rId49"/>
    <p:sldId id="308" r:id="rId50"/>
    <p:sldId id="378" r:id="rId51"/>
    <p:sldId id="348" r:id="rId52"/>
    <p:sldId id="328" r:id="rId53"/>
  </p:sldIdLst>
  <p:sldSz cx="9144000" cy="5143500" type="screen16x9"/>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Geneva"/>
        <a:cs typeface="Geneva"/>
      </a:defRPr>
    </a:lvl5pPr>
    <a:lvl6pPr marL="2286000" algn="l" defTabSz="914400" rtl="0" eaLnBrk="1" latinLnBrk="0" hangingPunct="1">
      <a:defRPr kern="1200">
        <a:solidFill>
          <a:schemeClr val="tx1"/>
        </a:solidFill>
        <a:latin typeface="Arial" panose="020B0604020202020204" pitchFamily="34" charset="0"/>
        <a:ea typeface="Geneva"/>
        <a:cs typeface="Geneva"/>
      </a:defRPr>
    </a:lvl6pPr>
    <a:lvl7pPr marL="2743200" algn="l" defTabSz="914400" rtl="0" eaLnBrk="1" latinLnBrk="0" hangingPunct="1">
      <a:defRPr kern="1200">
        <a:solidFill>
          <a:schemeClr val="tx1"/>
        </a:solidFill>
        <a:latin typeface="Arial" panose="020B0604020202020204" pitchFamily="34" charset="0"/>
        <a:ea typeface="Geneva"/>
        <a:cs typeface="Geneva"/>
      </a:defRPr>
    </a:lvl7pPr>
    <a:lvl8pPr marL="3200400" algn="l" defTabSz="914400" rtl="0" eaLnBrk="1" latinLnBrk="0" hangingPunct="1">
      <a:defRPr kern="1200">
        <a:solidFill>
          <a:schemeClr val="tx1"/>
        </a:solidFill>
        <a:latin typeface="Arial" panose="020B0604020202020204" pitchFamily="34" charset="0"/>
        <a:ea typeface="Geneva"/>
        <a:cs typeface="Geneva"/>
      </a:defRPr>
    </a:lvl8pPr>
    <a:lvl9pPr marL="3657600" algn="l" defTabSz="914400" rtl="0" eaLnBrk="1" latinLnBrk="0" hangingPunct="1">
      <a:defRPr kern="1200">
        <a:solidFill>
          <a:schemeClr val="tx1"/>
        </a:solidFill>
        <a:latin typeface="Arial" panose="020B0604020202020204" pitchFamily="34" charset="0"/>
        <a:ea typeface="Geneva"/>
        <a:cs typeface="Geneva"/>
      </a:defRPr>
    </a:lvl9pPr>
  </p:defaultTextStyle>
  <p:extLst>
    <p:ext uri="{EFAFB233-063F-42B5-8137-9DF3F51BA10A}">
      <p15:sldGuideLst xmlns:p15="http://schemas.microsoft.com/office/powerpoint/2012/main">
        <p15:guide id="1" orient="horz" pos="2172" userDrawn="1">
          <p15:clr>
            <a:srgbClr val="A4A3A4"/>
          </p15:clr>
        </p15:guide>
        <p15:guide id="2" pos="2850">
          <p15:clr>
            <a:srgbClr val="A4A3A4"/>
          </p15:clr>
        </p15:guide>
        <p15:guide id="3" orient="horz" pos="16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ACEB27-2528-0949-AC66-382EDBC67A48}" name="Vajdos, Janis" initials="VJ" userId="S::JVajdos@smithbucklin.com::b8852b77-9a60-4f57-8b8f-f810ef338681" providerId="AD"/>
  <p188:author id="{E76788A2-07D5-FA07-4FAE-759AB021CF6E}" name="Harty, Patrick" initials="HP" userId="S::PHarty@smithbucklin.com::31490e0f-fafe-4c9d-af74-2722bc1b6d90" providerId="AD"/>
  <p188:author id="{034FA5A8-98D5-E2DA-F7A1-C1E7F02FA8D5}" name="Peck, Emily" initials="PE" userId="S::epeck@smithbucklin.com::5c8974fd-4f13-4eb8-954e-26dd00f30146" providerId="AD"/>
  <p188:author id="{39EC44BB-67E0-10F3-82E6-1FA421754E0A}" name="Buchanan, Daryl" initials="BD" userId="S::DBuchana@smithbucklin.com::52c9c5b3-9edb-4f1f-a173-8d7ff6b7ca8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chanan, Daryl" initials="BD" lastIdx="75" clrIdx="0">
    <p:extLst>
      <p:ext uri="{19B8F6BF-5375-455C-9EA6-DF929625EA0E}">
        <p15:presenceInfo xmlns:p15="http://schemas.microsoft.com/office/powerpoint/2012/main" userId="S-1-5-21-1466045628-881665582-335421608-394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4" autoAdjust="0"/>
    <p:restoredTop sz="91214" autoAdjust="0"/>
  </p:normalViewPr>
  <p:slideViewPr>
    <p:cSldViewPr snapToGrid="0" snapToObjects="1" showGuides="1">
      <p:cViewPr varScale="1">
        <p:scale>
          <a:sx n="133" d="100"/>
          <a:sy n="133" d="100"/>
        </p:scale>
        <p:origin x="894" y="120"/>
      </p:cViewPr>
      <p:guideLst>
        <p:guide orient="horz" pos="2172"/>
        <p:guide pos="2850"/>
        <p:guide orient="horz" pos="1620"/>
      </p:guideLst>
    </p:cSldViewPr>
  </p:slideViewPr>
  <p:notesTextViewPr>
    <p:cViewPr>
      <p:scale>
        <a:sx n="3" d="2"/>
        <a:sy n="3" d="2"/>
      </p:scale>
      <p:origin x="0" y="0"/>
    </p:cViewPr>
  </p:notesTextViewPr>
  <p:sorterViewPr>
    <p:cViewPr>
      <p:scale>
        <a:sx n="144" d="100"/>
        <a:sy n="14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959510359671396"/>
          <c:y val="0.12095812973827168"/>
          <c:w val="0.55506811648543941"/>
          <c:h val="0.77535240242428616"/>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ACE7-49C4-BA50-3E248A4CD6F4}"/>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202A-4E39-BE2F-011DEFAAA6F9}"/>
              </c:ext>
            </c:extLst>
          </c:dPt>
          <c:dPt>
            <c:idx val="2"/>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202A-4E39-BE2F-011DEFAAA6F9}"/>
              </c:ext>
            </c:extLst>
          </c:dPt>
          <c:dPt>
            <c:idx val="3"/>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202A-4E39-BE2F-011DEFAAA6F9}"/>
              </c:ext>
            </c:extLst>
          </c:dPt>
          <c:dPt>
            <c:idx val="4"/>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7-202A-4E39-BE2F-011DEFAAA6F9}"/>
              </c:ext>
            </c:extLst>
          </c:dPt>
          <c:dPt>
            <c:idx val="5"/>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9-202A-4E39-BE2F-011DEFAAA6F9}"/>
              </c:ext>
            </c:extLst>
          </c:dPt>
          <c:dPt>
            <c:idx val="6"/>
            <c:invertIfNegative val="0"/>
            <c:bubble3D val="0"/>
            <c:spPr>
              <a:solidFill>
                <a:schemeClr val="bg1">
                  <a:lumMod val="75000"/>
                </a:schemeClr>
              </a:solidFill>
              <a:ln>
                <a:noFill/>
              </a:ln>
              <a:effectLst/>
            </c:spPr>
            <c:extLst>
              <c:ext xmlns:c16="http://schemas.microsoft.com/office/drawing/2014/chart" uri="{C3380CC4-5D6E-409C-BE32-E72D297353CC}">
                <c16:uniqueId val="{0000000B-202A-4E39-BE2F-011DEFAAA6F9}"/>
              </c:ext>
            </c:extLst>
          </c:dPt>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814567A-D48A-4815-A889-4F6124C042C8}" type="VALUE">
                      <a:rPr lang="en-US" b="1">
                        <a:solidFill>
                          <a:srgbClr val="C00000"/>
                        </a:solidFill>
                      </a:rPr>
                      <a:pPr>
                        <a:defRPr sz="1800" b="1">
                          <a:solidFill>
                            <a:schemeClr val="tx1"/>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E7-49C4-BA50-3E248A4CD6F4}"/>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02A-4E39-BE2F-011DEFAAA6F9}"/>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02A-4E39-BE2F-011DEFAAA6F9}"/>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02A-4E39-BE2F-011DEFAAA6F9}"/>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202A-4E39-BE2F-011DEFAAA6F9}"/>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202A-4E39-BE2F-011DEFAAA6F9}"/>
                </c:ext>
              </c:extLst>
            </c:dLbl>
            <c:dLbl>
              <c:idx val="6"/>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202A-4E39-BE2F-011DEFAAA6F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YNHH (n=300)</c:v>
                </c:pt>
                <c:pt idx="1">
                  <c:v>Hosp 5 (n=62)</c:v>
                </c:pt>
                <c:pt idx="2">
                  <c:v>Hosp 4 (n=64)</c:v>
                </c:pt>
                <c:pt idx="3">
                  <c:v>Hosp 3 (n=81)</c:v>
                </c:pt>
                <c:pt idx="4">
                  <c:v>Hosp 2 (n=141)</c:v>
                </c:pt>
                <c:pt idx="5">
                  <c:v>Hosp 1 (n=62)</c:v>
                </c:pt>
                <c:pt idx="6">
                  <c:v>DRG 812 CMS Arithmetic ALOS</c:v>
                </c:pt>
              </c:strCache>
            </c:strRef>
          </c:cat>
          <c:val>
            <c:numRef>
              <c:f>Sheet1!$B$2:$B$8</c:f>
              <c:numCache>
                <c:formatCode>General</c:formatCode>
                <c:ptCount val="7"/>
                <c:pt idx="0">
                  <c:v>11.5</c:v>
                </c:pt>
                <c:pt idx="1">
                  <c:v>10.199999999999999</c:v>
                </c:pt>
                <c:pt idx="2">
                  <c:v>8.1</c:v>
                </c:pt>
                <c:pt idx="3">
                  <c:v>4.5</c:v>
                </c:pt>
                <c:pt idx="4">
                  <c:v>8.4</c:v>
                </c:pt>
                <c:pt idx="5">
                  <c:v>4.5</c:v>
                </c:pt>
                <c:pt idx="6">
                  <c:v>3.7</c:v>
                </c:pt>
              </c:numCache>
            </c:numRef>
          </c:val>
          <c:extLst>
            <c:ext xmlns:c16="http://schemas.microsoft.com/office/drawing/2014/chart" uri="{C3380CC4-5D6E-409C-BE32-E72D297353CC}">
              <c16:uniqueId val="{0000000D-202A-4E39-BE2F-011DEFAAA6F9}"/>
            </c:ext>
          </c:extLst>
        </c:ser>
        <c:dLbls>
          <c:showLegendKey val="0"/>
          <c:showVal val="0"/>
          <c:showCatName val="0"/>
          <c:showSerName val="0"/>
          <c:showPercent val="0"/>
          <c:showBubbleSize val="0"/>
        </c:dLbls>
        <c:gapWidth val="182"/>
        <c:axId val="1142356336"/>
        <c:axId val="1142343280"/>
      </c:barChart>
      <c:catAx>
        <c:axId val="1142356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crossAx val="1142343280"/>
        <c:crosses val="autoZero"/>
        <c:auto val="1"/>
        <c:lblAlgn val="ctr"/>
        <c:lblOffset val="100"/>
        <c:noMultiLvlLbl val="0"/>
      </c:catAx>
      <c:valAx>
        <c:axId val="1142343280"/>
        <c:scaling>
          <c:orientation val="minMax"/>
          <c:max val="1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dirty="0">
                    <a:solidFill>
                      <a:schemeClr val="tx1"/>
                    </a:solidFill>
                  </a:rPr>
                  <a:t>Average Length of Stay</a:t>
                </a:r>
                <a:r>
                  <a:rPr lang="en-US" sz="2000" b="1" baseline="0" dirty="0">
                    <a:solidFill>
                      <a:schemeClr val="tx1"/>
                    </a:solidFill>
                  </a:rPr>
                  <a:t> (Days)</a:t>
                </a:r>
                <a:endParaRPr lang="en-US" sz="2000" b="1" dirty="0">
                  <a:solidFill>
                    <a:schemeClr val="tx1"/>
                  </a:solidFill>
                </a:endParaRPr>
              </a:p>
            </c:rich>
          </c:tx>
          <c:layout>
            <c:manualLayout>
              <c:xMode val="edge"/>
              <c:yMode val="edge"/>
              <c:x val="0.30195225596800401"/>
              <c:y val="2.2636267298995896E-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crossAx val="1142356336"/>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64480612060956"/>
          <c:y val="3.3835257375494955E-2"/>
          <c:w val="0.8409034243480582"/>
          <c:h val="0.77873719195763602"/>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square"/>
            <c:size val="9"/>
            <c:spPr>
              <a:solidFill>
                <a:schemeClr val="accent1"/>
              </a:solidFill>
              <a:ln w="9525">
                <a:solidFill>
                  <a:schemeClr val="accent1"/>
                </a:solidFill>
              </a:ln>
              <a:effectLst/>
            </c:spPr>
          </c:marker>
          <c:dLbls>
            <c:dLbl>
              <c:idx val="0"/>
              <c:layout>
                <c:manualLayout>
                  <c:x val="-2.9216096397210106E-2"/>
                  <c:y val="6.09119155231226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17-49A8-B73C-BE0FC1B11BDF}"/>
                </c:ext>
              </c:extLst>
            </c:dLbl>
            <c:dLbl>
              <c:idx val="1"/>
              <c:layout>
                <c:manualLayout>
                  <c:x val="-2.7064993036904437E-2"/>
                  <c:y val="3.8473291951805183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4274718989356402E-2"/>
                      <c:h val="0.10276409878558819"/>
                    </c:manualLayout>
                  </c15:layout>
                </c:ext>
                <c:ext xmlns:c16="http://schemas.microsoft.com/office/drawing/2014/chart" uri="{C3380CC4-5D6E-409C-BE32-E72D297353CC}">
                  <c16:uniqueId val="{00000001-5A17-49A8-B73C-BE0FC1B11BDF}"/>
                </c:ext>
              </c:extLst>
            </c:dLbl>
            <c:dLbl>
              <c:idx val="2"/>
              <c:layout>
                <c:manualLayout>
                  <c:x val="-4.4351810404854274E-2"/>
                  <c:y val="-5.3532183767910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17-49A8-B73C-BE0FC1B11BDF}"/>
                </c:ext>
              </c:extLst>
            </c:dLbl>
            <c:dLbl>
              <c:idx val="3"/>
              <c:layout>
                <c:manualLayout>
                  <c:x val="-1.1546428926688609E-2"/>
                  <c:y val="-4.7244117444381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17-49A8-B73C-BE0FC1B11BDF}"/>
                </c:ext>
              </c:extLst>
            </c:dLbl>
            <c:dLbl>
              <c:idx val="4"/>
              <c:layout>
                <c:manualLayout>
                  <c:x val="-3.0804249482749315E-2"/>
                  <c:y val="7.7613295945484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17-49A8-B73C-BE0FC1B11BDF}"/>
                </c:ext>
              </c:extLst>
            </c:dLbl>
            <c:dLbl>
              <c:idx val="5"/>
              <c:layout>
                <c:manualLayout>
                  <c:x val="-3.0564546425741027E-2"/>
                  <c:y val="5.8267094474490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17-49A8-B73C-BE0FC1B11BDF}"/>
                </c:ext>
              </c:extLst>
            </c:dLbl>
            <c:dLbl>
              <c:idx val="6"/>
              <c:layout>
                <c:manualLayout>
                  <c:x val="-3.2212625275532279E-2"/>
                  <c:y val="5.8267094474490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17-49A8-B73C-BE0FC1B11BDF}"/>
                </c:ext>
              </c:extLst>
            </c:dLbl>
            <c:dLbl>
              <c:idx val="7"/>
              <c:layout>
                <c:manualLayout>
                  <c:x val="-3.380077836107126E-2"/>
                  <c:y val="5.8626386817589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17-49A8-B73C-BE0FC1B11BDF}"/>
                </c:ext>
              </c:extLst>
            </c:dLbl>
            <c:dLbl>
              <c:idx val="8"/>
              <c:layout>
                <c:manualLayout>
                  <c:x val="-3.3621001068315129E-2"/>
                  <c:y val="6.60870840434225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AD-2845-ACC9-01C330474903}"/>
                </c:ext>
              </c:extLst>
            </c:dLbl>
            <c:dLbl>
              <c:idx val="9"/>
              <c:layout>
                <c:manualLayout>
                  <c:x val="-3.3543415252983426E-2"/>
                  <c:y val="6.6920577141772922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3918103434085372E-2"/>
                      <c:h val="7.6235635645013053E-2"/>
                    </c:manualLayout>
                  </c15:layout>
                </c:ext>
                <c:ext xmlns:c16="http://schemas.microsoft.com/office/drawing/2014/chart" uri="{C3380CC4-5D6E-409C-BE32-E72D297353CC}">
                  <c16:uniqueId val="{00000000-DFC3-43CF-A53F-4423F349C179}"/>
                </c:ext>
              </c:extLst>
            </c:dLbl>
            <c:dLbl>
              <c:idx val="10"/>
              <c:layout>
                <c:manualLayout>
                  <c:x val="-3.7864685180857914E-2"/>
                  <c:y val="6.7532210132973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C3-43CF-A53F-4423F349C179}"/>
                </c:ext>
              </c:extLst>
            </c:dLbl>
            <c:dLbl>
              <c:idx val="11"/>
              <c:layout>
                <c:manualLayout>
                  <c:x val="-3.1553904317381705E-2"/>
                  <c:y val="5.525362647243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C3-43CF-A53F-4423F349C179}"/>
                </c:ext>
              </c:extLst>
            </c:dLbl>
            <c:dLbl>
              <c:idx val="12"/>
              <c:layout>
                <c:manualLayout>
                  <c:x val="-2.8424350940017905E-2"/>
                  <c:y val="5.722206614330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49-4A17-859E-4531FB0CAF9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Sheet1!$B$2:$B$14</c:f>
              <c:numCache>
                <c:formatCode>General</c:formatCode>
                <c:ptCount val="13"/>
                <c:pt idx="0">
                  <c:v>11.5</c:v>
                </c:pt>
                <c:pt idx="1">
                  <c:v>12</c:v>
                </c:pt>
                <c:pt idx="2">
                  <c:v>12.3</c:v>
                </c:pt>
                <c:pt idx="3">
                  <c:v>7.1</c:v>
                </c:pt>
                <c:pt idx="4">
                  <c:v>6.5</c:v>
                </c:pt>
                <c:pt idx="5">
                  <c:v>5</c:v>
                </c:pt>
                <c:pt idx="6">
                  <c:v>4.9000000000000004</c:v>
                </c:pt>
                <c:pt idx="7">
                  <c:v>5</c:v>
                </c:pt>
                <c:pt idx="8">
                  <c:v>5.6</c:v>
                </c:pt>
                <c:pt idx="9">
                  <c:v>5.9</c:v>
                </c:pt>
                <c:pt idx="10">
                  <c:v>6</c:v>
                </c:pt>
                <c:pt idx="11">
                  <c:v>5.6</c:v>
                </c:pt>
                <c:pt idx="12">
                  <c:v>6.5</c:v>
                </c:pt>
              </c:numCache>
            </c:numRef>
          </c:val>
          <c:smooth val="0"/>
          <c:extLst>
            <c:ext xmlns:c16="http://schemas.microsoft.com/office/drawing/2014/chart" uri="{C3380CC4-5D6E-409C-BE32-E72D297353CC}">
              <c16:uniqueId val="{00000008-5A17-49A8-B73C-BE0FC1B11BDF}"/>
            </c:ext>
          </c:extLst>
        </c:ser>
        <c:dLbls>
          <c:showLegendKey val="0"/>
          <c:showVal val="0"/>
          <c:showCatName val="0"/>
          <c:showSerName val="0"/>
          <c:showPercent val="0"/>
          <c:showBubbleSize val="0"/>
        </c:dLbls>
        <c:marker val="1"/>
        <c:smooth val="0"/>
        <c:axId val="1142350352"/>
        <c:axId val="1142343824"/>
      </c:lineChart>
      <c:catAx>
        <c:axId val="114235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1142343824"/>
        <c:crosses val="autoZero"/>
        <c:auto val="1"/>
        <c:lblAlgn val="ctr"/>
        <c:lblOffset val="100"/>
        <c:noMultiLvlLbl val="0"/>
      </c:catAx>
      <c:valAx>
        <c:axId val="1142343824"/>
        <c:scaling>
          <c:orientation val="minMax"/>
          <c:max val="1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dirty="0">
                    <a:solidFill>
                      <a:schemeClr val="tx1"/>
                    </a:solidFill>
                  </a:rPr>
                  <a:t>ALOS (Days)</a:t>
                </a:r>
              </a:p>
            </c:rich>
          </c:tx>
          <c:layout>
            <c:manualLayout>
              <c:xMode val="edge"/>
              <c:yMode val="edge"/>
              <c:x val="2.0302640933949127E-2"/>
              <c:y val="0.2456161663187145"/>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142350352"/>
        <c:crosses val="autoZero"/>
        <c:crossBetween val="between"/>
        <c:majorUnit val="2"/>
        <c:min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693496646252558E-2"/>
          <c:y val="3.9605148040705439E-2"/>
          <c:w val="0.91433119471177215"/>
          <c:h val="0.71781350414604861"/>
        </c:manualLayout>
      </c:layout>
      <c:lineChart>
        <c:grouping val="standard"/>
        <c:varyColors val="0"/>
        <c:ser>
          <c:idx val="0"/>
          <c:order val="0"/>
          <c:tx>
            <c:strRef>
              <c:f>Sheet1!$B$1</c:f>
              <c:strCache>
                <c:ptCount val="1"/>
                <c:pt idx="0">
                  <c:v>INPT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3.6155790441176484E-2"/>
                  <c:y val="-2.7692430720514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BF-4E61-B6CF-417256C77964}"/>
                </c:ext>
              </c:extLst>
            </c:dLbl>
            <c:dLbl>
              <c:idx val="1"/>
              <c:layout>
                <c:manualLayout>
                  <c:x val="-2.7027027027027029E-2"/>
                  <c:y val="3.7283629655709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BF-4E61-B6CF-417256C77964}"/>
                </c:ext>
              </c:extLst>
            </c:dLbl>
            <c:dLbl>
              <c:idx val="2"/>
              <c:layout>
                <c:manualLayout>
                  <c:x val="-3.1531531531531529E-2"/>
                  <c:y val="-2.3968047635813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BF-4E61-B6CF-417256C77964}"/>
                </c:ext>
              </c:extLst>
            </c:dLbl>
            <c:dLbl>
              <c:idx val="3"/>
              <c:layout>
                <c:manualLayout>
                  <c:x val="-2.8528528528528583E-2"/>
                  <c:y val="-4.52729788676470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BF-4E61-B6CF-417256C77964}"/>
                </c:ext>
              </c:extLst>
            </c:dLbl>
            <c:dLbl>
              <c:idx val="4"/>
              <c:layout>
                <c:manualLayout>
                  <c:x val="-3.1531531531531584E-2"/>
                  <c:y val="-2.9294280443771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BF-4E61-B6CF-417256C77964}"/>
                </c:ext>
              </c:extLst>
            </c:dLbl>
            <c:dLbl>
              <c:idx val="5"/>
              <c:layout>
                <c:manualLayout>
                  <c:x val="-3.0030030030030141E-2"/>
                  <c:y val="-3.7283629655709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BF-4E61-B6CF-417256C77964}"/>
                </c:ext>
              </c:extLst>
            </c:dLbl>
            <c:dLbl>
              <c:idx val="6"/>
              <c:layout>
                <c:manualLayout>
                  <c:x val="-3.3033033033033031E-2"/>
                  <c:y val="-3.1957396847750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BF-4E61-B6CF-417256C77964}"/>
                </c:ext>
              </c:extLst>
            </c:dLbl>
            <c:dLbl>
              <c:idx val="7"/>
              <c:layout>
                <c:manualLayout>
                  <c:x val="-3.3033033033033031E-2"/>
                  <c:y val="-3.9946746059688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BF-4E61-B6CF-417256C77964}"/>
                </c:ext>
              </c:extLst>
            </c:dLbl>
            <c:dLbl>
              <c:idx val="8"/>
              <c:layout>
                <c:manualLayout>
                  <c:x val="-3.3033033033033031E-2"/>
                  <c:y val="-3.1957396847750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1BF-4E61-B6CF-417256C77964}"/>
                </c:ext>
              </c:extLst>
            </c:dLbl>
            <c:dLbl>
              <c:idx val="9"/>
              <c:layout>
                <c:manualLayout>
                  <c:x val="-3.1531531531531529E-2"/>
                  <c:y val="-3.7283629655709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1BF-4E61-B6CF-417256C7796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70C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2012</c:v>
                </c:pt>
                <c:pt idx="1">
                  <c:v>2013</c:v>
                </c:pt>
                <c:pt idx="2">
                  <c:v>2014</c:v>
                </c:pt>
                <c:pt idx="3">
                  <c:v>2015</c:v>
                </c:pt>
                <c:pt idx="4">
                  <c:v>2016</c:v>
                </c:pt>
                <c:pt idx="5">
                  <c:v>2017</c:v>
                </c:pt>
                <c:pt idx="6">
                  <c:v>2018</c:v>
                </c:pt>
                <c:pt idx="7">
                  <c:v>2019</c:v>
                </c:pt>
                <c:pt idx="8">
                  <c:v>2020*</c:v>
                </c:pt>
                <c:pt idx="9">
                  <c:v>2021, YTD Q1, Annu*</c:v>
                </c:pt>
              </c:strCache>
            </c:strRef>
          </c:cat>
          <c:val>
            <c:numRef>
              <c:f>Sheet1!$B$2:$B$11</c:f>
              <c:numCache>
                <c:formatCode>"$"#,##0.0</c:formatCode>
                <c:ptCount val="10"/>
                <c:pt idx="0">
                  <c:v>4.3</c:v>
                </c:pt>
                <c:pt idx="1">
                  <c:v>2.1</c:v>
                </c:pt>
                <c:pt idx="2">
                  <c:v>2.2000000000000002</c:v>
                </c:pt>
                <c:pt idx="3">
                  <c:v>1.6</c:v>
                </c:pt>
                <c:pt idx="4">
                  <c:v>1.7</c:v>
                </c:pt>
                <c:pt idx="5">
                  <c:v>1.8</c:v>
                </c:pt>
                <c:pt idx="6">
                  <c:v>2</c:v>
                </c:pt>
                <c:pt idx="7">
                  <c:v>1.9</c:v>
                </c:pt>
                <c:pt idx="8">
                  <c:v>2.5</c:v>
                </c:pt>
                <c:pt idx="9">
                  <c:v>2.2000000000000002</c:v>
                </c:pt>
              </c:numCache>
            </c:numRef>
          </c:val>
          <c:smooth val="0"/>
          <c:extLst>
            <c:ext xmlns:c16="http://schemas.microsoft.com/office/drawing/2014/chart" uri="{C3380CC4-5D6E-409C-BE32-E72D297353CC}">
              <c16:uniqueId val="{0000000A-D1BF-4E61-B6CF-417256C77964}"/>
            </c:ext>
          </c:extLst>
        </c:ser>
        <c:ser>
          <c:idx val="1"/>
          <c:order val="1"/>
          <c:tx>
            <c:strRef>
              <c:f>Sheet1!$C$1</c:f>
              <c:strCache>
                <c:ptCount val="1"/>
                <c:pt idx="0">
                  <c:v>OUTPT</c:v>
                </c:pt>
              </c:strCache>
            </c:strRef>
          </c:tx>
          <c:spPr>
            <a:ln w="28575" cap="rnd">
              <a:solidFill>
                <a:schemeClr val="bg2">
                  <a:lumMod val="25000"/>
                </a:schemeClr>
              </a:solidFill>
              <a:round/>
            </a:ln>
            <a:effectLst/>
          </c:spPr>
          <c:marker>
            <c:symbol val="circle"/>
            <c:size val="5"/>
            <c:spPr>
              <a:solidFill>
                <a:schemeClr val="bg2">
                  <a:lumMod val="25000"/>
                </a:schemeClr>
              </a:solidFill>
              <a:ln w="9525">
                <a:solidFill>
                  <a:schemeClr val="bg2">
                    <a:lumMod val="25000"/>
                  </a:schemeClr>
                </a:solidFill>
              </a:ln>
              <a:effectLst/>
            </c:spPr>
          </c:marker>
          <c:dLbls>
            <c:dLbl>
              <c:idx val="0"/>
              <c:layout>
                <c:manualLayout>
                  <c:x val="-3.003003003003003E-2"/>
                  <c:y val="-2.9294280443771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1BF-4E61-B6CF-417256C77964}"/>
                </c:ext>
              </c:extLst>
            </c:dLbl>
            <c:dLbl>
              <c:idx val="1"/>
              <c:layout>
                <c:manualLayout>
                  <c:x val="-3.003003003003003E-2"/>
                  <c:y val="-3.4620513251730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1BF-4E61-B6CF-417256C77964}"/>
                </c:ext>
              </c:extLst>
            </c:dLbl>
            <c:dLbl>
              <c:idx val="2"/>
              <c:layout>
                <c:manualLayout>
                  <c:x val="-3.4534534534534533E-2"/>
                  <c:y val="-2.92942804437717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1BF-4E61-B6CF-417256C77964}"/>
                </c:ext>
              </c:extLst>
            </c:dLbl>
            <c:dLbl>
              <c:idx val="3"/>
              <c:layout>
                <c:manualLayout>
                  <c:x val="-2.8528528528528583E-2"/>
                  <c:y val="-2.3968047635813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1BF-4E61-B6CF-417256C77964}"/>
                </c:ext>
              </c:extLst>
            </c:dLbl>
            <c:dLbl>
              <c:idx val="4"/>
              <c:layout>
                <c:manualLayout>
                  <c:x val="-3.1531531531531584E-2"/>
                  <c:y val="-3.1957396847750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1BF-4E61-B6CF-417256C77964}"/>
                </c:ext>
              </c:extLst>
            </c:dLbl>
            <c:dLbl>
              <c:idx val="5"/>
              <c:layout>
                <c:manualLayout>
                  <c:x val="-3.4534534534534533E-2"/>
                  <c:y val="-2.39680476358131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1BF-4E61-B6CF-417256C77964}"/>
                </c:ext>
              </c:extLst>
            </c:dLbl>
            <c:dLbl>
              <c:idx val="6"/>
              <c:layout>
                <c:manualLayout>
                  <c:x val="-3.3033033033033031E-2"/>
                  <c:y val="-3.1957396847750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1BF-4E61-B6CF-417256C77964}"/>
                </c:ext>
              </c:extLst>
            </c:dLbl>
            <c:dLbl>
              <c:idx val="7"/>
              <c:layout>
                <c:manualLayout>
                  <c:x val="-3.4534534534534533E-2"/>
                  <c:y val="-3.19573968477508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1BF-4E61-B6CF-417256C77964}"/>
                </c:ext>
              </c:extLst>
            </c:dLbl>
            <c:dLbl>
              <c:idx val="8"/>
              <c:layout>
                <c:manualLayout>
                  <c:x val="-3.6036036036036036E-2"/>
                  <c:y val="-3.19573968477509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1BF-4E61-B6CF-417256C77964}"/>
                </c:ext>
              </c:extLst>
            </c:dLbl>
            <c:dLbl>
              <c:idx val="9"/>
              <c:layout>
                <c:manualLayout>
                  <c:x val="-2.8528528528528527E-2"/>
                  <c:y val="3.72836296557093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1BF-4E61-B6CF-417256C7796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lumMod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2012</c:v>
                </c:pt>
                <c:pt idx="1">
                  <c:v>2013</c:v>
                </c:pt>
                <c:pt idx="2">
                  <c:v>2014</c:v>
                </c:pt>
                <c:pt idx="3">
                  <c:v>2015</c:v>
                </c:pt>
                <c:pt idx="4">
                  <c:v>2016</c:v>
                </c:pt>
                <c:pt idx="5">
                  <c:v>2017</c:v>
                </c:pt>
                <c:pt idx="6">
                  <c:v>2018</c:v>
                </c:pt>
                <c:pt idx="7">
                  <c:v>2019</c:v>
                </c:pt>
                <c:pt idx="8">
                  <c:v>2020*</c:v>
                </c:pt>
                <c:pt idx="9">
                  <c:v>2021, YTD Q1, Annu*</c:v>
                </c:pt>
              </c:strCache>
            </c:strRef>
          </c:cat>
          <c:val>
            <c:numRef>
              <c:f>Sheet1!$C$2:$C$11</c:f>
              <c:numCache>
                <c:formatCode>"$"#,##0.0</c:formatCode>
                <c:ptCount val="10"/>
                <c:pt idx="0">
                  <c:v>0.4</c:v>
                </c:pt>
                <c:pt idx="1">
                  <c:v>0.3</c:v>
                </c:pt>
                <c:pt idx="2">
                  <c:v>0.5</c:v>
                </c:pt>
                <c:pt idx="3">
                  <c:v>0.7</c:v>
                </c:pt>
                <c:pt idx="4">
                  <c:v>0.7</c:v>
                </c:pt>
                <c:pt idx="5">
                  <c:v>0.8</c:v>
                </c:pt>
                <c:pt idx="6">
                  <c:v>0.8</c:v>
                </c:pt>
                <c:pt idx="7">
                  <c:v>0.8</c:v>
                </c:pt>
                <c:pt idx="8">
                  <c:v>0.9</c:v>
                </c:pt>
                <c:pt idx="9">
                  <c:v>1.3</c:v>
                </c:pt>
              </c:numCache>
            </c:numRef>
          </c:val>
          <c:smooth val="0"/>
          <c:extLst>
            <c:ext xmlns:c16="http://schemas.microsoft.com/office/drawing/2014/chart" uri="{C3380CC4-5D6E-409C-BE32-E72D297353CC}">
              <c16:uniqueId val="{00000015-D1BF-4E61-B6CF-417256C77964}"/>
            </c:ext>
          </c:extLst>
        </c:ser>
        <c:dLbls>
          <c:showLegendKey val="0"/>
          <c:showVal val="0"/>
          <c:showCatName val="0"/>
          <c:showSerName val="0"/>
          <c:showPercent val="0"/>
          <c:showBubbleSize val="0"/>
        </c:dLbls>
        <c:marker val="1"/>
        <c:smooth val="0"/>
        <c:axId val="1142350896"/>
        <c:axId val="1142354160"/>
      </c:lineChart>
      <c:catAx>
        <c:axId val="1142350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en-US"/>
          </a:p>
        </c:txPr>
        <c:crossAx val="1142354160"/>
        <c:crosses val="autoZero"/>
        <c:auto val="1"/>
        <c:lblAlgn val="ctr"/>
        <c:lblOffset val="100"/>
        <c:noMultiLvlLbl val="0"/>
      </c:catAx>
      <c:valAx>
        <c:axId val="1142354160"/>
        <c:scaling>
          <c:orientation val="minMax"/>
          <c:max val="4.5"/>
        </c:scaling>
        <c:delete val="0"/>
        <c:axPos val="l"/>
        <c:majorGridlines>
          <c:spPr>
            <a:ln w="9525" cap="flat" cmpd="sng" algn="ctr">
              <a:solidFill>
                <a:schemeClr val="tx1">
                  <a:lumMod val="15000"/>
                  <a:lumOff val="85000"/>
                </a:schemeClr>
              </a:solidFill>
              <a:round/>
            </a:ln>
            <a:effectLst/>
          </c:spPr>
        </c:majorGridlines>
        <c:numFmt formatCode="&quot;$&quot;#,##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42350896"/>
        <c:crosses val="autoZero"/>
        <c:crossBetween val="between"/>
      </c:valAx>
      <c:spPr>
        <a:noFill/>
        <a:ln>
          <a:noFill/>
        </a:ln>
        <a:effectLst/>
      </c:spPr>
    </c:plotArea>
    <c:legend>
      <c:legendPos val="b"/>
      <c:layout>
        <c:manualLayout>
          <c:xMode val="edge"/>
          <c:yMode val="edge"/>
          <c:x val="0.78258707526424065"/>
          <c:y val="6.3177299176384066E-2"/>
          <c:w val="0.12201285603188489"/>
          <c:h val="0.13001151171892988"/>
        </c:manualLayout>
      </c:layout>
      <c:overlay val="0"/>
      <c:spPr>
        <a:solidFill>
          <a:schemeClr val="bg1"/>
        </a:solidFill>
        <a:ln>
          <a:solidFill>
            <a:srgbClr val="FF0000"/>
          </a:solid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5C20B5-7A1A-F54F-ACF6-58AD2240DBF4}"/>
              </a:ext>
            </a:extLst>
          </p:cNvPr>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Arial" charset="0"/>
                <a:ea typeface="Geneva" pitchFamily="34" charset="-128"/>
                <a:cs typeface="+mn-cs"/>
              </a:defRPr>
            </a:lvl1pPr>
          </a:lstStyle>
          <a:p>
            <a:pPr>
              <a:defRPr/>
            </a:pPr>
            <a:endParaRPr lang="en-US" dirty="0"/>
          </a:p>
        </p:txBody>
      </p:sp>
      <p:sp>
        <p:nvSpPr>
          <p:cNvPr id="3" name="Date Placeholder 2">
            <a:extLst>
              <a:ext uri="{FF2B5EF4-FFF2-40B4-BE49-F238E27FC236}">
                <a16:creationId xmlns:a16="http://schemas.microsoft.com/office/drawing/2014/main" id="{0F71EADA-7CA5-4D41-ACF6-7C17AD186904}"/>
              </a:ext>
            </a:extLst>
          </p:cNvPr>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Geneva" charset="0"/>
                <a:cs typeface="Geneva" charset="0"/>
              </a:defRPr>
            </a:lvl1pPr>
          </a:lstStyle>
          <a:p>
            <a:pPr>
              <a:defRPr/>
            </a:pPr>
            <a:fld id="{EC65598F-D53B-42B7-829D-7158A4170634}" type="datetimeFigureOut">
              <a:rPr lang="en-US"/>
              <a:pPr>
                <a:defRPr/>
              </a:pPr>
              <a:t>3/17/2023</a:t>
            </a:fld>
            <a:endParaRPr lang="en-US" dirty="0"/>
          </a:p>
        </p:txBody>
      </p:sp>
      <p:sp>
        <p:nvSpPr>
          <p:cNvPr id="4" name="Slide Image Placeholder 3">
            <a:extLst>
              <a:ext uri="{FF2B5EF4-FFF2-40B4-BE49-F238E27FC236}">
                <a16:creationId xmlns:a16="http://schemas.microsoft.com/office/drawing/2014/main" id="{BE430912-2054-F04C-A8BE-1E76EE14E6ED}"/>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5F1BBB81-646B-AE49-B15E-9917E9219B9D}"/>
              </a:ext>
            </a:extLst>
          </p:cNvPr>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F0EF441-05BE-F64E-91AF-93697F16F4B1}"/>
              </a:ext>
            </a:extLst>
          </p:cNvPr>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hangingPunct="1">
              <a:defRPr sz="1200">
                <a:latin typeface="Arial" charset="0"/>
                <a:ea typeface="Geneva" pitchFamily="34" charset="-128"/>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BC23CCD1-B0CF-CF4C-9FFA-625DCEE9CCF9}"/>
              </a:ext>
            </a:extLst>
          </p:cNvPr>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Arial" charset="0"/>
                <a:ea typeface="Geneva" charset="0"/>
                <a:cs typeface="Geneva" charset="0"/>
              </a:defRPr>
            </a:lvl1pPr>
          </a:lstStyle>
          <a:p>
            <a:pPr>
              <a:defRPr/>
            </a:pPr>
            <a:fld id="{140BFDE0-BBD9-4632-A491-9C1A30BB9280}" type="slidenum">
              <a:rPr lang="en-US"/>
              <a:pPr>
                <a:defRPr/>
              </a:pPr>
              <a:t>‹#›</a:t>
            </a:fld>
            <a:endParaRPr lang="en-US" dirty="0"/>
          </a:p>
        </p:txBody>
      </p:sp>
    </p:spTree>
    <p:extLst>
      <p:ext uri="{BB962C8B-B14F-4D97-AF65-F5344CB8AC3E}">
        <p14:creationId xmlns:p14="http://schemas.microsoft.com/office/powerpoint/2010/main" val="3307650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1pPr>
    <a:lvl2pPr marL="457200"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2pPr>
    <a:lvl3pPr marL="914400"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3pPr>
    <a:lvl4pPr marL="1371600"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4pPr>
    <a:lvl5pPr marL="1828800" algn="l" rtl="0" eaLnBrk="0" fontAlgn="base" hangingPunct="0">
      <a:spcBef>
        <a:spcPct val="30000"/>
      </a:spcBef>
      <a:spcAft>
        <a:spcPct val="0"/>
      </a:spcAft>
      <a:defRPr sz="1200" kern="1200">
        <a:solidFill>
          <a:schemeClr val="tx1"/>
        </a:solidFill>
        <a:latin typeface="+mn-lt"/>
        <a:ea typeface="Geneva" charset="0"/>
        <a:cs typeface="Geneva" panose="020B05030304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pediatrics.aappublications.org/content/123/1/407.lo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0BFDE0-BBD9-4632-A491-9C1A30BB9280}" type="slidenum">
              <a:rPr lang="en-US" smtClean="0"/>
              <a:pPr>
                <a:defRPr/>
              </a:pPr>
              <a:t>1</a:t>
            </a:fld>
            <a:endParaRPr lang="en-US" dirty="0"/>
          </a:p>
        </p:txBody>
      </p:sp>
    </p:spTree>
    <p:extLst>
      <p:ext uri="{BB962C8B-B14F-4D97-AF65-F5344CB8AC3E}">
        <p14:creationId xmlns:p14="http://schemas.microsoft.com/office/powerpoint/2010/main" val="2106236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t>Additional</a:t>
            </a:r>
            <a:r>
              <a:rPr lang="en-US" sz="1400" b="0" baseline="0" dirty="0"/>
              <a:t> interventions included:</a:t>
            </a:r>
          </a:p>
          <a:p>
            <a:pPr marL="174708" indent="-174708">
              <a:buFont typeface="Arial" panose="020B0604020202020204" pitchFamily="34" charset="0"/>
              <a:buChar char="•"/>
            </a:pPr>
            <a:r>
              <a:rPr lang="en-US" sz="1400" b="0" baseline="0" dirty="0"/>
              <a:t>A newly dedicated inpt unit to cohort inpatients</a:t>
            </a:r>
          </a:p>
          <a:p>
            <a:pPr marL="174708" indent="-174708">
              <a:buFont typeface="Arial" panose="020B0604020202020204" pitchFamily="34" charset="0"/>
              <a:buChar char="•"/>
            </a:pPr>
            <a:r>
              <a:rPr lang="en-US" sz="1400" b="0" baseline="0" dirty="0"/>
              <a:t>New PSM with special interest in the population</a:t>
            </a:r>
          </a:p>
          <a:p>
            <a:pPr marL="174708" indent="-174708">
              <a:buFont typeface="Arial" panose="020B0604020202020204" pitchFamily="34" charset="0"/>
              <a:buChar char="•"/>
            </a:pPr>
            <a:r>
              <a:rPr lang="en-US" sz="1400" b="0" baseline="0" dirty="0"/>
              <a:t>New staff nurses </a:t>
            </a:r>
            <a:r>
              <a:rPr lang="en-US" sz="1400" baseline="0" dirty="0"/>
              <a:t>who were provided population-specific education</a:t>
            </a:r>
          </a:p>
          <a:p>
            <a:endParaRPr lang="en-US" baseline="0" dirty="0"/>
          </a:p>
          <a:p>
            <a:r>
              <a:rPr lang="en-US" baseline="0" dirty="0"/>
              <a:t>PSM also reached out to Hospital Finance and Data Analysis resources to support the program and measure outcomes.  </a:t>
            </a:r>
          </a:p>
        </p:txBody>
      </p:sp>
      <p:sp>
        <p:nvSpPr>
          <p:cNvPr id="4" name="Slide Number Placeholder 3"/>
          <p:cNvSpPr>
            <a:spLocks noGrp="1"/>
          </p:cNvSpPr>
          <p:nvPr>
            <p:ph type="sldNum" sz="quarter" idx="10"/>
          </p:nvPr>
        </p:nvSpPr>
        <p:spPr/>
        <p:txBody>
          <a:bodyPr/>
          <a:lstStyle/>
          <a:p>
            <a:fld id="{37B9FAFE-EB70-4925-B2A1-8F4C0E4AF7EF}" type="slidenum">
              <a:rPr lang="en-US" smtClean="0"/>
              <a:t>11</a:t>
            </a:fld>
            <a:endParaRPr lang="en-US" dirty="0"/>
          </a:p>
        </p:txBody>
      </p:sp>
    </p:spTree>
    <p:extLst>
      <p:ext uri="{BB962C8B-B14F-4D97-AF65-F5344CB8AC3E}">
        <p14:creationId xmlns:p14="http://schemas.microsoft.com/office/powerpoint/2010/main" val="2036948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Identifying the appropriate data sources and population definition for program evaluation was key.</a:t>
            </a:r>
          </a:p>
          <a:p>
            <a:r>
              <a:rPr lang="en-US" dirty="0"/>
              <a:t>Business plan and ongoing analysis relies on hospital administrative data – i.e., the claims and other patient-related data collected by the institution for billing and other administrative purposes.</a:t>
            </a:r>
          </a:p>
          <a:p>
            <a:r>
              <a:rPr lang="en-US" dirty="0"/>
              <a:t>The data are in</a:t>
            </a:r>
            <a:r>
              <a:rPr lang="en-US" baseline="0" dirty="0"/>
              <a:t> our Strata software platform, that is fed by the Epic EMR and has cost accounting functionality allowing for Financial analyses, such as Profit and Loss analyses.</a:t>
            </a:r>
          </a:p>
          <a:p>
            <a:endParaRPr lang="en-US" baseline="0" dirty="0"/>
          </a:p>
          <a:p>
            <a:r>
              <a:rPr lang="en-US" baseline="0" dirty="0"/>
              <a:t>The first step in any analysis of this kind is: Population Definition.</a:t>
            </a:r>
          </a:p>
          <a:p>
            <a:pPr defTabSz="931774" eaLnBrk="1" fontAlgn="auto" hangingPunct="1">
              <a:spcBef>
                <a:spcPts val="0"/>
              </a:spcBef>
              <a:spcAft>
                <a:spcPts val="0"/>
              </a:spcAft>
              <a:defRPr/>
            </a:pPr>
            <a:r>
              <a:rPr lang="en-US" dirty="0"/>
              <a:t>-Population Definition is driven by: nature of analysis, nature of population, nature of available data.</a:t>
            </a:r>
          </a:p>
          <a:p>
            <a:endParaRPr lang="en-US" baseline="0" dirty="0"/>
          </a:p>
          <a:p>
            <a:r>
              <a:rPr lang="en-US" baseline="0" dirty="0"/>
              <a:t>-A frequent question when approaching analyses of this is kind:  </a:t>
            </a:r>
            <a:r>
              <a:rPr lang="en-US" u="sng" baseline="0" dirty="0"/>
              <a:t>Include cases with Principal *and* Secondary diagnoses, or just *Principal* diagnosis?</a:t>
            </a:r>
          </a:p>
          <a:p>
            <a:r>
              <a:rPr lang="en-US" baseline="0" dirty="0"/>
              <a:t>-For this population, most patients have multiple visits and it’s likely that at least one will be coded with SCD, and most visits *do* have a Principal Diagnosis of SCD.</a:t>
            </a:r>
          </a:p>
          <a:p>
            <a:r>
              <a:rPr lang="en-US" baseline="0" dirty="0"/>
              <a:t>-And for the patients with SCD *Secondary* (and not Principal) diagnoses, many are directly related to their SCD (e.g., vaso occlusive crisis). </a:t>
            </a:r>
          </a:p>
          <a:p>
            <a:pPr marL="0" marR="0" lvl="0" indent="0" algn="l" defTabSz="931774" rtl="0" eaLnBrk="1" fontAlgn="auto" latinLnBrk="0" hangingPunct="1">
              <a:lnSpc>
                <a:spcPct val="100000"/>
              </a:lnSpc>
              <a:spcBef>
                <a:spcPts val="0"/>
              </a:spcBef>
              <a:spcAft>
                <a:spcPts val="0"/>
              </a:spcAft>
              <a:buClrTx/>
              <a:buSzTx/>
              <a:buFontTx/>
              <a:buNone/>
              <a:tabLst/>
              <a:defRPr/>
            </a:pPr>
            <a:r>
              <a:rPr lang="en-US" baseline="0" dirty="0"/>
              <a:t>-We include patients with Prin *or* Sec SCD dx, b/c our program takes a Population-Based approach and includes *all* patient visits (e.g., we include pts who go to ED even if they have not come to our clinic).  If the hospital holds you accountable to whole population, that will include the ED patients.  </a:t>
            </a:r>
          </a:p>
          <a:p>
            <a:pPr lvl="0"/>
            <a:endParaRPr lang="en-US" baseline="0" dirty="0"/>
          </a:p>
          <a:p>
            <a:pPr lvl="0"/>
            <a:r>
              <a:rPr lang="en-US" baseline="0" dirty="0"/>
              <a:t>-</a:t>
            </a:r>
            <a:r>
              <a:rPr lang="en-US" u="sng" baseline="0" dirty="0"/>
              <a:t>Patient Age </a:t>
            </a:r>
            <a:r>
              <a:rPr lang="en-US" baseline="0" dirty="0"/>
              <a:t>– driven by age at which patients transition from Pediatric to adult Program.</a:t>
            </a:r>
          </a:p>
          <a:p>
            <a:pPr lvl="0"/>
            <a:endParaRPr lang="en-US" baseline="0" dirty="0"/>
          </a:p>
          <a:p>
            <a:pPr lvl="0"/>
            <a:r>
              <a:rPr lang="en-US" u="sng" baseline="0" dirty="0"/>
              <a:t>-? Applying other criteria in defining the population</a:t>
            </a:r>
            <a:r>
              <a:rPr lang="en-US" baseline="0" dirty="0"/>
              <a:t>, to reduce “false positives” such as patients with diagnoses/codes of SCD but who actually have SCD Trait</a:t>
            </a:r>
          </a:p>
          <a:p>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12</a:t>
            </a:fld>
            <a:endParaRPr lang="en-US" dirty="0"/>
          </a:p>
        </p:txBody>
      </p:sp>
    </p:spTree>
    <p:extLst>
      <p:ext uri="{BB962C8B-B14F-4D97-AF65-F5344CB8AC3E}">
        <p14:creationId xmlns:p14="http://schemas.microsoft.com/office/powerpoint/2010/main" val="961572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a:t>Program investments ($) made, n</a:t>
            </a:r>
            <a:r>
              <a:rPr lang="en-US" baseline="0" dirty="0"/>
              <a:t>ew resources were identified and recruited in 2012, and the Program was fully up and running starting in FY 2013.</a:t>
            </a:r>
          </a:p>
          <a:p>
            <a:r>
              <a:rPr lang="en-US" dirty="0"/>
              <a:t>This slides shows the ALOS reduction – i.e., the target metric for the Business Plan.  </a:t>
            </a:r>
          </a:p>
          <a:p>
            <a:r>
              <a:rPr lang="en-US" dirty="0"/>
              <a:t>ALOS got worse in 2011 and 2012 before the program changes were put in place, but then sharply decreased,</a:t>
            </a:r>
            <a:r>
              <a:rPr lang="en-US" baseline="0" dirty="0"/>
              <a:t> starting in 2013 where the ALOS reduction even surpassed the 7.5 day target</a:t>
            </a:r>
            <a:r>
              <a:rPr lang="en-US" dirty="0"/>
              <a:t>.</a:t>
            </a:r>
          </a:p>
          <a:p>
            <a:r>
              <a:rPr lang="en-US" dirty="0"/>
              <a:t>ALOS continued to drop and has remained at 6.0 days or below through 2021.</a:t>
            </a:r>
          </a:p>
          <a:p>
            <a:r>
              <a:rPr lang="en-US" dirty="0"/>
              <a:t>Note slight uptick in ALOS to 6.5 in 2022: Overall increased inpatient ALOS related to Covid, plus SCD program leadership changes – Medical Director moved into new role, so now SCD program uses rotating inpatient Hospitalists instead of Program Director and dedicated Hospitalist doing 90% of rounding, and outpatient Social Worker position empty for a period of months. Led to less consistency on inpatient side, but new plan to designate selected small group of inpatient Hospitalists for SCD care.  </a:t>
            </a:r>
          </a:p>
          <a:p>
            <a:pPr marL="171450" indent="-171450">
              <a:buFont typeface="Arial" panose="020B0604020202020204" pitchFamily="34" charset="0"/>
              <a:buChar char="•"/>
            </a:pPr>
            <a:r>
              <a:rPr lang="en-US" baseline="0" dirty="0"/>
              <a:t>VERY IMPORTANT:  In displaying program outcomes we ALWAYS keep the pre-program time frame on the chart.  Finance may review programs in a year-over-year fashion, where the gains made as compared to the pre-program time will be forgotten.  We pushed to keep the comparison between the yearly outcomes and the *pre-program* time, and, since the program was so successful, and Finance Leadership agreed.  </a:t>
            </a:r>
          </a:p>
        </p:txBody>
      </p:sp>
      <p:sp>
        <p:nvSpPr>
          <p:cNvPr id="4" name="Slide Number Placeholder 3"/>
          <p:cNvSpPr>
            <a:spLocks noGrp="1"/>
          </p:cNvSpPr>
          <p:nvPr>
            <p:ph type="sldNum" sz="quarter" idx="10"/>
          </p:nvPr>
        </p:nvSpPr>
        <p:spPr/>
        <p:txBody>
          <a:bodyPr/>
          <a:lstStyle/>
          <a:p>
            <a:fld id="{37B9FAFE-EB70-4925-B2A1-8F4C0E4AF7EF}" type="slidenum">
              <a:rPr lang="en-US" smtClean="0"/>
              <a:t>13</a:t>
            </a:fld>
            <a:endParaRPr lang="en-US" dirty="0"/>
          </a:p>
        </p:txBody>
      </p:sp>
    </p:spTree>
    <p:extLst>
      <p:ext uri="{BB962C8B-B14F-4D97-AF65-F5344CB8AC3E}">
        <p14:creationId xmlns:p14="http://schemas.microsoft.com/office/powerpoint/2010/main" val="1662413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Finance was happy with the LOS reduction, but the program Medical Director wanted to understand the full picture</a:t>
            </a:r>
            <a:r>
              <a:rPr lang="en-US" baseline="0" dirty="0"/>
              <a:t> of visit utilization.  </a:t>
            </a:r>
            <a:r>
              <a:rPr lang="en-US" dirty="0"/>
              <a:t>This slide shows a comprehensive view of the program outcomes – w</a:t>
            </a:r>
            <a:r>
              <a:rPr lang="en-US" baseline="0" dirty="0"/>
              <a:t>hat is happening to the population across the inpatient/outpatient care continuum.</a:t>
            </a:r>
            <a:endParaRPr lang="en-US" dirty="0"/>
          </a:p>
          <a:p>
            <a:r>
              <a:rPr lang="en-US" dirty="0"/>
              <a:t>Starting in </a:t>
            </a:r>
            <a:r>
              <a:rPr lang="en-US" baseline="0" dirty="0"/>
              <a:t>FY 2013, e</a:t>
            </a:r>
            <a:r>
              <a:rPr lang="en-US" dirty="0"/>
              <a:t>xpensive inpatient</a:t>
            </a:r>
            <a:r>
              <a:rPr lang="en-US" baseline="0" dirty="0"/>
              <a:t> and ED utilization was replaced by cost-effective outpatient care, in the context of program growth, with increasing numbers of unique patients.</a:t>
            </a:r>
          </a:p>
          <a:p>
            <a:r>
              <a:rPr lang="en-US" baseline="0" dirty="0"/>
              <a:t>Note slight uptick in acute care utilization (inpatient disch [green] and days [purple]) as noted in last slide.</a:t>
            </a:r>
          </a:p>
          <a:p>
            <a:r>
              <a:rPr lang="en-US" baseline="0" dirty="0"/>
              <a:t> </a:t>
            </a:r>
          </a:p>
        </p:txBody>
      </p:sp>
      <p:sp>
        <p:nvSpPr>
          <p:cNvPr id="4" name="Slide Number Placeholder 3"/>
          <p:cNvSpPr>
            <a:spLocks noGrp="1"/>
          </p:cNvSpPr>
          <p:nvPr>
            <p:ph type="sldNum" sz="quarter" idx="10"/>
          </p:nvPr>
        </p:nvSpPr>
        <p:spPr/>
        <p:txBody>
          <a:bodyPr/>
          <a:lstStyle/>
          <a:p>
            <a:fld id="{37B9FAFE-EB70-4925-B2A1-8F4C0E4AF7EF}" type="slidenum">
              <a:rPr lang="en-US" smtClean="0"/>
              <a:t>14</a:t>
            </a:fld>
            <a:endParaRPr lang="en-US" dirty="0"/>
          </a:p>
        </p:txBody>
      </p:sp>
    </p:spTree>
    <p:extLst>
      <p:ext uri="{BB962C8B-B14F-4D97-AF65-F5344CB8AC3E}">
        <p14:creationId xmlns:p14="http://schemas.microsoft.com/office/powerpoint/2010/main" val="3598136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37B9FAFE-EB70-4925-B2A1-8F4C0E4AF7EF}" type="slidenum">
              <a:rPr lang="en-US" smtClean="0"/>
              <a:t>15</a:t>
            </a:fld>
            <a:endParaRPr lang="en-US" dirty="0"/>
          </a:p>
        </p:txBody>
      </p:sp>
    </p:spTree>
    <p:extLst>
      <p:ext uri="{BB962C8B-B14F-4D97-AF65-F5344CB8AC3E}">
        <p14:creationId xmlns:p14="http://schemas.microsoft.com/office/powerpoint/2010/main" val="3307511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Another view of the same data for selected high-utilizing patients – Tableau visual.</a:t>
            </a:r>
          </a:p>
          <a:p>
            <a:r>
              <a:rPr lang="en-US" sz="1400" dirty="0"/>
              <a:t>One line per patient.  Time period is on X-axis – dotted line is program start time.</a:t>
            </a:r>
          </a:p>
          <a:p>
            <a:r>
              <a:rPr lang="en-US" sz="1400" dirty="0"/>
              <a:t>Width of orange bar corresponds to inpatient length of stay in days.</a:t>
            </a:r>
          </a:p>
          <a:p>
            <a:r>
              <a:rPr lang="en-US" sz="1400" dirty="0"/>
              <a:t>Note increased green lines (outpatient) after start of program, and reduced red/orange.</a:t>
            </a:r>
          </a:p>
        </p:txBody>
      </p:sp>
      <p:sp>
        <p:nvSpPr>
          <p:cNvPr id="4" name="Slide Number Placeholder 3"/>
          <p:cNvSpPr>
            <a:spLocks noGrp="1"/>
          </p:cNvSpPr>
          <p:nvPr>
            <p:ph type="sldNum" sz="quarter" idx="10"/>
          </p:nvPr>
        </p:nvSpPr>
        <p:spPr/>
        <p:txBody>
          <a:bodyPr/>
          <a:lstStyle/>
          <a:p>
            <a:fld id="{37B9FAFE-EB70-4925-B2A1-8F4C0E4AF7EF}" type="slidenum">
              <a:rPr lang="en-US" smtClean="0"/>
              <a:t>16</a:t>
            </a:fld>
            <a:endParaRPr lang="en-US" dirty="0"/>
          </a:p>
        </p:txBody>
      </p:sp>
    </p:spTree>
    <p:extLst>
      <p:ext uri="{BB962C8B-B14F-4D97-AF65-F5344CB8AC3E}">
        <p14:creationId xmlns:p14="http://schemas.microsoft.com/office/powerpoint/2010/main" val="3605845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B9FAFE-EB70-4925-B2A1-8F4C0E4AF7EF}" type="slidenum">
              <a:rPr lang="en-US" smtClean="0"/>
              <a:t>17</a:t>
            </a:fld>
            <a:endParaRPr lang="en-US" dirty="0"/>
          </a:p>
        </p:txBody>
      </p:sp>
    </p:spTree>
    <p:extLst>
      <p:ext uri="{BB962C8B-B14F-4D97-AF65-F5344CB8AC3E}">
        <p14:creationId xmlns:p14="http://schemas.microsoft.com/office/powerpoint/2010/main" val="1825801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18</a:t>
            </a:fld>
            <a:endParaRPr lang="en-US" dirty="0"/>
          </a:p>
        </p:txBody>
      </p:sp>
    </p:spTree>
    <p:extLst>
      <p:ext uri="{BB962C8B-B14F-4D97-AF65-F5344CB8AC3E}">
        <p14:creationId xmlns:p14="http://schemas.microsoft.com/office/powerpoint/2010/main" val="16343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B9FAFE-EB70-4925-B2A1-8F4C0E4AF7EF}" type="slidenum">
              <a:rPr lang="en-US" smtClean="0"/>
              <a:t>19</a:t>
            </a:fld>
            <a:endParaRPr lang="en-US" dirty="0"/>
          </a:p>
        </p:txBody>
      </p:sp>
    </p:spTree>
    <p:extLst>
      <p:ext uri="{BB962C8B-B14F-4D97-AF65-F5344CB8AC3E}">
        <p14:creationId xmlns:p14="http://schemas.microsoft.com/office/powerpoint/2010/main" val="888187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B9FAFE-EB70-4925-B2A1-8F4C0E4AF7EF}" type="slidenum">
              <a:rPr lang="en-US" smtClean="0"/>
              <a:t>20</a:t>
            </a:fld>
            <a:endParaRPr lang="en-US" dirty="0"/>
          </a:p>
        </p:txBody>
      </p:sp>
    </p:spTree>
    <p:extLst>
      <p:ext uri="{BB962C8B-B14F-4D97-AF65-F5344CB8AC3E}">
        <p14:creationId xmlns:p14="http://schemas.microsoft.com/office/powerpoint/2010/main" val="25883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a:t>The goals</a:t>
            </a:r>
            <a:r>
              <a:rPr lang="en-US" baseline="0" dirty="0"/>
              <a:t> of this session are listed.</a:t>
            </a:r>
            <a:endParaRPr lang="en-US" dirty="0"/>
          </a:p>
          <a:p>
            <a:pPr defTabSz="931774" eaLnBrk="1" fontAlgn="auto" hangingPunct="1">
              <a:spcBef>
                <a:spcPts val="0"/>
              </a:spcBef>
              <a:spcAft>
                <a:spcPts val="0"/>
              </a:spcAft>
              <a:defRPr/>
            </a:pPr>
            <a:r>
              <a:rPr lang="en-US" dirty="0"/>
              <a:t>During this presentation, you should be thinking about:</a:t>
            </a:r>
          </a:p>
          <a:p>
            <a:pPr marL="232943" indent="-232943" defTabSz="931774" eaLnBrk="1" fontAlgn="auto" hangingPunct="1">
              <a:spcBef>
                <a:spcPts val="0"/>
              </a:spcBef>
              <a:spcAft>
                <a:spcPts val="0"/>
              </a:spcAft>
              <a:buFont typeface="+mj-lt"/>
              <a:buAutoNum type="arabicPeriod"/>
              <a:defRPr/>
            </a:pPr>
            <a:r>
              <a:rPr lang="en-US" dirty="0"/>
              <a:t>Where are the clinical/financial resources for data abstraction located in your institution?</a:t>
            </a:r>
          </a:p>
          <a:p>
            <a:pPr marL="232943" indent="-232943" defTabSz="931774" eaLnBrk="1" fontAlgn="auto" hangingPunct="1">
              <a:spcBef>
                <a:spcPts val="0"/>
              </a:spcBef>
              <a:spcAft>
                <a:spcPts val="0"/>
              </a:spcAft>
              <a:buFont typeface="+mj-lt"/>
              <a:buAutoNum type="arabicPeriod"/>
              <a:defRPr/>
            </a:pPr>
            <a:r>
              <a:rPr lang="en-US" dirty="0"/>
              <a:t>If you don’t already have access to these resources, who might you reach out to in your institution to develop them?</a:t>
            </a:r>
          </a:p>
          <a:p>
            <a:pPr marL="174708" indent="-174708" defTabSz="931774" eaLnBrk="1" fontAlgn="auto" hangingPunct="1">
              <a:spcBef>
                <a:spcPts val="0"/>
              </a:spcBef>
              <a:spcAft>
                <a:spcPts val="0"/>
              </a:spcAft>
              <a:buFont typeface="Arial" panose="020B0604020202020204" pitchFamily="34" charset="0"/>
              <a:buChar char="•"/>
              <a:defRPr/>
            </a:pPr>
            <a:r>
              <a:rPr lang="en-US" dirty="0"/>
              <a:t>Where institutional resources may exist:  Hospital Finance, Data Analytics, Quality Departments.  If</a:t>
            </a:r>
            <a:r>
              <a:rPr lang="en-US" baseline="0" dirty="0"/>
              <a:t> you don’t already have relationships with personnel in these departments, you might reach out to nursing/operational leaders in inpatient/outpatient departments to find out with whom they work for hospital budget issues.  Those folks would likely be a conduit to personnel who do data analysis and business plans.  </a:t>
            </a:r>
            <a:endParaRPr lang="en-US" dirty="0"/>
          </a:p>
          <a:p>
            <a:pPr marL="174708" indent="-174708">
              <a:buFont typeface="Arial" panose="020B0604020202020204" pitchFamily="34" charset="0"/>
              <a:buChar char="•"/>
            </a:pPr>
            <a:r>
              <a:rPr lang="en-US" dirty="0"/>
              <a:t>Optimally your</a:t>
            </a:r>
            <a:r>
              <a:rPr lang="en-US" baseline="0" dirty="0"/>
              <a:t> institution may employ </a:t>
            </a:r>
            <a:r>
              <a:rPr lang="en-US" dirty="0"/>
              <a:t>Data Scientists – data analysts who may clinical &amp;/or operational background and understand those</a:t>
            </a:r>
            <a:r>
              <a:rPr lang="en-US" baseline="0" dirty="0"/>
              <a:t> data.</a:t>
            </a:r>
            <a:endParaRPr lang="en-US" dirty="0"/>
          </a:p>
          <a:p>
            <a:pPr marL="465887" indent="-465887">
              <a:buFont typeface="+mj-lt"/>
              <a:buAutoNum type="arabicPeriod"/>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3</a:t>
            </a:fld>
            <a:endParaRPr lang="en-US" dirty="0"/>
          </a:p>
        </p:txBody>
      </p:sp>
    </p:spTree>
    <p:extLst>
      <p:ext uri="{BB962C8B-B14F-4D97-AF65-F5344CB8AC3E}">
        <p14:creationId xmlns:p14="http://schemas.microsoft.com/office/powerpoint/2010/main" val="726360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400" dirty="0"/>
              <a:t>Quick overview of Hospital Financial Terminology:</a:t>
            </a:r>
          </a:p>
          <a:p>
            <a:pPr defTabSz="931774" eaLnBrk="1" fontAlgn="auto" hangingPunct="1">
              <a:spcBef>
                <a:spcPts val="0"/>
              </a:spcBef>
              <a:spcAft>
                <a:spcPts val="0"/>
              </a:spcAft>
              <a:defRPr/>
            </a:pPr>
            <a:endParaRPr lang="en-US" sz="1400" b="1" dirty="0"/>
          </a:p>
          <a:p>
            <a:pPr defTabSz="931774" eaLnBrk="1" fontAlgn="auto" hangingPunct="1">
              <a:spcBef>
                <a:spcPts val="0"/>
              </a:spcBef>
              <a:spcAft>
                <a:spcPts val="0"/>
              </a:spcAft>
              <a:defRPr/>
            </a:pPr>
            <a:r>
              <a:rPr lang="en-US" sz="1400" b="0" u="sng" dirty="0"/>
              <a:t>CHARGES</a:t>
            </a:r>
            <a:r>
              <a:rPr lang="en-US" sz="1400" b="0" dirty="0"/>
              <a:t>:  Calculated from acquisition costs + mark-up.</a:t>
            </a:r>
          </a:p>
          <a:p>
            <a:endParaRPr lang="en-US" sz="1400" b="0" dirty="0"/>
          </a:p>
          <a:p>
            <a:r>
              <a:rPr lang="en-US" sz="1400" b="0" u="sng" dirty="0"/>
              <a:t>COSTS</a:t>
            </a:r>
            <a:r>
              <a:rPr lang="en-US" sz="1400" b="0" dirty="0"/>
              <a:t>:  These are the costs to the Hospital.  </a:t>
            </a:r>
          </a:p>
          <a:p>
            <a:r>
              <a:rPr lang="en-US" sz="1400" b="0" dirty="0"/>
              <a:t>-Calculated in the cost-accounting software, using general ledger data</a:t>
            </a:r>
            <a:r>
              <a:rPr lang="en-US" sz="1400" b="0" baseline="0" dirty="0"/>
              <a:t> and </a:t>
            </a:r>
            <a:r>
              <a:rPr lang="en-US" sz="1400" b="0" dirty="0"/>
              <a:t>RVUs.</a:t>
            </a:r>
          </a:p>
          <a:p>
            <a:r>
              <a:rPr lang="en-US" sz="1400" b="0" dirty="0"/>
              <a:t>     -Two</a:t>
            </a:r>
            <a:r>
              <a:rPr lang="en-US" sz="1400" b="0" baseline="0" dirty="0"/>
              <a:t> types</a:t>
            </a:r>
            <a:r>
              <a:rPr lang="en-US" sz="1400" b="0" dirty="0"/>
              <a:t>:</a:t>
            </a:r>
          </a:p>
          <a:p>
            <a:pPr lvl="1"/>
            <a:r>
              <a:rPr lang="en-US" sz="1400" b="0" dirty="0"/>
              <a:t>-</a:t>
            </a:r>
            <a:r>
              <a:rPr lang="en-US" sz="1400" b="0" u="sng" dirty="0"/>
              <a:t>Direct Costs</a:t>
            </a:r>
            <a:r>
              <a:rPr lang="en-US" sz="1400" b="0" dirty="0"/>
              <a:t>:</a:t>
            </a:r>
            <a:r>
              <a:rPr lang="en-US" sz="1400" b="0" baseline="0" dirty="0"/>
              <a:t>  Costs for products/services used in direct care and billed to patients, </a:t>
            </a:r>
            <a:r>
              <a:rPr lang="en-US" sz="1400" b="0" dirty="0"/>
              <a:t>e.g., R&amp;B, meds, DI.</a:t>
            </a:r>
          </a:p>
          <a:p>
            <a:pPr lvl="1"/>
            <a:r>
              <a:rPr lang="en-US" sz="1400" b="0" dirty="0"/>
              <a:t>-</a:t>
            </a:r>
            <a:r>
              <a:rPr lang="en-US" sz="1400" b="0" u="sng" dirty="0"/>
              <a:t>Indirect Costs</a:t>
            </a:r>
            <a:r>
              <a:rPr lang="en-US" sz="1400" b="0" u="none" dirty="0"/>
              <a:t>:  O</a:t>
            </a:r>
            <a:r>
              <a:rPr lang="en-US" sz="1400" b="0" dirty="0"/>
              <a:t>verhead – things that have to be paid for, but are not billed to patients, e.g., administration, utilities, salaries for non-caregivers.</a:t>
            </a:r>
          </a:p>
          <a:p>
            <a:endParaRPr lang="en-US" sz="1400" b="0" dirty="0"/>
          </a:p>
          <a:p>
            <a:r>
              <a:rPr lang="en-US" sz="1400" b="0" u="sng" dirty="0"/>
              <a:t>NET REVENUE</a:t>
            </a:r>
            <a:r>
              <a:rPr lang="en-US" sz="1400" b="0" dirty="0"/>
              <a:t>:  Expected payments based on </a:t>
            </a:r>
            <a:r>
              <a:rPr lang="en-US" sz="1400" b="0" baseline="0" dirty="0"/>
              <a:t>c</a:t>
            </a:r>
            <a:r>
              <a:rPr lang="en-US" sz="1400" b="0" dirty="0"/>
              <a:t>ontracts &amp; case</a:t>
            </a:r>
            <a:r>
              <a:rPr lang="en-US" sz="1400" b="0" baseline="0" dirty="0"/>
              <a:t> rates, </a:t>
            </a:r>
            <a:r>
              <a:rPr lang="en-US" sz="1400" b="0" dirty="0"/>
              <a:t>plus adjustments</a:t>
            </a:r>
            <a:r>
              <a:rPr lang="en-US" sz="1400" b="0" baseline="0" dirty="0"/>
              <a:t> for lump-sum payments and deductions.</a:t>
            </a:r>
          </a:p>
          <a:p>
            <a:r>
              <a:rPr lang="en-US" sz="1400" b="0" dirty="0"/>
              <a:t>-Net Rev differs</a:t>
            </a:r>
            <a:r>
              <a:rPr lang="en-US" sz="1400" b="0" baseline="0" dirty="0"/>
              <a:t> by payor, so the same type of clinical case can be paid very differently for different payors.</a:t>
            </a:r>
            <a:endParaRPr lang="en-US" sz="1400" b="0" dirty="0"/>
          </a:p>
          <a:p>
            <a:r>
              <a:rPr lang="en-US" sz="1400" b="0" dirty="0"/>
              <a:t> -We work hard</a:t>
            </a:r>
            <a:r>
              <a:rPr lang="en-US" sz="1400" b="0" baseline="0" dirty="0"/>
              <a:t> to come up with contracts with commercial payors that are financially favorable to us, but for MCaid, we are paid, on avg, 35 cents on $1.00.</a:t>
            </a:r>
            <a:endParaRPr lang="en-US" sz="1400" b="0" dirty="0"/>
          </a:p>
          <a:p>
            <a:endParaRPr lang="en-US" sz="1400" b="0" dirty="0"/>
          </a:p>
          <a:p>
            <a:r>
              <a:rPr lang="en-US" sz="1400" b="0" u="sng" dirty="0"/>
              <a:t>PAYMENTS</a:t>
            </a:r>
            <a:r>
              <a:rPr lang="en-US" sz="1400" b="0" dirty="0"/>
              <a:t>: The actual dollars we collect.  In the case of insurance denials, we may collect nothing.</a:t>
            </a:r>
            <a:endParaRPr lang="en-US" b="0" baseline="0" dirty="0"/>
          </a:p>
          <a:p>
            <a:endParaRPr lang="en-US" b="0" baseline="0" dirty="0"/>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B754311A-2C0D-402F-A109-8FFB6B5278DA}" type="slidenum">
              <a:rPr lang="en-US" smtClean="0"/>
              <a:t>21</a:t>
            </a:fld>
            <a:endParaRPr lang="en-US" dirty="0"/>
          </a:p>
        </p:txBody>
      </p:sp>
    </p:spTree>
    <p:extLst>
      <p:ext uri="{BB962C8B-B14F-4D97-AF65-F5344CB8AC3E}">
        <p14:creationId xmlns:p14="http://schemas.microsoft.com/office/powerpoint/2010/main" val="4195509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u="sng" dirty="0"/>
              <a:t>CALCULATIONS</a:t>
            </a:r>
            <a:r>
              <a:rPr lang="en-US" sz="1400" b="0" dirty="0"/>
              <a:t> TO ASSESS FINANCIAL PROFIT &amp; LOSS: </a:t>
            </a:r>
          </a:p>
          <a:p>
            <a:endParaRPr lang="en-US" sz="1400" b="0" dirty="0"/>
          </a:p>
          <a:p>
            <a:r>
              <a:rPr lang="en-US" sz="1400" b="0" u="sng" dirty="0"/>
              <a:t>CONTRIBUTION MARGIN  (CM)        </a:t>
            </a:r>
          </a:p>
          <a:p>
            <a:r>
              <a:rPr lang="en-US" sz="1400" b="0" dirty="0"/>
              <a:t>The revenue gained after</a:t>
            </a:r>
            <a:r>
              <a:rPr lang="en-US" sz="1400" b="0" baseline="0" dirty="0"/>
              <a:t> paying for the direct costs of care.  Indicates whether the revenue from the program is covering the direct costs of the program.</a:t>
            </a:r>
          </a:p>
          <a:p>
            <a:r>
              <a:rPr lang="en-US" sz="1400" b="0" dirty="0"/>
              <a:t> </a:t>
            </a:r>
          </a:p>
          <a:p>
            <a:pPr defTabSz="931774" eaLnBrk="1" fontAlgn="auto" hangingPunct="1">
              <a:spcBef>
                <a:spcPts val="0"/>
              </a:spcBef>
              <a:spcAft>
                <a:spcPts val="0"/>
              </a:spcAft>
              <a:defRPr/>
            </a:pPr>
            <a:r>
              <a:rPr lang="en-US" sz="1400" b="0" u="sng" dirty="0"/>
              <a:t>OPERATING MARGIN (OM)</a:t>
            </a:r>
          </a:p>
          <a:p>
            <a:r>
              <a:rPr lang="en-US" sz="1400" b="0" dirty="0"/>
              <a:t>The revenue gained after the direct costs *and* overhead are covered.</a:t>
            </a:r>
          </a:p>
          <a:p>
            <a:r>
              <a:rPr lang="en-US" sz="1400" b="0" dirty="0"/>
              <a:t>Obviously, the hospital would prefer a (+) OM,</a:t>
            </a:r>
            <a:r>
              <a:rPr lang="en-US" sz="1400" b="0" baseline="0" dirty="0"/>
              <a:t> but for some institutions &amp;/or some programs a (+) CM may be considered adequate, as the clinical program is not held accountable for the institution’s overhead.</a:t>
            </a:r>
            <a:endParaRPr lang="en-US" sz="1400" b="0" dirty="0"/>
          </a:p>
          <a:p>
            <a:endParaRPr lang="en-US" b="0" baseline="0" dirty="0"/>
          </a:p>
          <a:p>
            <a:endParaRPr lang="en-US" b="0" baseline="0" dirty="0"/>
          </a:p>
          <a:p>
            <a:r>
              <a:rPr lang="en-US" b="0" baseline="0" dirty="0"/>
              <a:t> </a:t>
            </a:r>
          </a:p>
          <a:p>
            <a:endParaRPr lang="en-US" b="0" baseline="0" dirty="0"/>
          </a:p>
          <a:p>
            <a:endParaRPr lang="en-US" b="0" baseline="0" dirty="0"/>
          </a:p>
          <a:p>
            <a:endParaRPr lang="en-US" b="0" baseline="0" dirty="0"/>
          </a:p>
        </p:txBody>
      </p:sp>
      <p:sp>
        <p:nvSpPr>
          <p:cNvPr id="4" name="Slide Number Placeholder 3"/>
          <p:cNvSpPr>
            <a:spLocks noGrp="1"/>
          </p:cNvSpPr>
          <p:nvPr>
            <p:ph type="sldNum" sz="quarter" idx="10"/>
          </p:nvPr>
        </p:nvSpPr>
        <p:spPr/>
        <p:txBody>
          <a:bodyPr/>
          <a:lstStyle/>
          <a:p>
            <a:fld id="{B754311A-2C0D-402F-A109-8FFB6B5278DA}" type="slidenum">
              <a:rPr lang="en-US" smtClean="0"/>
              <a:t>22</a:t>
            </a:fld>
            <a:endParaRPr lang="en-US" dirty="0"/>
          </a:p>
        </p:txBody>
      </p:sp>
    </p:spTree>
    <p:extLst>
      <p:ext uri="{BB962C8B-B14F-4D97-AF65-F5344CB8AC3E}">
        <p14:creationId xmlns:p14="http://schemas.microsoft.com/office/powerpoint/2010/main" val="3483600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In 2011 YNHH started putting together a Business Plan</a:t>
            </a:r>
            <a:r>
              <a:rPr lang="en-US" baseline="0" dirty="0"/>
              <a:t> to address SCD program, with a focus on </a:t>
            </a:r>
            <a:r>
              <a:rPr lang="en-US" b="1" u="sng" dirty="0"/>
              <a:t>Inpatient</a:t>
            </a:r>
            <a:r>
              <a:rPr lang="en-US" b="1" u="none" dirty="0"/>
              <a:t> </a:t>
            </a:r>
            <a:r>
              <a:rPr lang="en-US" dirty="0"/>
              <a:t>discharges</a:t>
            </a:r>
            <a:r>
              <a:rPr lang="en-US" baseline="0" dirty="0"/>
              <a:t> b/c that was the area of concern.</a:t>
            </a:r>
          </a:p>
          <a:p>
            <a:pPr marL="465887" lvl="1" defTabSz="931774" eaLnBrk="1" fontAlgn="auto" hangingPunct="1">
              <a:spcBef>
                <a:spcPts val="0"/>
              </a:spcBef>
              <a:spcAft>
                <a:spcPts val="0"/>
              </a:spcAft>
              <a:defRPr/>
            </a:pPr>
            <a:r>
              <a:rPr lang="en-US" baseline="0" dirty="0"/>
              <a:t>(Note that we speak of inpatient “discharges” – as opposed to inpatient “admissions” – b/c cases are captured by discharge date rather than admit date.  That is how CMS and other payors capture cases in payment systems.)</a:t>
            </a:r>
          </a:p>
          <a:p>
            <a:endParaRPr lang="en-US" dirty="0"/>
          </a:p>
          <a:p>
            <a:r>
              <a:rPr lang="en-US" dirty="0"/>
              <a:t>P&amp;L for SCD in FY 2010 – Simplified for discussion, grouping the payors</a:t>
            </a:r>
            <a:r>
              <a:rPr lang="en-US" baseline="0" dirty="0"/>
              <a:t> into </a:t>
            </a:r>
            <a:r>
              <a:rPr lang="en-US" dirty="0"/>
              <a:t>MCare, </a:t>
            </a:r>
            <a:r>
              <a:rPr lang="en-US" baseline="0" dirty="0"/>
              <a:t>MCaid, and </a:t>
            </a:r>
            <a:r>
              <a:rPr lang="en-US" dirty="0"/>
              <a:t>Non-Gov’t</a:t>
            </a:r>
            <a:r>
              <a:rPr lang="en-US" baseline="0" dirty="0"/>
              <a:t>  payors – in 2010 this was generally per-case (MCare/MCaid) vs. per-diem payment.</a:t>
            </a:r>
          </a:p>
          <a:p>
            <a:r>
              <a:rPr lang="en-US" b="1" u="none" baseline="0" dirty="0"/>
              <a:t>Two big issues that drive bottom line:  </a:t>
            </a:r>
            <a:r>
              <a:rPr lang="en-US" b="1" u="sng" baseline="0" dirty="0"/>
              <a:t>Payor Mix and ALOS</a:t>
            </a:r>
            <a:endParaRPr lang="en-US" b="1" baseline="0" dirty="0"/>
          </a:p>
          <a:p>
            <a:pPr lvl="0"/>
            <a:r>
              <a:rPr lang="en-US" baseline="0" dirty="0"/>
              <a:t>-</a:t>
            </a:r>
            <a:r>
              <a:rPr lang="en-US" b="1" baseline="0" dirty="0"/>
              <a:t>Payor Mix </a:t>
            </a:r>
            <a:r>
              <a:rPr lang="en-US" baseline="0" dirty="0"/>
              <a:t>shows that SCD population ~ 85% Gov’t payors:</a:t>
            </a:r>
          </a:p>
          <a:p>
            <a:pPr lvl="0"/>
            <a:r>
              <a:rPr lang="en-US" baseline="0" dirty="0"/>
              <a:t>   50% MCaid (we get paid ~ 35 cents on $1.00 overall; ~50 cents on $1.00 in this population)</a:t>
            </a:r>
          </a:p>
          <a:p>
            <a:pPr lvl="0"/>
            <a:r>
              <a:rPr lang="en-US" baseline="0" dirty="0"/>
              <a:t>   33% MCare (we get paid ~ 95 cents on $1.00)</a:t>
            </a:r>
          </a:p>
          <a:p>
            <a:pPr defTabSz="931774" eaLnBrk="1" fontAlgn="auto" hangingPunct="1">
              <a:spcBef>
                <a:spcPts val="0"/>
              </a:spcBef>
              <a:spcAft>
                <a:spcPts val="0"/>
              </a:spcAft>
              <a:defRPr/>
            </a:pPr>
            <a:r>
              <a:rPr lang="en-US" baseline="0" dirty="0"/>
              <a:t>   15% Commercial (we get paid &gt; 100 cents on $1.00)</a:t>
            </a:r>
          </a:p>
          <a:p>
            <a:pPr defTabSz="931774" eaLnBrk="1" fontAlgn="auto" hangingPunct="1">
              <a:spcBef>
                <a:spcPts val="0"/>
              </a:spcBef>
              <a:spcAft>
                <a:spcPts val="0"/>
              </a:spcAft>
              <a:defRPr/>
            </a:pPr>
            <a:r>
              <a:rPr lang="en-US" dirty="0"/>
              <a:t>-</a:t>
            </a:r>
            <a:r>
              <a:rPr lang="en-US" b="1" dirty="0"/>
              <a:t>ALOS</a:t>
            </a:r>
            <a:r>
              <a:rPr lang="en-US" dirty="0"/>
              <a:t> is twice as long for MCaid vs. Commercial.</a:t>
            </a:r>
          </a:p>
          <a:p>
            <a:pPr marL="8687" lvl="0" defTabSz="931774" eaLnBrk="1" fontAlgn="auto" hangingPunct="1">
              <a:spcBef>
                <a:spcPts val="0"/>
              </a:spcBef>
              <a:spcAft>
                <a:spcPts val="0"/>
              </a:spcAft>
              <a:defRPr/>
            </a:pPr>
            <a:r>
              <a:rPr lang="en-US" u="sng" baseline="0" dirty="0"/>
              <a:t>Result:  Financial loss driven by MCaid produces overwhelmingly (-) bottom line.</a:t>
            </a:r>
          </a:p>
        </p:txBody>
      </p:sp>
      <p:sp>
        <p:nvSpPr>
          <p:cNvPr id="4" name="Slide Number Placeholder 3"/>
          <p:cNvSpPr>
            <a:spLocks noGrp="1"/>
          </p:cNvSpPr>
          <p:nvPr>
            <p:ph type="sldNum" sz="quarter" idx="10"/>
          </p:nvPr>
        </p:nvSpPr>
        <p:spPr/>
        <p:txBody>
          <a:bodyPr/>
          <a:lstStyle/>
          <a:p>
            <a:fld id="{37B9FAFE-EB70-4925-B2A1-8F4C0E4AF7EF}" type="slidenum">
              <a:rPr lang="en-US" smtClean="0"/>
              <a:t>23</a:t>
            </a:fld>
            <a:endParaRPr lang="en-US" dirty="0"/>
          </a:p>
        </p:txBody>
      </p:sp>
    </p:spTree>
    <p:extLst>
      <p:ext uri="{BB962C8B-B14F-4D97-AF65-F5344CB8AC3E}">
        <p14:creationId xmlns:p14="http://schemas.microsoft.com/office/powerpoint/2010/main" val="3545560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YNHH wanted to better understand the nature</a:t>
            </a:r>
            <a:r>
              <a:rPr lang="en-US" baseline="0" dirty="0"/>
              <a:t> of the expenses, and the p</a:t>
            </a:r>
            <a:r>
              <a:rPr lang="en-US" dirty="0"/>
              <a:t>roduct-based cost accounting</a:t>
            </a:r>
            <a:r>
              <a:rPr lang="en-US" baseline="0" dirty="0"/>
              <a:t> allows d</a:t>
            </a:r>
            <a:r>
              <a:rPr lang="en-US" dirty="0"/>
              <a:t>rill down</a:t>
            </a:r>
            <a:r>
              <a:rPr lang="en-US" baseline="0" dirty="0"/>
              <a:t> into the Direct expenses to answer the question,  </a:t>
            </a:r>
          </a:p>
          <a:p>
            <a:r>
              <a:rPr lang="en-US" baseline="0" dirty="0"/>
              <a:t>What is the driver of the costs associated with the care of this population?</a:t>
            </a:r>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24</a:t>
            </a:fld>
            <a:endParaRPr lang="en-US" dirty="0"/>
          </a:p>
        </p:txBody>
      </p:sp>
    </p:spTree>
    <p:extLst>
      <p:ext uri="{BB962C8B-B14F-4D97-AF65-F5344CB8AC3E}">
        <p14:creationId xmlns:p14="http://schemas.microsoft.com/office/powerpoint/2010/main" val="479047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Slide shows proportion of Direct Costs in each product (supply/service) category.  </a:t>
            </a:r>
          </a:p>
          <a:p>
            <a:endParaRPr lang="en-US" baseline="0" dirty="0"/>
          </a:p>
          <a:p>
            <a:r>
              <a:rPr lang="en-US" baseline="0" dirty="0"/>
              <a:t>M</a:t>
            </a:r>
            <a:r>
              <a:rPr lang="en-US" dirty="0"/>
              <a:t>ost of the costs are in Med-surg (non-ICU) Nursing (room &amp; board)  – that’s </a:t>
            </a:r>
            <a:r>
              <a:rPr lang="en-US" u="sng" dirty="0"/>
              <a:t>LOS</a:t>
            </a:r>
            <a:r>
              <a:rPr lang="en-US" dirty="0"/>
              <a:t>. </a:t>
            </a:r>
          </a:p>
          <a:p>
            <a:endParaRPr lang="en-US" dirty="0"/>
          </a:p>
          <a:p>
            <a:r>
              <a:rPr lang="en-US" dirty="0"/>
              <a:t>The high</a:t>
            </a:r>
            <a:r>
              <a:rPr lang="en-US" baseline="0" dirty="0"/>
              <a:t> proportion of costs in Nursing is n</a:t>
            </a:r>
            <a:r>
              <a:rPr lang="en-US" dirty="0"/>
              <a:t>ot surprising, since</a:t>
            </a:r>
            <a:r>
              <a:rPr lang="en-US" baseline="0" dirty="0"/>
              <a:t> </a:t>
            </a:r>
            <a:r>
              <a:rPr lang="en-US" dirty="0"/>
              <a:t>this is a</a:t>
            </a:r>
            <a:r>
              <a:rPr lang="en-US" baseline="0" dirty="0"/>
              <a:t> </a:t>
            </a:r>
            <a:r>
              <a:rPr lang="en-US" u="sng" baseline="0" dirty="0"/>
              <a:t>Medical</a:t>
            </a:r>
            <a:r>
              <a:rPr lang="en-US" baseline="0" dirty="0"/>
              <a:t> population (</a:t>
            </a:r>
            <a:r>
              <a:rPr lang="en-US" u="sng" baseline="0" dirty="0"/>
              <a:t>not </a:t>
            </a:r>
            <a:r>
              <a:rPr lang="en-US" u="none" baseline="0" dirty="0"/>
              <a:t>O.R. or </a:t>
            </a:r>
            <a:r>
              <a:rPr lang="en-US" baseline="0" dirty="0"/>
              <a:t>other expensive procedures).</a:t>
            </a:r>
          </a:p>
          <a:p>
            <a:endParaRPr lang="en-US" baseline="0" dirty="0"/>
          </a:p>
          <a:p>
            <a:r>
              <a:rPr lang="en-US" dirty="0"/>
              <a:t>So, if reduce inpatient LOS, will reduce costs.</a:t>
            </a:r>
          </a:p>
          <a:p>
            <a:endParaRPr lang="en-US" dirty="0"/>
          </a:p>
          <a:p>
            <a:r>
              <a:rPr lang="en-US" dirty="0"/>
              <a:t>If we want</a:t>
            </a:r>
            <a:r>
              <a:rPr lang="en-US" baseline="0" dirty="0"/>
              <a:t> to see all the actual supplies/services that roll up into these categories, our p</a:t>
            </a:r>
            <a:r>
              <a:rPr lang="en-US" dirty="0"/>
              <a:t>roduct-based cost accounting system</a:t>
            </a:r>
            <a:r>
              <a:rPr lang="en-US" baseline="0" dirty="0"/>
              <a:t> allows drill-down into this.</a:t>
            </a:r>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25</a:t>
            </a:fld>
            <a:endParaRPr lang="en-US" dirty="0"/>
          </a:p>
        </p:txBody>
      </p:sp>
    </p:spTree>
    <p:extLst>
      <p:ext uri="{BB962C8B-B14F-4D97-AF65-F5344CB8AC3E}">
        <p14:creationId xmlns:p14="http://schemas.microsoft.com/office/powerpoint/2010/main" val="491099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summarizes the reduction in hospital cost for the years</a:t>
            </a:r>
            <a:r>
              <a:rPr lang="en-US" baseline="0" dirty="0"/>
              <a:t> since the program started, compared to the level of costs in the baseline year, 2012.</a:t>
            </a:r>
          </a:p>
          <a:p>
            <a:r>
              <a:rPr lang="en-US" baseline="0" dirty="0"/>
              <a:t>Note that this analysis highlights the *cost* reduction, which is unequivocally good.  Given the unfavorable payor mix of the population, the potential increase in “profit” is limited so the success is more about decreased loss.</a:t>
            </a:r>
          </a:p>
          <a:p>
            <a:r>
              <a:rPr lang="en-US" baseline="0" dirty="0"/>
              <a:t>To repeat a point made earlier:  This slide compares the post-program performance with the pre-program baseline, not a year-over-year comparison.  Unless you keep the pre-program costs in view, you risk losing sight of the overall improvements brought by the program.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u="sng" baseline="0" dirty="0"/>
              <a:t>Overall strategy to draw institutional support for the program</a:t>
            </a:r>
            <a:r>
              <a:rPr lang="en-US" baseline="0" dirty="0"/>
              <a:t>:  Engage with Finance and give them something they can boast about, something they can present to the Hospital Board to show the institution’s embrace of Value in care.  For us, it has also been a plus for the institution to highlight investment in improved care for an underserved population.  </a:t>
            </a:r>
            <a:endParaRPr lang="en-US" dirty="0"/>
          </a:p>
          <a:p>
            <a:r>
              <a:rPr lang="en-US" baseline="0" dirty="0"/>
              <a:t>   </a:t>
            </a:r>
          </a:p>
        </p:txBody>
      </p:sp>
      <p:sp>
        <p:nvSpPr>
          <p:cNvPr id="4" name="Slide Number Placeholder 3"/>
          <p:cNvSpPr>
            <a:spLocks noGrp="1"/>
          </p:cNvSpPr>
          <p:nvPr>
            <p:ph type="sldNum" sz="quarter" idx="10"/>
          </p:nvPr>
        </p:nvSpPr>
        <p:spPr/>
        <p:txBody>
          <a:bodyPr/>
          <a:lstStyle/>
          <a:p>
            <a:fld id="{37B9FAFE-EB70-4925-B2A1-8F4C0E4AF7EF}" type="slidenum">
              <a:rPr lang="en-US" smtClean="0"/>
              <a:t>27</a:t>
            </a:fld>
            <a:endParaRPr lang="en-US" dirty="0"/>
          </a:p>
        </p:txBody>
      </p:sp>
    </p:spTree>
    <p:extLst>
      <p:ext uri="{BB962C8B-B14F-4D97-AF65-F5344CB8AC3E}">
        <p14:creationId xmlns:p14="http://schemas.microsoft.com/office/powerpoint/2010/main" val="38029264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Since costs are reduced, the CM (Net Rev minus</a:t>
            </a:r>
            <a:r>
              <a:rPr lang="en-US" sz="1400" baseline="0" dirty="0"/>
              <a:t> direct cost) goes up, and the hospital n</a:t>
            </a:r>
            <a:r>
              <a:rPr lang="en-US" sz="1400" dirty="0"/>
              <a:t>ow had $1M more to apply against indirect costs.  </a:t>
            </a:r>
          </a:p>
          <a:p>
            <a:r>
              <a:rPr lang="en-US" sz="1400" dirty="0"/>
              <a:t>In fact, the FY 2018 Net Rev actually covered the *total* (direct and indirect) costs in 2018 (i.e., break even financially</a:t>
            </a:r>
            <a:r>
              <a:rPr lang="en-US" sz="1400" baseline="0" dirty="0"/>
              <a:t>) which was a huge accomplishment.</a:t>
            </a:r>
            <a:endParaRPr lang="en-US" sz="1400" dirty="0"/>
          </a:p>
        </p:txBody>
      </p:sp>
      <p:sp>
        <p:nvSpPr>
          <p:cNvPr id="4" name="Slide Number Placeholder 3"/>
          <p:cNvSpPr>
            <a:spLocks noGrp="1"/>
          </p:cNvSpPr>
          <p:nvPr>
            <p:ph type="sldNum" sz="quarter" idx="10"/>
          </p:nvPr>
        </p:nvSpPr>
        <p:spPr/>
        <p:txBody>
          <a:bodyPr/>
          <a:lstStyle/>
          <a:p>
            <a:fld id="{37B9FAFE-EB70-4925-B2A1-8F4C0E4AF7EF}" type="slidenum">
              <a:rPr lang="en-US" smtClean="0"/>
              <a:t>28</a:t>
            </a:fld>
            <a:endParaRPr lang="en-US" dirty="0"/>
          </a:p>
        </p:txBody>
      </p:sp>
    </p:spTree>
    <p:extLst>
      <p:ext uri="{BB962C8B-B14F-4D97-AF65-F5344CB8AC3E}">
        <p14:creationId xmlns:p14="http://schemas.microsoft.com/office/powerpoint/2010/main" val="1248892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Comparing ADC from 2012 to 2018:  8.4 more beds per day are available to other patients.</a:t>
            </a:r>
          </a:p>
          <a:p>
            <a:r>
              <a:rPr lang="en-US" baseline="0" dirty="0"/>
              <a:t>Note that the benefit of freeing up beds depends in part on the institution’s capacity:  If you are very full, it makes sense to invest in initiatives that will free-up beds.  </a:t>
            </a:r>
          </a:p>
          <a:p>
            <a:r>
              <a:rPr lang="en-US" b="1" baseline="0" dirty="0"/>
              <a:t>Benefits include the ability to decant the ED and avoidance of elective admission delays</a:t>
            </a:r>
          </a:p>
        </p:txBody>
      </p:sp>
      <p:sp>
        <p:nvSpPr>
          <p:cNvPr id="4" name="Slide Number Placeholder 3"/>
          <p:cNvSpPr>
            <a:spLocks noGrp="1"/>
          </p:cNvSpPr>
          <p:nvPr>
            <p:ph type="sldNum" sz="quarter" idx="10"/>
          </p:nvPr>
        </p:nvSpPr>
        <p:spPr/>
        <p:txBody>
          <a:bodyPr/>
          <a:lstStyle/>
          <a:p>
            <a:fld id="{37B9FAFE-EB70-4925-B2A1-8F4C0E4AF7EF}" type="slidenum">
              <a:rPr lang="en-US" smtClean="0"/>
              <a:t>29</a:t>
            </a:fld>
            <a:endParaRPr lang="en-US" dirty="0"/>
          </a:p>
        </p:txBody>
      </p:sp>
    </p:spTree>
    <p:extLst>
      <p:ext uri="{BB962C8B-B14F-4D97-AF65-F5344CB8AC3E}">
        <p14:creationId xmlns:p14="http://schemas.microsoft.com/office/powerpoint/2010/main" val="3621151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Of course, no one knows which patients will fill the beds vacated by patients with SCD.  </a:t>
            </a:r>
          </a:p>
          <a:p>
            <a:r>
              <a:rPr lang="en-US" baseline="0" dirty="0"/>
              <a:t>If freed-up beds are  filled with other patients associated with financial loss, the benefit is less clear.  </a:t>
            </a:r>
          </a:p>
          <a:p>
            <a:r>
              <a:rPr lang="en-US" baseline="0" dirty="0"/>
              <a:t>But, on average, the Gen Med case types likely to fill these beds have a more favorable payor mix than do pts with SCD.   </a:t>
            </a:r>
          </a:p>
          <a:p>
            <a:r>
              <a:rPr lang="en-US" baseline="0" dirty="0"/>
              <a:t>And, the SCD unit also accepts off-service oncology patients, who tend to have an even more favorable payor mix.</a:t>
            </a:r>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30</a:t>
            </a:fld>
            <a:endParaRPr lang="en-US" dirty="0"/>
          </a:p>
        </p:txBody>
      </p:sp>
    </p:spTree>
    <p:extLst>
      <p:ext uri="{BB962C8B-B14F-4D97-AF65-F5344CB8AC3E}">
        <p14:creationId xmlns:p14="http://schemas.microsoft.com/office/powerpoint/2010/main" val="3752906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reduction in costs and inpatient utilization through a</a:t>
            </a:r>
            <a:r>
              <a:rPr lang="en-US" baseline="0" dirty="0"/>
              <a:t> reorganized Sickle Cell Disease program, another vehicle to forge a connection with Hospital Finance is the 340B program, for hospitals that are eligible.</a:t>
            </a:r>
          </a:p>
          <a:p>
            <a:r>
              <a:rPr lang="en-US" baseline="0" dirty="0"/>
              <a:t>If you are in a safety net institution, your Finance department is likely very familiar with the 340B program, but they may not be aware of the 340B opportunity in the SCD population.</a:t>
            </a:r>
          </a:p>
          <a:p>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31</a:t>
            </a:fld>
            <a:endParaRPr lang="en-US" dirty="0"/>
          </a:p>
        </p:txBody>
      </p:sp>
    </p:spTree>
    <p:extLst>
      <p:ext uri="{BB962C8B-B14F-4D97-AF65-F5344CB8AC3E}">
        <p14:creationId xmlns:p14="http://schemas.microsoft.com/office/powerpoint/2010/main" val="669272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eaLnBrk="1" fontAlgn="auto" hangingPunct="1">
              <a:spcBef>
                <a:spcPts val="0"/>
              </a:spcBef>
              <a:spcAft>
                <a:spcPts val="0"/>
              </a:spcAft>
              <a:defRPr/>
            </a:pPr>
            <a:r>
              <a:rPr lang="en-US" baseline="0" dirty="0"/>
              <a:t>Much has been written about “value” in health care.  </a:t>
            </a:r>
          </a:p>
          <a:p>
            <a:pPr defTabSz="921807" eaLnBrk="1" fontAlgn="auto" hangingPunct="1">
              <a:spcBef>
                <a:spcPts val="0"/>
              </a:spcBef>
              <a:spcAft>
                <a:spcPts val="0"/>
              </a:spcAft>
              <a:defRPr/>
            </a:pPr>
            <a:r>
              <a:rPr lang="en-US" baseline="0" dirty="0"/>
              <a:t>It has been expressed this way by Healthcare Economist Michael E. Porter PhD.</a:t>
            </a:r>
          </a:p>
          <a:p>
            <a:pPr defTabSz="921807" eaLnBrk="1" fontAlgn="auto" hangingPunct="1">
              <a:spcBef>
                <a:spcPts val="0"/>
              </a:spcBef>
              <a:spcAft>
                <a:spcPts val="0"/>
              </a:spcAft>
              <a:defRPr/>
            </a:pPr>
            <a:r>
              <a:rPr lang="en-US" dirty="0"/>
              <a:t>Not everyone agrees with his approach, but the essential message is useful.  </a:t>
            </a:r>
          </a:p>
          <a:p>
            <a:pPr defTabSz="921807" eaLnBrk="1" fontAlgn="auto" hangingPunct="1">
              <a:spcBef>
                <a:spcPts val="0"/>
              </a:spcBef>
              <a:spcAft>
                <a:spcPts val="0"/>
              </a:spcAft>
              <a:defRPr/>
            </a:pPr>
            <a:endParaRPr lang="en-US" dirty="0"/>
          </a:p>
          <a:p>
            <a:pPr defTabSz="921807" eaLnBrk="1" fontAlgn="auto" hangingPunct="1">
              <a:spcBef>
                <a:spcPts val="0"/>
              </a:spcBef>
              <a:spcAft>
                <a:spcPts val="0"/>
              </a:spcAft>
              <a:defRPr/>
            </a:pPr>
            <a:r>
              <a:rPr lang="en-US" dirty="0"/>
              <a:t>***Note that this view (*total* cost of care) aligns with</a:t>
            </a:r>
            <a:r>
              <a:rPr lang="en-US" baseline="0" dirty="0"/>
              <a:t> CMS’ Bundled Payment arrangements, where reimbursement is for longitudinal care, not on a per-visit basis (e.g., Accountable Care Organizations [ACO]).  CMS has been experimenting with these kinds of arrangements, including Bundled Payments for Care Improvement (BPCI) which have been voluntary but are slated to be mandatory within the next few years.  Other payors have embraced these kinds of payment arrangements as well and they are likely to continue to expand.  </a:t>
            </a:r>
            <a:endParaRPr lang="en-US" dirty="0"/>
          </a:p>
          <a:p>
            <a:endParaRPr lang="en-US"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4</a:t>
            </a:fld>
            <a:endParaRPr lang="en-US" dirty="0"/>
          </a:p>
        </p:txBody>
      </p:sp>
    </p:spTree>
    <p:extLst>
      <p:ext uri="{BB962C8B-B14F-4D97-AF65-F5344CB8AC3E}">
        <p14:creationId xmlns:p14="http://schemas.microsoft.com/office/powerpoint/2010/main" val="3128458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Trick question: the </a:t>
            </a:r>
            <a:r>
              <a:rPr lang="en-US" u="none" baseline="0" dirty="0"/>
              <a:t>most</a:t>
            </a:r>
            <a:r>
              <a:rPr lang="en-US" baseline="0" dirty="0"/>
              <a:t> important component was “other”: the most important factor in securing funding for the business plan was that Finance was totally on-board with it.</a:t>
            </a:r>
          </a:p>
          <a:p>
            <a:endParaRPr lang="en-US" sz="600" baseline="0" dirty="0"/>
          </a:p>
          <a:p>
            <a:r>
              <a:rPr lang="en-US" baseline="0" dirty="0"/>
              <a:t>All the other answers were critical to the </a:t>
            </a:r>
            <a:r>
              <a:rPr lang="en-US" b="1" baseline="0" dirty="0"/>
              <a:t>success</a:t>
            </a:r>
            <a:r>
              <a:rPr lang="en-US" baseline="0" dirty="0"/>
              <a:t> of the program, but to get it funded, nothing was more critical than Finance’s support. </a:t>
            </a:r>
          </a:p>
        </p:txBody>
      </p:sp>
      <p:sp>
        <p:nvSpPr>
          <p:cNvPr id="4" name="Slide Number Placeholder 3"/>
          <p:cNvSpPr>
            <a:spLocks noGrp="1"/>
          </p:cNvSpPr>
          <p:nvPr>
            <p:ph type="sldNum" sz="quarter" idx="10"/>
          </p:nvPr>
        </p:nvSpPr>
        <p:spPr/>
        <p:txBody>
          <a:bodyPr/>
          <a:lstStyle/>
          <a:p>
            <a:fld id="{37B9FAFE-EB70-4925-B2A1-8F4C0E4AF7EF}" type="slidenum">
              <a:rPr lang="en-US" smtClean="0"/>
              <a:t>32</a:t>
            </a:fld>
            <a:endParaRPr lang="en-US" dirty="0"/>
          </a:p>
        </p:txBody>
      </p:sp>
    </p:spTree>
    <p:extLst>
      <p:ext uri="{BB962C8B-B14F-4D97-AF65-F5344CB8AC3E}">
        <p14:creationId xmlns:p14="http://schemas.microsoft.com/office/powerpoint/2010/main" val="1907866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a:ea typeface="+mn-ea"/>
                <a:cs typeface="+mn-cs"/>
              </a:rPr>
              <a:t>Here are three things you need for a Business Plan (refer to Patti Engblom’s presentation for more detail):  </a:t>
            </a:r>
          </a:p>
          <a:p>
            <a:r>
              <a:rPr lang="en-US" dirty="0">
                <a:ea typeface="+mn-ea"/>
                <a:cs typeface="+mn-cs"/>
              </a:rPr>
              <a:t>1-Determine the new expenses being requested for the SCD program, including new budgeted Full Time Equivalents (FTEs) and space, equipment needs, etc.  (To determine program needs, see other Workshop presentations, including “essential elements” for a SCD program.)</a:t>
            </a:r>
          </a:p>
          <a:p>
            <a:r>
              <a:rPr lang="en-US" dirty="0">
                <a:ea typeface="+mn-ea"/>
                <a:cs typeface="+mn-cs"/>
              </a:rPr>
              <a:t> </a:t>
            </a:r>
          </a:p>
          <a:p>
            <a:r>
              <a:rPr lang="en-US" dirty="0">
                <a:ea typeface="+mn-ea"/>
                <a:cs typeface="+mn-cs"/>
              </a:rPr>
              <a:t>2-Secure administrative support for the new budgeted expenses.</a:t>
            </a:r>
          </a:p>
          <a:p>
            <a:r>
              <a:rPr lang="en-US" dirty="0">
                <a:ea typeface="+mn-ea"/>
                <a:cs typeface="+mn-cs"/>
              </a:rPr>
              <a:t> </a:t>
            </a:r>
          </a:p>
          <a:p>
            <a:r>
              <a:rPr lang="en-US" dirty="0">
                <a:ea typeface="+mn-ea"/>
                <a:cs typeface="+mn-cs"/>
              </a:rPr>
              <a:t>3-Secure Finance and Data Analysis partners to help put together an analysis to show the (a) proposed budget and (b) how new expenses will be paid for. </a:t>
            </a:r>
          </a:p>
          <a:p>
            <a:r>
              <a:rPr lang="en-US" dirty="0">
                <a:ea typeface="+mn-ea"/>
                <a:cs typeface="+mn-cs"/>
              </a:rPr>
              <a:t> </a:t>
            </a:r>
          </a:p>
          <a:p>
            <a:r>
              <a:rPr lang="en-US" b="1" dirty="0">
                <a:ea typeface="+mn-ea"/>
                <a:cs typeface="+mn-cs"/>
              </a:rPr>
              <a:t>Chicken-egg problem: </a:t>
            </a:r>
            <a:endParaRPr lang="en-US" dirty="0">
              <a:ea typeface="+mn-ea"/>
              <a:cs typeface="+mn-cs"/>
            </a:endParaRPr>
          </a:p>
          <a:p>
            <a:r>
              <a:rPr lang="en-US" dirty="0">
                <a:ea typeface="+mn-ea"/>
                <a:cs typeface="+mn-cs"/>
              </a:rPr>
              <a:t>Unless you already have Finance/data analysis resources, you may need Administrative support to get them, but you may need to show a financial analysis in order to secure Administrative support.</a:t>
            </a:r>
          </a:p>
          <a:p>
            <a:r>
              <a:rPr lang="en-US" b="1" dirty="0">
                <a:ea typeface="+mn-ea"/>
                <a:cs typeface="+mn-cs"/>
              </a:rPr>
              <a:t>How to solve this?  </a:t>
            </a:r>
            <a:r>
              <a:rPr lang="en-US" b="1" u="sng" dirty="0">
                <a:ea typeface="+mn-ea"/>
                <a:cs typeface="+mn-cs"/>
              </a:rPr>
              <a:t>Possible ways to get support to complete your financial analysis</a:t>
            </a:r>
            <a:r>
              <a:rPr lang="en-US" b="1" dirty="0">
                <a:ea typeface="+mn-ea"/>
                <a:cs typeface="+mn-cs"/>
              </a:rPr>
              <a:t>:  </a:t>
            </a:r>
            <a:endParaRPr lang="en-US" dirty="0">
              <a:ea typeface="+mn-ea"/>
              <a:cs typeface="+mn-cs"/>
            </a:endParaRPr>
          </a:p>
          <a:p>
            <a:r>
              <a:rPr lang="en-US" dirty="0">
                <a:ea typeface="+mn-ea"/>
                <a:cs typeface="+mn-cs"/>
              </a:rPr>
              <a:t>-</a:t>
            </a:r>
            <a:r>
              <a:rPr lang="en-US" b="1" dirty="0"/>
              <a:t>Network with clinical managers </a:t>
            </a:r>
            <a:r>
              <a:rPr lang="en-US" dirty="0"/>
              <a:t>– who does their budgets? Can these folks be enlisted to help?</a:t>
            </a:r>
          </a:p>
          <a:p>
            <a:pPr defTabSz="921807" eaLnBrk="1" fontAlgn="auto" hangingPunct="1">
              <a:spcBef>
                <a:spcPts val="0"/>
              </a:spcBef>
              <a:spcAft>
                <a:spcPts val="0"/>
              </a:spcAft>
              <a:defRPr/>
            </a:pPr>
            <a:r>
              <a:rPr lang="en-US" dirty="0"/>
              <a:t>-</a:t>
            </a:r>
            <a:r>
              <a:rPr lang="en-US" b="1" dirty="0"/>
              <a:t>Use existing reports </a:t>
            </a:r>
            <a:r>
              <a:rPr lang="en-US" dirty="0"/>
              <a:t>– </a:t>
            </a:r>
            <a:r>
              <a:rPr lang="en-US" dirty="0">
                <a:ea typeface="+mn-ea"/>
                <a:cs typeface="+mn-cs"/>
              </a:rPr>
              <a:t>contact the creator(s), if possible, and clarify how the analysis was performed, including the population definition - ensure that it includes the patients you are targeting.  </a:t>
            </a:r>
          </a:p>
          <a:p>
            <a:r>
              <a:rPr lang="en-US" dirty="0">
                <a:ea typeface="+mn-ea"/>
                <a:cs typeface="+mn-cs"/>
              </a:rPr>
              <a:t>-</a:t>
            </a:r>
            <a:r>
              <a:rPr lang="en-US" b="1" dirty="0">
                <a:ea typeface="+mn-ea"/>
                <a:cs typeface="+mn-cs"/>
              </a:rPr>
              <a:t>Reach out to your contacts</a:t>
            </a:r>
            <a:r>
              <a:rPr lang="en-US" dirty="0">
                <a:ea typeface="+mn-ea"/>
                <a:cs typeface="+mn-cs"/>
              </a:rPr>
              <a:t> at the University &amp;/or the Hospital side – whomever holds the budget for the resources you need, &amp;/or has power to influence whomever holds the budget for those resources. </a:t>
            </a:r>
          </a:p>
          <a:p>
            <a:r>
              <a:rPr lang="en-US" dirty="0">
                <a:ea typeface="+mn-ea"/>
                <a:cs typeface="+mn-cs"/>
              </a:rPr>
              <a:t>- </a:t>
            </a:r>
            <a:r>
              <a:rPr lang="en-US" b="1" dirty="0">
                <a:ea typeface="+mn-ea"/>
                <a:cs typeface="+mn-cs"/>
              </a:rPr>
              <a:t>Show examples of other institutions’ outcomes to Administration </a:t>
            </a:r>
            <a:r>
              <a:rPr lang="en-US" dirty="0">
                <a:ea typeface="+mn-ea"/>
                <a:cs typeface="+mn-cs"/>
              </a:rPr>
              <a:t>and make convincing argument that you can do the same.</a:t>
            </a:r>
          </a:p>
          <a:p>
            <a:r>
              <a:rPr lang="en-US" dirty="0">
                <a:ea typeface="+mn-ea"/>
                <a:cs typeface="+mn-cs"/>
              </a:rPr>
              <a:t>- </a:t>
            </a:r>
            <a:r>
              <a:rPr lang="en-US" b="1" dirty="0">
                <a:ea typeface="+mn-ea"/>
                <a:cs typeface="+mn-cs"/>
              </a:rPr>
              <a:t>Appeal to Administration’s wishes for good patient care and equity </a:t>
            </a:r>
            <a:r>
              <a:rPr lang="en-US" dirty="0">
                <a:ea typeface="+mn-ea"/>
                <a:cs typeface="+mn-cs"/>
              </a:rPr>
              <a:t>(e.g., SCD is more prevalent in general population than Hemophilia and Cystic Fibrosis, but CF often gets more medical and institutional resources than SCD </a:t>
            </a:r>
            <a:r>
              <a:rPr lang="en-US" u="sng" dirty="0">
                <a:ea typeface="+mn-ea"/>
                <a:cs typeface="+mn-cs"/>
                <a:hlinkClick r:id="rId3"/>
              </a:rPr>
              <a:t>https://pediatrics.aappublications.org/content/123/1/407.long</a:t>
            </a:r>
            <a:r>
              <a:rPr lang="en-US" dirty="0">
                <a:ea typeface="+mn-ea"/>
                <a:cs typeface="+mn-cs"/>
              </a:rPr>
              <a:t>). </a:t>
            </a:r>
          </a:p>
          <a:p>
            <a:r>
              <a:rPr lang="en-US" dirty="0">
                <a:ea typeface="+mn-ea"/>
                <a:cs typeface="+mn-cs"/>
              </a:rPr>
              <a:t>-</a:t>
            </a:r>
            <a:r>
              <a:rPr lang="en-US" b="1" dirty="0">
                <a:ea typeface="+mn-ea"/>
                <a:cs typeface="+mn-cs"/>
              </a:rPr>
              <a:t>Note</a:t>
            </a:r>
            <a:r>
              <a:rPr lang="en-US" dirty="0">
                <a:ea typeface="+mn-ea"/>
                <a:cs typeface="+mn-cs"/>
              </a:rPr>
              <a:t>: If you identify analytic resources and are requesting a new report, don’t assume the data analyst understands what you need – be *very* explicit in your request.  The analyst likely does not have a clinical background and needs help understanding how match your request to the available data sources. </a:t>
            </a:r>
          </a:p>
          <a:p>
            <a:endParaRPr lang="en-US" dirty="0">
              <a:ea typeface="+mn-ea"/>
              <a:cs typeface="+mn-cs"/>
            </a:endParaRPr>
          </a:p>
          <a:p>
            <a:endParaRPr lang="en-US" dirty="0">
              <a:ea typeface="+mn-ea"/>
              <a:cs typeface="+mn-cs"/>
            </a:endParaRPr>
          </a:p>
          <a:p>
            <a:r>
              <a:rPr lang="en-US" dirty="0">
                <a:ea typeface="+mn-ea"/>
                <a:cs typeface="+mn-cs"/>
              </a:rPr>
              <a:t> </a:t>
            </a:r>
          </a:p>
          <a:p>
            <a:endParaRPr lang="en-US"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33</a:t>
            </a:fld>
            <a:endParaRPr lang="en-US" dirty="0"/>
          </a:p>
        </p:txBody>
      </p:sp>
    </p:spTree>
    <p:extLst>
      <p:ext uri="{BB962C8B-B14F-4D97-AF65-F5344CB8AC3E}">
        <p14:creationId xmlns:p14="http://schemas.microsoft.com/office/powerpoint/2010/main" val="3280433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Best: New Revenue</a:t>
            </a:r>
          </a:p>
          <a:p>
            <a:r>
              <a:rPr lang="en-US" b="0" baseline="0" dirty="0"/>
              <a:t>-May be difficult since pts with SCD may be already coming to your institution and SCD population often has an unfavorable payor mix.</a:t>
            </a:r>
          </a:p>
          <a:p>
            <a:r>
              <a:rPr lang="en-US" b="0" baseline="0" dirty="0"/>
              <a:t>-Explore local reimbursement for 340B and consider increasing outpatient infusion capacity for 340B medications</a:t>
            </a:r>
          </a:p>
          <a:p>
            <a:pPr defTabSz="921807" eaLnBrk="1" fontAlgn="auto" hangingPunct="1">
              <a:spcBef>
                <a:spcPts val="0"/>
              </a:spcBef>
              <a:spcAft>
                <a:spcPts val="0"/>
              </a:spcAft>
              <a:defRPr/>
            </a:pPr>
            <a:r>
              <a:rPr lang="en-US" b="1" dirty="0"/>
              <a:t>Next Best:</a:t>
            </a:r>
            <a:r>
              <a:rPr lang="en-US" dirty="0"/>
              <a:t> </a:t>
            </a:r>
            <a:r>
              <a:rPr lang="en-US" b="1" dirty="0"/>
              <a:t>Reduction in financial loss</a:t>
            </a:r>
            <a:r>
              <a:rPr lang="en-US" dirty="0"/>
              <a:t>. </a:t>
            </a:r>
          </a:p>
          <a:p>
            <a:pPr defTabSz="921807" eaLnBrk="1" fontAlgn="auto" hangingPunct="1">
              <a:spcBef>
                <a:spcPts val="0"/>
              </a:spcBef>
              <a:spcAft>
                <a:spcPts val="0"/>
              </a:spcAft>
              <a:defRPr/>
            </a:pPr>
            <a:r>
              <a:rPr lang="en-US" dirty="0"/>
              <a:t>-Shown in the YNH examples. </a:t>
            </a:r>
          </a:p>
          <a:p>
            <a:pPr defTabSz="921807" eaLnBrk="1" fontAlgn="auto" hangingPunct="1">
              <a:spcBef>
                <a:spcPts val="0"/>
              </a:spcBef>
              <a:spcAft>
                <a:spcPts val="0"/>
              </a:spcAft>
              <a:defRPr/>
            </a:pPr>
            <a:r>
              <a:rPr lang="en-US" dirty="0"/>
              <a:t>-Saves $ for institution that can be used for other things, e.g., to support a clinical population with a (+) margin.  -Problem: Reducing cost of care doesn’t necessarily take any expense out of the budget - problematic if there is not a more profitable population for which to use the $.  (e.g., a community hospital that runs at only half capacity and makes a (+) margin on the SCD patients who come to the ED for episodic pain management may not see the advantage in investing new resources that result in reducing that SCD ED volume.)</a:t>
            </a:r>
          </a:p>
          <a:p>
            <a:pPr defTabSz="921807" eaLnBrk="1" fontAlgn="auto" hangingPunct="1">
              <a:spcBef>
                <a:spcPts val="0"/>
              </a:spcBef>
              <a:spcAft>
                <a:spcPts val="0"/>
              </a:spcAft>
              <a:defRPr/>
            </a:pPr>
            <a:r>
              <a:rPr lang="en-US" b="1" dirty="0"/>
              <a:t>Associated corollary: “backfill”</a:t>
            </a:r>
            <a:endParaRPr lang="en-US" dirty="0"/>
          </a:p>
          <a:p>
            <a:pPr defTabSz="921807" eaLnBrk="1" fontAlgn="auto" hangingPunct="1">
              <a:spcBef>
                <a:spcPts val="0"/>
              </a:spcBef>
              <a:spcAft>
                <a:spcPts val="0"/>
              </a:spcAft>
              <a:defRPr/>
            </a:pPr>
            <a:r>
              <a:rPr lang="en-US" dirty="0"/>
              <a:t>-Bring in new patients with a better payor mix to fill the capacity freed up by SCD patients’ reduced visits/LOS.</a:t>
            </a:r>
          </a:p>
          <a:p>
            <a:pPr defTabSz="921807" eaLnBrk="1" fontAlgn="auto" hangingPunct="1">
              <a:spcBef>
                <a:spcPts val="0"/>
              </a:spcBef>
              <a:spcAft>
                <a:spcPts val="0"/>
              </a:spcAft>
              <a:defRPr/>
            </a:pPr>
            <a:r>
              <a:rPr lang="en-US" dirty="0"/>
              <a:t>-Note:  this hinges on your institution running at full capacity.  If not, this argument is not so compelling.   </a:t>
            </a:r>
          </a:p>
        </p:txBody>
      </p:sp>
      <p:sp>
        <p:nvSpPr>
          <p:cNvPr id="4" name="Slide Number Placeholder 3"/>
          <p:cNvSpPr>
            <a:spLocks noGrp="1"/>
          </p:cNvSpPr>
          <p:nvPr>
            <p:ph type="sldNum" sz="quarter" idx="10"/>
          </p:nvPr>
        </p:nvSpPr>
        <p:spPr/>
        <p:txBody>
          <a:bodyPr/>
          <a:lstStyle/>
          <a:p>
            <a:fld id="{37B9FAFE-EB70-4925-B2A1-8F4C0E4AF7EF}" type="slidenum">
              <a:rPr lang="en-US" smtClean="0"/>
              <a:t>34</a:t>
            </a:fld>
            <a:endParaRPr lang="en-US" dirty="0"/>
          </a:p>
        </p:txBody>
      </p:sp>
    </p:spTree>
    <p:extLst>
      <p:ext uri="{BB962C8B-B14F-4D97-AF65-F5344CB8AC3E}">
        <p14:creationId xmlns:p14="http://schemas.microsoft.com/office/powerpoint/2010/main" val="592666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defTabSz="921807" eaLnBrk="1" fontAlgn="auto" hangingPunct="1">
              <a:spcBef>
                <a:spcPts val="0"/>
              </a:spcBef>
              <a:spcAft>
                <a:spcPts val="0"/>
              </a:spcAft>
              <a:defRPr/>
            </a:pPr>
            <a:r>
              <a:rPr lang="en-US" b="1" dirty="0"/>
              <a:t>YNH Example:  Evaluation of Pilot Infusion Center and request for resources to expand.</a:t>
            </a:r>
          </a:p>
          <a:p>
            <a:pPr defTabSz="921807" eaLnBrk="1" fontAlgn="auto" hangingPunct="1">
              <a:spcBef>
                <a:spcPts val="0"/>
              </a:spcBef>
              <a:spcAft>
                <a:spcPts val="0"/>
              </a:spcAft>
              <a:defRPr/>
            </a:pPr>
            <a:r>
              <a:rPr lang="en-US" dirty="0"/>
              <a:t>-</a:t>
            </a:r>
            <a:r>
              <a:rPr lang="en-US" b="1" dirty="0"/>
              <a:t>Background</a:t>
            </a:r>
            <a:r>
              <a:rPr lang="en-US" dirty="0"/>
              <a:t>: in FY 2017, Adult SCD program successful X 5 years with decreased inpt/ED visits and increased outpatient engagement, including increasing demand for outpatient infusion visits.</a:t>
            </a:r>
          </a:p>
          <a:p>
            <a:pPr>
              <a:buFontTx/>
              <a:buNone/>
            </a:pPr>
            <a:r>
              <a:rPr lang="en-US" sz="2400" dirty="0"/>
              <a:t>-Outpatient infusion area shared with Oncology resulting in with limited access SCD pts, since Oncology was the priority population.</a:t>
            </a:r>
          </a:p>
          <a:p>
            <a:pPr>
              <a:buFontTx/>
              <a:buNone/>
            </a:pPr>
            <a:r>
              <a:rPr lang="en-US" sz="2400" dirty="0"/>
              <a:t>-</a:t>
            </a:r>
            <a:r>
              <a:rPr lang="en-US" sz="2400" b="1" dirty="0"/>
              <a:t>Response by SCD team:  gather data about the problem</a:t>
            </a:r>
            <a:r>
              <a:rPr lang="en-US" sz="2400" dirty="0"/>
              <a:t>:</a:t>
            </a:r>
          </a:p>
          <a:p>
            <a:pPr>
              <a:buFontTx/>
              <a:buNone/>
            </a:pPr>
            <a:r>
              <a:rPr lang="en-US" sz="2400" dirty="0"/>
              <a:t>-</a:t>
            </a:r>
            <a:r>
              <a:rPr lang="en-US" sz="2200" dirty="0"/>
              <a:t>1-2 SCD patients per day turned away, and </a:t>
            </a:r>
            <a:r>
              <a:rPr lang="en-US" sz="2200" b="1" dirty="0">
                <a:solidFill>
                  <a:schemeClr val="accent1">
                    <a:lumMod val="50000"/>
                  </a:schemeClr>
                </a:solidFill>
              </a:rPr>
              <a:t>92% </a:t>
            </a:r>
            <a:r>
              <a:rPr lang="en-US" sz="2200" dirty="0"/>
              <a:t>of SCD patients reported difficulty accessing Infusion area. </a:t>
            </a:r>
            <a:endParaRPr lang="en-US" sz="800" dirty="0"/>
          </a:p>
          <a:p>
            <a:pPr>
              <a:buFontTx/>
              <a:buNone/>
            </a:pPr>
            <a:r>
              <a:rPr lang="en-US" sz="2400" dirty="0"/>
              <a:t>-SCD Patient alternatives: ED or self-care, resulting in i</a:t>
            </a:r>
            <a:r>
              <a:rPr lang="en-US" sz="2400" dirty="0">
                <a:solidFill>
                  <a:schemeClr val="accent1">
                    <a:lumMod val="50000"/>
                  </a:schemeClr>
                </a:solidFill>
              </a:rPr>
              <a:t>nadequate treatment for pts, and patient/staff dissatisfaction.</a:t>
            </a:r>
          </a:p>
          <a:p>
            <a:pPr>
              <a:buFontTx/>
              <a:buNone/>
            </a:pPr>
            <a:r>
              <a:rPr lang="en-US" sz="2400" b="1" dirty="0">
                <a:solidFill>
                  <a:schemeClr val="accent1">
                    <a:lumMod val="50000"/>
                  </a:schemeClr>
                </a:solidFill>
              </a:rPr>
              <a:t>Proposal</a:t>
            </a:r>
            <a:r>
              <a:rPr lang="en-US" sz="2400" dirty="0">
                <a:solidFill>
                  <a:schemeClr val="accent1">
                    <a:lumMod val="50000"/>
                  </a:schemeClr>
                </a:solidFill>
              </a:rPr>
              <a:t>: </a:t>
            </a:r>
            <a:r>
              <a:rPr lang="en-US" sz="2400" u="sng" dirty="0">
                <a:solidFill>
                  <a:schemeClr val="accent1">
                    <a:lumMod val="50000"/>
                  </a:schemeClr>
                </a:solidFill>
              </a:rPr>
              <a:t>Pilot</a:t>
            </a:r>
            <a:r>
              <a:rPr lang="en-US" sz="2400" dirty="0">
                <a:solidFill>
                  <a:schemeClr val="accent1">
                    <a:lumMod val="50000"/>
                  </a:schemeClr>
                </a:solidFill>
              </a:rPr>
              <a:t> (more palatable to administration than budget additions). </a:t>
            </a:r>
          </a:p>
          <a:p>
            <a:pPr>
              <a:buFontTx/>
              <a:buNone/>
            </a:pPr>
            <a:r>
              <a:rPr lang="en-US" sz="2400" dirty="0">
                <a:solidFill>
                  <a:schemeClr val="accent1">
                    <a:lumMod val="50000"/>
                  </a:schemeClr>
                </a:solidFill>
              </a:rPr>
              <a:t>      Creative solution: “trade” 3 inpt beds for 3 outpatient infusion chairs on inpt unit. </a:t>
            </a:r>
          </a:p>
          <a:p>
            <a:pPr>
              <a:buFontTx/>
              <a:buNone/>
            </a:pPr>
            <a:r>
              <a:rPr lang="en-US" sz="2400" dirty="0">
                <a:solidFill>
                  <a:schemeClr val="accent1">
                    <a:lumMod val="50000"/>
                  </a:schemeClr>
                </a:solidFill>
              </a:rPr>
              <a:t>      Timing and luck: inpatient beds opening up elsewhere; hospital</a:t>
            </a:r>
            <a:r>
              <a:rPr lang="en-US" sz="2400" baseline="0" dirty="0">
                <a:solidFill>
                  <a:schemeClr val="accent1">
                    <a:lumMod val="50000"/>
                  </a:schemeClr>
                </a:solidFill>
              </a:rPr>
              <a:t> seeking to eliminate 3-bed rooms</a:t>
            </a:r>
            <a:r>
              <a:rPr lang="en-US" sz="2400" dirty="0">
                <a:solidFill>
                  <a:schemeClr val="accent1">
                    <a:lumMod val="50000"/>
                  </a:schemeClr>
                </a:solidFill>
              </a:rPr>
              <a:t>.</a:t>
            </a:r>
          </a:p>
          <a:p>
            <a:pPr>
              <a:buFontTx/>
              <a:buNone/>
            </a:pPr>
            <a:r>
              <a:rPr lang="en-US" sz="2400" dirty="0">
                <a:solidFill>
                  <a:schemeClr val="accent1">
                    <a:lumMod val="50000"/>
                  </a:schemeClr>
                </a:solidFill>
              </a:rPr>
              <a:t>      *No incremental staffing resources requested.* </a:t>
            </a:r>
          </a:p>
          <a:p>
            <a:pPr>
              <a:buFontTx/>
              <a:buNone/>
            </a:pPr>
            <a:endParaRPr lang="en-US" sz="2400" dirty="0">
              <a:solidFill>
                <a:schemeClr val="accent1">
                  <a:lumMod val="50000"/>
                </a:schemeClr>
              </a:solidFill>
            </a:endParaRPr>
          </a:p>
          <a:p>
            <a:pPr defTabSz="921807" eaLnBrk="1" fontAlgn="auto" hangingPunct="1">
              <a:spcBef>
                <a:spcPts val="0"/>
              </a:spcBef>
              <a:spcAft>
                <a:spcPts val="0"/>
              </a:spcAft>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35</a:t>
            </a:fld>
            <a:endParaRPr lang="en-US" dirty="0"/>
          </a:p>
        </p:txBody>
      </p:sp>
    </p:spTree>
    <p:extLst>
      <p:ext uri="{BB962C8B-B14F-4D97-AF65-F5344CB8AC3E}">
        <p14:creationId xmlns:p14="http://schemas.microsoft.com/office/powerpoint/2010/main" val="4131856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Fast forward to January 2020:  SCD Infusion center up and running for over 2 years – </a:t>
            </a:r>
          </a:p>
          <a:p>
            <a:pPr marL="172839" indent="-172839">
              <a:buFont typeface="Arial" panose="020B0604020202020204" pitchFamily="34" charset="0"/>
              <a:buChar char="•"/>
            </a:pPr>
            <a:r>
              <a:rPr lang="en-US" baseline="0" dirty="0"/>
              <a:t>Working well, increased efficiency, increased volume.</a:t>
            </a:r>
          </a:p>
          <a:p>
            <a:endParaRPr lang="en-US" baseline="0" dirty="0"/>
          </a:p>
          <a:p>
            <a:r>
              <a:rPr lang="en-US" baseline="0" dirty="0"/>
              <a:t>Challenges:</a:t>
            </a:r>
          </a:p>
          <a:p>
            <a:pPr marL="172839" indent="-172839">
              <a:buFont typeface="Arial" panose="020B0604020202020204" pitchFamily="34" charset="0"/>
              <a:buChar char="•"/>
            </a:pPr>
            <a:r>
              <a:rPr lang="en-US" baseline="0" dirty="0"/>
              <a:t>Increased volume resulted in need for more staffing resources.</a:t>
            </a:r>
          </a:p>
          <a:p>
            <a:pPr marL="172839" indent="-172839">
              <a:buFont typeface="Arial" panose="020B0604020202020204" pitchFamily="34" charset="0"/>
              <a:buChar char="•"/>
            </a:pPr>
            <a:r>
              <a:rPr lang="en-US" sz="2800" dirty="0"/>
              <a:t>YNH inpatient census “surges” forced Infusion center closings for days or weeks at a time when the room was switched back to an inpatient area – very disruptive to the SCD pts’ care. </a:t>
            </a:r>
          </a:p>
          <a:p>
            <a:endParaRPr lang="en-US"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36</a:t>
            </a:fld>
            <a:endParaRPr lang="en-US" dirty="0"/>
          </a:p>
        </p:txBody>
      </p:sp>
    </p:spTree>
    <p:extLst>
      <p:ext uri="{BB962C8B-B14F-4D97-AF65-F5344CB8AC3E}">
        <p14:creationId xmlns:p14="http://schemas.microsoft.com/office/powerpoint/2010/main" val="3846904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Business Plan was put together by James </a:t>
            </a:r>
            <a:r>
              <a:rPr lang="en-US" b="0" dirty="0">
                <a:solidFill>
                  <a:srgbClr val="FF0000"/>
                </a:solidFill>
              </a:rPr>
              <a:t>Flaherty, SCD PSM, in the form of an SBAR</a:t>
            </a:r>
            <a:r>
              <a:rPr lang="en-US" b="0" baseline="0" dirty="0">
                <a:solidFill>
                  <a:srgbClr val="FF0000"/>
                </a:solidFill>
              </a:rPr>
              <a:t> including extensive data analyses/displays. </a:t>
            </a:r>
            <a:endParaRPr lang="en-US" b="0"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37</a:t>
            </a:fld>
            <a:endParaRPr lang="en-US" dirty="0"/>
          </a:p>
        </p:txBody>
      </p:sp>
    </p:spTree>
    <p:extLst>
      <p:ext uri="{BB962C8B-B14F-4D97-AF65-F5344CB8AC3E}">
        <p14:creationId xmlns:p14="http://schemas.microsoft.com/office/powerpoint/2010/main" val="1263704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38</a:t>
            </a:fld>
            <a:endParaRPr lang="en-US" dirty="0"/>
          </a:p>
        </p:txBody>
      </p:sp>
    </p:spTree>
    <p:extLst>
      <p:ext uri="{BB962C8B-B14F-4D97-AF65-F5344CB8AC3E}">
        <p14:creationId xmlns:p14="http://schemas.microsoft.com/office/powerpoint/2010/main" val="1686463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u="sng" baseline="0" dirty="0"/>
              <a:t>Increased services </a:t>
            </a:r>
            <a:r>
              <a:rPr lang="en-US" baseline="0" dirty="0"/>
              <a:t>(in addition to </a:t>
            </a:r>
            <a:r>
              <a:rPr lang="en-US" dirty="0"/>
              <a:t>pain management, hydration, phlebotomy, and blood transfusions)</a:t>
            </a:r>
            <a:r>
              <a:rPr lang="en-US" baseline="0" dirty="0"/>
              <a:t>:</a:t>
            </a:r>
          </a:p>
          <a:p>
            <a:pPr defTabSz="921807" eaLnBrk="1" fontAlgn="auto" hangingPunct="1">
              <a:spcBef>
                <a:spcPts val="0"/>
              </a:spcBef>
              <a:spcAft>
                <a:spcPts val="0"/>
              </a:spcAft>
              <a:defRPr/>
            </a:pPr>
            <a:r>
              <a:rPr lang="en-US" dirty="0"/>
              <a:t>Now offering more primary care services including vaccine administration, routine preventative visits for medically complicated patients. </a:t>
            </a:r>
          </a:p>
          <a:p>
            <a:endParaRPr lang="en-US" baseline="0" dirty="0"/>
          </a:p>
          <a:p>
            <a:r>
              <a:rPr lang="en-US" u="sng" baseline="0" dirty="0"/>
              <a:t>Increasing volume of administrative tasks</a:t>
            </a:r>
            <a:r>
              <a:rPr lang="en-US" u="none" baseline="0" dirty="0"/>
              <a:t>:</a:t>
            </a:r>
          </a:p>
          <a:p>
            <a:r>
              <a:rPr lang="en-US" sz="2800" dirty="0"/>
              <a:t>Patient phone calls, appointment scheduling arranging transportation, etc. </a:t>
            </a:r>
          </a:p>
          <a:p>
            <a:endParaRPr lang="en-US" sz="2800" dirty="0"/>
          </a:p>
          <a:p>
            <a:r>
              <a:rPr lang="en-US" sz="2800" u="sng" dirty="0"/>
              <a:t>Increasingly pulling in inpt RNs </a:t>
            </a:r>
            <a:r>
              <a:rPr lang="en-US" sz="2800" dirty="0"/>
              <a:t>to meet increased Infusion demand.</a:t>
            </a:r>
          </a:p>
          <a:p>
            <a:endParaRPr lang="en-US" baseline="0" dirty="0"/>
          </a:p>
          <a:p>
            <a:pPr defTabSz="921807" eaLnBrk="1" fontAlgn="auto" hangingPunct="1">
              <a:spcBef>
                <a:spcPts val="0"/>
              </a:spcBef>
              <a:spcAft>
                <a:spcPts val="0"/>
              </a:spcAft>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39</a:t>
            </a:fld>
            <a:endParaRPr lang="en-US" dirty="0"/>
          </a:p>
        </p:txBody>
      </p:sp>
    </p:spTree>
    <p:extLst>
      <p:ext uri="{BB962C8B-B14F-4D97-AF65-F5344CB8AC3E}">
        <p14:creationId xmlns:p14="http://schemas.microsoft.com/office/powerpoint/2010/main" val="1344453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40</a:t>
            </a:fld>
            <a:endParaRPr lang="en-US" dirty="0"/>
          </a:p>
        </p:txBody>
      </p:sp>
    </p:spTree>
    <p:extLst>
      <p:ext uri="{BB962C8B-B14F-4D97-AF65-F5344CB8AC3E}">
        <p14:creationId xmlns:p14="http://schemas.microsoft.com/office/powerpoint/2010/main" val="2092375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41</a:t>
            </a:fld>
            <a:endParaRPr lang="en-US" dirty="0"/>
          </a:p>
        </p:txBody>
      </p:sp>
    </p:spTree>
    <p:extLst>
      <p:ext uri="{BB962C8B-B14F-4D97-AF65-F5344CB8AC3E}">
        <p14:creationId xmlns:p14="http://schemas.microsoft.com/office/powerpoint/2010/main" val="175840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a:t>
            </a:r>
            <a:r>
              <a:rPr lang="en-US" baseline="0" dirty="0"/>
              <a:t>t </a:t>
            </a:r>
            <a:r>
              <a:rPr lang="en-US" dirty="0"/>
              <a:t>YNH’s story</a:t>
            </a:r>
            <a:r>
              <a:rPr lang="en-US" baseline="0" dirty="0"/>
              <a:t> as a way to provide examples of clinical and financial data and business planning.</a:t>
            </a:r>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5</a:t>
            </a:fld>
            <a:endParaRPr lang="en-US" dirty="0"/>
          </a:p>
        </p:txBody>
      </p:sp>
    </p:spTree>
    <p:extLst>
      <p:ext uri="{BB962C8B-B14F-4D97-AF65-F5344CB8AC3E}">
        <p14:creationId xmlns:p14="http://schemas.microsoft.com/office/powerpoint/2010/main" val="3444305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rPr>
              <a:t>Estimated CM provided by Pharmacy Financial analysts based and data and assumptions available at the time. </a:t>
            </a:r>
          </a:p>
          <a:p>
            <a:r>
              <a:rPr lang="en-US" baseline="0" dirty="0">
                <a:solidFill>
                  <a:schemeClr val="tx1"/>
                </a:solidFill>
              </a:rPr>
              <a:t>Would need to revisit assumptions to confirm that this calculation is still valid currently. </a:t>
            </a:r>
          </a:p>
          <a:p>
            <a:r>
              <a:rPr lang="en-US" baseline="0" dirty="0">
                <a:solidFill>
                  <a:schemeClr val="tx1"/>
                </a:solidFill>
              </a:rPr>
              <a:t>Slide shows method for calculating CM.  Volume of anticipated Criz infusions is conservative, not taking into account expected growth nor other potential new infusions. </a:t>
            </a:r>
          </a:p>
        </p:txBody>
      </p:sp>
      <p:sp>
        <p:nvSpPr>
          <p:cNvPr id="4" name="Slide Number Placeholder 3"/>
          <p:cNvSpPr>
            <a:spLocks noGrp="1"/>
          </p:cNvSpPr>
          <p:nvPr>
            <p:ph type="sldNum" sz="quarter" idx="10"/>
          </p:nvPr>
        </p:nvSpPr>
        <p:spPr/>
        <p:txBody>
          <a:bodyPr/>
          <a:lstStyle/>
          <a:p>
            <a:fld id="{37B9FAFE-EB70-4925-B2A1-8F4C0E4AF7EF}" type="slidenum">
              <a:rPr lang="en-US" smtClean="0"/>
              <a:t>42</a:t>
            </a:fld>
            <a:endParaRPr lang="en-US" dirty="0"/>
          </a:p>
        </p:txBody>
      </p:sp>
    </p:spTree>
    <p:extLst>
      <p:ext uri="{BB962C8B-B14F-4D97-AF65-F5344CB8AC3E}">
        <p14:creationId xmlns:p14="http://schemas.microsoft.com/office/powerpoint/2010/main" val="36339872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a:buFontTx/>
              <a:buNone/>
            </a:pPr>
            <a:r>
              <a:rPr lang="en-US" dirty="0"/>
              <a:t>The VP who heard the presentation was very supportive and signaled an interest in potential expansion of the SCD program in light of new therapies.</a:t>
            </a:r>
          </a:p>
          <a:p>
            <a:r>
              <a:rPr lang="en-US" sz="2400" b="1" i="1" dirty="0">
                <a:solidFill>
                  <a:schemeClr val="accent1">
                    <a:lumMod val="50000"/>
                  </a:schemeClr>
                </a:solidFill>
              </a:rPr>
              <a:t>BUT</a:t>
            </a:r>
          </a:p>
          <a:p>
            <a:pPr>
              <a:buFontTx/>
              <a:buNone/>
            </a:pPr>
            <a:r>
              <a:rPr lang="en-US" dirty="0"/>
              <a:t>Covid hit Connecticut shortly after this Business Plan was presented.</a:t>
            </a:r>
          </a:p>
          <a:p>
            <a:pPr>
              <a:buFontTx/>
              <a:buNone/>
            </a:pPr>
            <a:r>
              <a:rPr lang="en-US" dirty="0"/>
              <a:t>The adult SCD inpatient unit was temporarily flipped to a Covid unit and the patients with SCD were relocated to other units.  </a:t>
            </a:r>
          </a:p>
          <a:p>
            <a:pPr>
              <a:buFontTx/>
              <a:buNone/>
            </a:pPr>
            <a:r>
              <a:rPr lang="en-US" dirty="0"/>
              <a:t>The infusions were temporarily returned to the outpatient Oncology Infusion area.</a:t>
            </a:r>
          </a:p>
          <a:p>
            <a:endParaRPr lang="en-US"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43</a:t>
            </a:fld>
            <a:endParaRPr lang="en-US" dirty="0"/>
          </a:p>
        </p:txBody>
      </p:sp>
    </p:spTree>
    <p:extLst>
      <p:ext uri="{BB962C8B-B14F-4D97-AF65-F5344CB8AC3E}">
        <p14:creationId xmlns:p14="http://schemas.microsoft.com/office/powerpoint/2010/main" val="992393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44</a:t>
            </a:fld>
            <a:endParaRPr lang="en-US" dirty="0"/>
          </a:p>
        </p:txBody>
      </p:sp>
    </p:spTree>
    <p:extLst>
      <p:ext uri="{BB962C8B-B14F-4D97-AF65-F5344CB8AC3E}">
        <p14:creationId xmlns:p14="http://schemas.microsoft.com/office/powerpoint/2010/main" val="7720281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45</a:t>
            </a:fld>
            <a:endParaRPr lang="en-US" dirty="0"/>
          </a:p>
        </p:txBody>
      </p:sp>
    </p:spTree>
    <p:extLst>
      <p:ext uri="{BB962C8B-B14F-4D97-AF65-F5344CB8AC3E}">
        <p14:creationId xmlns:p14="http://schemas.microsoft.com/office/powerpoint/2010/main" val="415959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46</a:t>
            </a:fld>
            <a:endParaRPr lang="en-US" dirty="0"/>
          </a:p>
        </p:txBody>
      </p:sp>
    </p:spTree>
    <p:extLst>
      <p:ext uri="{BB962C8B-B14F-4D97-AF65-F5344CB8AC3E}">
        <p14:creationId xmlns:p14="http://schemas.microsoft.com/office/powerpoint/2010/main" val="16377347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47</a:t>
            </a:fld>
            <a:endParaRPr lang="en-US" dirty="0"/>
          </a:p>
        </p:txBody>
      </p:sp>
    </p:spTree>
    <p:extLst>
      <p:ext uri="{BB962C8B-B14F-4D97-AF65-F5344CB8AC3E}">
        <p14:creationId xmlns:p14="http://schemas.microsoft.com/office/powerpoint/2010/main" val="28158693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FF0000"/>
                </a:solidFill>
              </a:rPr>
              <a:t>For the SCD population, </a:t>
            </a:r>
            <a:r>
              <a:rPr lang="en-US" b="0" baseline="0" dirty="0">
                <a:solidFill>
                  <a:srgbClr val="FF0000"/>
                </a:solidFill>
              </a:rPr>
              <a:t>340B medications include Jadenu and Endari (</a:t>
            </a:r>
            <a:r>
              <a:rPr lang="en-US" sz="1200" b="0" i="0" u="none" strike="noStrike" kern="1200" baseline="0" dirty="0">
                <a:solidFill>
                  <a:schemeClr val="tx1"/>
                </a:solidFill>
                <a:latin typeface="+mn-lt"/>
                <a:ea typeface="Geneva" charset="0"/>
                <a:cs typeface="Geneva" panose="020B0503030404040204" pitchFamily="34" charset="0"/>
              </a:rPr>
              <a:t>(L-glutamine)</a:t>
            </a:r>
            <a:r>
              <a:rPr lang="en-US" b="0" baseline="0" dirty="0">
                <a:solidFill>
                  <a:srgbClr val="FF0000"/>
                </a:solidFill>
              </a:rPr>
              <a:t>.  </a:t>
            </a:r>
          </a:p>
          <a:p>
            <a:r>
              <a:rPr lang="en-US" b="0" baseline="0" dirty="0">
                <a:solidFill>
                  <a:srgbClr val="FF0000"/>
                </a:solidFill>
              </a:rPr>
              <a:t>This slide shows an example of the Jadenu opportunity for non-MCaid patients (in CT the State takes the advantageous pricing for MCaid patients, and so the hospital carves the MCaid patients out of our 340B program).</a:t>
            </a:r>
          </a:p>
          <a:p>
            <a:r>
              <a:rPr lang="en-US" b="0" baseline="0" dirty="0">
                <a:solidFill>
                  <a:srgbClr val="FF0000"/>
                </a:solidFill>
              </a:rPr>
              <a:t>When we approached them, our pharmacists were very aware of the 340B opportunities associated with Oncology meds, but were not aware of the opportunity associated with Jadenu, which is mostly Rx by Hematology. </a:t>
            </a:r>
          </a:p>
          <a:p>
            <a:r>
              <a:rPr lang="en-US" b="1" dirty="0">
                <a:solidFill>
                  <a:srgbClr val="FF0000"/>
                </a:solidFill>
              </a:rPr>
              <a:t>YNHH has about 23 non-MCaid patients  with SCD on Jadenu,</a:t>
            </a:r>
            <a:r>
              <a:rPr lang="en-US" b="1" baseline="0" dirty="0">
                <a:solidFill>
                  <a:srgbClr val="FF0000"/>
                </a:solidFill>
              </a:rPr>
              <a:t> summing to CM of &gt; $1M per year.</a:t>
            </a:r>
            <a:r>
              <a:rPr lang="en-US" b="1" dirty="0">
                <a:solidFill>
                  <a:srgbClr val="FF0000"/>
                </a:solidFill>
              </a:rPr>
              <a:t> </a:t>
            </a:r>
          </a:p>
        </p:txBody>
      </p:sp>
      <p:sp>
        <p:nvSpPr>
          <p:cNvPr id="4" name="Slide Number Placeholder 3"/>
          <p:cNvSpPr>
            <a:spLocks noGrp="1"/>
          </p:cNvSpPr>
          <p:nvPr>
            <p:ph type="sldNum" sz="quarter" idx="10"/>
          </p:nvPr>
        </p:nvSpPr>
        <p:spPr/>
        <p:txBody>
          <a:bodyPr/>
          <a:lstStyle/>
          <a:p>
            <a:fld id="{37B9FAFE-EB70-4925-B2A1-8F4C0E4AF7EF}" type="slidenum">
              <a:rPr lang="en-US" smtClean="0"/>
              <a:t>48</a:t>
            </a:fld>
            <a:endParaRPr lang="en-US" dirty="0"/>
          </a:p>
        </p:txBody>
      </p:sp>
    </p:spTree>
    <p:extLst>
      <p:ext uri="{BB962C8B-B14F-4D97-AF65-F5344CB8AC3E}">
        <p14:creationId xmlns:p14="http://schemas.microsoft.com/office/powerpoint/2010/main" val="1078759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sz="1300" b="0" baseline="0" dirty="0"/>
              <a:t>At YNHH prior to 2013, there was very inconsistent treatment for people with SCD.</a:t>
            </a:r>
          </a:p>
          <a:p>
            <a:pPr defTabSz="931774">
              <a:defRPr/>
            </a:pPr>
            <a:endParaRPr lang="en-US" sz="1300" b="0" baseline="0" dirty="0"/>
          </a:p>
          <a:p>
            <a:pPr defTabSz="931774">
              <a:defRPr/>
            </a:pPr>
            <a:r>
              <a:rPr lang="en-US" sz="1300" b="0" baseline="0" dirty="0"/>
              <a:t>Providers had very different attitudes about treating patients with SCD, </a:t>
            </a:r>
          </a:p>
          <a:p>
            <a:pPr defTabSz="931774">
              <a:defRPr/>
            </a:pPr>
            <a:r>
              <a:rPr lang="en-US" sz="1300" b="0" baseline="0" dirty="0"/>
              <a:t>and since covering providers rotated every 6 weeks, patients could be treated very differently depending upon who was on-service.  </a:t>
            </a:r>
          </a:p>
          <a:p>
            <a:pPr defTabSz="931774">
              <a:defRPr/>
            </a:pPr>
            <a:endParaRPr lang="en-US" sz="1300" b="0" baseline="0" dirty="0"/>
          </a:p>
          <a:p>
            <a:pPr defTabSz="931774">
              <a:defRPr/>
            </a:pPr>
            <a:r>
              <a:rPr lang="en-US" sz="1300" b="0" baseline="0" dirty="0"/>
              <a:t>There was no consistent outpatient treatment and patients would be seen frequently in the ED.   </a:t>
            </a:r>
          </a:p>
          <a:p>
            <a:pPr defTabSz="931774">
              <a:defRPr/>
            </a:pPr>
            <a:endParaRPr lang="en-US" sz="1300" b="0" baseline="0" dirty="0"/>
          </a:p>
          <a:p>
            <a:pPr defTabSz="931774">
              <a:defRPr/>
            </a:pPr>
            <a:r>
              <a:rPr lang="en-US" sz="1300" b="0" dirty="0"/>
              <a:t>Provider-Patient interactions complicated by</a:t>
            </a:r>
            <a:r>
              <a:rPr lang="en-US" sz="1300" b="0" baseline="0" dirty="0"/>
              <a:t> the fact that SCD is more common among minorities, so conflicts escalated with accusations of racism. </a:t>
            </a:r>
          </a:p>
          <a:p>
            <a:pPr defTabSz="931774">
              <a:defRPr/>
            </a:pPr>
            <a:endParaRPr lang="en-US" sz="1300" b="0" dirty="0"/>
          </a:p>
          <a:p>
            <a:pPr defTabSz="931774">
              <a:defRPr/>
            </a:pPr>
            <a:r>
              <a:rPr lang="en-US" sz="1300" b="0" baseline="0" dirty="0"/>
              <a:t>YNHH administration recognized that this small group of patients was using a lot of resources in the form of ED visits and long hospitalizations, </a:t>
            </a:r>
          </a:p>
          <a:p>
            <a:pPr defTabSz="931774">
              <a:defRPr/>
            </a:pPr>
            <a:r>
              <a:rPr lang="en-US" sz="1300" b="0" baseline="0" dirty="0"/>
              <a:t>outcomes were poor, and </a:t>
            </a:r>
            <a:r>
              <a:rPr lang="en-US" sz="1300" b="0" dirty="0"/>
              <a:t>Patients</a:t>
            </a:r>
            <a:r>
              <a:rPr lang="en-US" sz="1300" b="0" baseline="0" dirty="0"/>
              <a:t> and providers were very unhappy, with members of the local community raising alarms.</a:t>
            </a:r>
            <a:endParaRPr lang="en-US" sz="1300" b="0" dirty="0"/>
          </a:p>
        </p:txBody>
      </p:sp>
      <p:sp>
        <p:nvSpPr>
          <p:cNvPr id="4" name="Slide Number Placeholder 3"/>
          <p:cNvSpPr>
            <a:spLocks noGrp="1"/>
          </p:cNvSpPr>
          <p:nvPr>
            <p:ph type="sldNum" sz="quarter" idx="10"/>
          </p:nvPr>
        </p:nvSpPr>
        <p:spPr/>
        <p:txBody>
          <a:bodyPr/>
          <a:lstStyle/>
          <a:p>
            <a:fld id="{37B9FAFE-EB70-4925-B2A1-8F4C0E4AF7EF}" type="slidenum">
              <a:rPr lang="en-US" smtClean="0"/>
              <a:t>6</a:t>
            </a:fld>
            <a:endParaRPr lang="en-US" dirty="0"/>
          </a:p>
        </p:txBody>
      </p:sp>
    </p:spTree>
    <p:extLst>
      <p:ext uri="{BB962C8B-B14F-4D97-AF65-F5344CB8AC3E}">
        <p14:creationId xmlns:p14="http://schemas.microsoft.com/office/powerpoint/2010/main" val="357290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400" b="0" baseline="0" dirty="0"/>
              <a:t>Hospital Finance Dept was engaged to review the situation:</a:t>
            </a:r>
          </a:p>
          <a:p>
            <a:pPr defTabSz="931774">
              <a:defRPr/>
            </a:pPr>
            <a:endParaRPr lang="en-US" sz="1400" b="0" baseline="0" dirty="0"/>
          </a:p>
          <a:p>
            <a:pPr defTabSz="931774">
              <a:defRPr/>
            </a:pPr>
            <a:r>
              <a:rPr lang="en-US" sz="1400" b="0" baseline="0" dirty="0"/>
              <a:t>Found that YNHH had longest ALOS among CT hosp with at least 60 SCD disch per year </a:t>
            </a:r>
          </a:p>
          <a:p>
            <a:pPr defTabSz="931774">
              <a:defRPr/>
            </a:pPr>
            <a:endParaRPr lang="en-US" sz="1400" b="0" baseline="0" dirty="0"/>
          </a:p>
          <a:p>
            <a:pPr marL="0" indent="0" defTabSz="931774">
              <a:buFontTx/>
              <a:buNone/>
              <a:defRPr/>
            </a:pPr>
            <a:r>
              <a:rPr lang="en-US" sz="1400" b="0" baseline="0" dirty="0"/>
              <a:t>-far longer than CMS’ Arithmetic ALOS for SCD DRG, </a:t>
            </a:r>
            <a:r>
              <a:rPr lang="en-US" sz="1400" b="0" dirty="0"/>
              <a:t>812: Red Blood Cell Disorders Without MCC</a:t>
            </a:r>
            <a:r>
              <a:rPr lang="en-US" sz="1400" b="0" baseline="0" dirty="0"/>
              <a:t> - highest volume DRG for patients with SCD in FY 2010.</a:t>
            </a:r>
          </a:p>
          <a:p>
            <a:pPr marL="0" indent="0" defTabSz="931774">
              <a:buFontTx/>
              <a:buNone/>
              <a:defRPr/>
            </a:pPr>
            <a:endParaRPr lang="en-US" sz="1400" baseline="0" dirty="0"/>
          </a:p>
          <a:p>
            <a:pPr marL="0" indent="0" defTabSz="931774">
              <a:buFontTx/>
              <a:buNone/>
              <a:defRPr/>
            </a:pPr>
            <a:r>
              <a:rPr lang="en-US" sz="1400" baseline="0" dirty="0"/>
              <a:t>Note that your state may have a local Hospital Association with a similar data platform that can be a source of data about your patients.  Access to the data/analyses may be in the hospital’s “Strategic Planning” office.</a:t>
            </a:r>
          </a:p>
          <a:p>
            <a:pPr marL="0" indent="0" defTabSz="931774">
              <a:buFontTx/>
              <a:buNone/>
              <a:defRPr/>
            </a:pPr>
            <a:endParaRPr lang="en-US" dirty="0"/>
          </a:p>
        </p:txBody>
      </p:sp>
      <p:sp>
        <p:nvSpPr>
          <p:cNvPr id="4" name="Slide Number Placeholder 3"/>
          <p:cNvSpPr>
            <a:spLocks noGrp="1"/>
          </p:cNvSpPr>
          <p:nvPr>
            <p:ph type="sldNum" sz="quarter" idx="10"/>
          </p:nvPr>
        </p:nvSpPr>
        <p:spPr/>
        <p:txBody>
          <a:bodyPr/>
          <a:lstStyle/>
          <a:p>
            <a:fld id="{37B9FAFE-EB70-4925-B2A1-8F4C0E4AF7EF}" type="slidenum">
              <a:rPr lang="en-US" smtClean="0"/>
              <a:t>7</a:t>
            </a:fld>
            <a:endParaRPr lang="en-US" dirty="0"/>
          </a:p>
        </p:txBody>
      </p:sp>
    </p:spTree>
    <p:extLst>
      <p:ext uri="{BB962C8B-B14F-4D97-AF65-F5344CB8AC3E}">
        <p14:creationId xmlns:p14="http://schemas.microsoft.com/office/powerpoint/2010/main" val="667164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Business</a:t>
            </a:r>
            <a:r>
              <a:rPr lang="en-US" sz="1200" b="0" baseline="0" dirty="0"/>
              <a:t> plan was created in 2011, using 2010 data, with these goals.</a:t>
            </a:r>
          </a:p>
          <a:p>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Business plan goal: </a:t>
            </a:r>
            <a:r>
              <a:rPr lang="en-US" sz="1200" b="0" dirty="0"/>
              <a:t>reduce inpatient ALOS from 11.5 to 7.5</a:t>
            </a:r>
          </a:p>
          <a:p>
            <a:endParaRPr lang="en-US" sz="1200" b="0" baseline="0" dirty="0"/>
          </a:p>
          <a:p>
            <a:r>
              <a:rPr lang="en-US" sz="1200" b="0" baseline="0" dirty="0"/>
              <a:t>Resources for the SCD team are listed - include Behavioral Health support for both inpatients and outpatients.</a:t>
            </a:r>
          </a:p>
          <a:p>
            <a:endParaRPr lang="en-US" sz="1200" b="1" baseline="0" dirty="0"/>
          </a:p>
          <a:p>
            <a:endParaRPr lang="en-US" baseline="0" dirty="0"/>
          </a:p>
        </p:txBody>
      </p:sp>
      <p:sp>
        <p:nvSpPr>
          <p:cNvPr id="4" name="Slide Number Placeholder 3"/>
          <p:cNvSpPr>
            <a:spLocks noGrp="1"/>
          </p:cNvSpPr>
          <p:nvPr>
            <p:ph type="sldNum" sz="quarter" idx="10"/>
          </p:nvPr>
        </p:nvSpPr>
        <p:spPr/>
        <p:txBody>
          <a:bodyPr/>
          <a:lstStyle/>
          <a:p>
            <a:fld id="{37B9FAFE-EB70-4925-B2A1-8F4C0E4AF7EF}" type="slidenum">
              <a:rPr lang="en-US" smtClean="0"/>
              <a:t>8</a:t>
            </a:fld>
            <a:endParaRPr lang="en-US" dirty="0"/>
          </a:p>
        </p:txBody>
      </p:sp>
    </p:spTree>
    <p:extLst>
      <p:ext uri="{BB962C8B-B14F-4D97-AF65-F5344CB8AC3E}">
        <p14:creationId xmlns:p14="http://schemas.microsoft.com/office/powerpoint/2010/main" val="3807172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Dr. Roberts’ vision for the program is shown here.</a:t>
            </a:r>
          </a:p>
          <a:p>
            <a:r>
              <a:rPr lang="en-US" baseline="0" dirty="0"/>
              <a:t>YNH’s SCD program and outcomes are described in detail in the paper referenced. </a:t>
            </a:r>
          </a:p>
          <a:p>
            <a:endParaRPr lang="en-US" baseline="0" dirty="0"/>
          </a:p>
          <a:p>
            <a:r>
              <a:rPr lang="en-US" baseline="0" dirty="0"/>
              <a:t>Disease modifying drugs include Hydroxyurea, L-glutamine, voxelotor, crizanlizumab.</a:t>
            </a:r>
          </a:p>
          <a:p>
            <a:r>
              <a:rPr lang="en-US" baseline="0" dirty="0"/>
              <a:t>Treatable complications include iron overload, microproteinuria, retinopathy.</a:t>
            </a:r>
          </a:p>
          <a:p>
            <a:r>
              <a:rPr lang="en-US" baseline="0" dirty="0"/>
              <a:t>Routine health care maintenance includes vaccinations, reproductive planning.</a:t>
            </a:r>
          </a:p>
          <a:p>
            <a:r>
              <a:rPr lang="en-US" baseline="0" dirty="0"/>
              <a:t>(BTW, this aligns with CMS’ view, too, in their bundled payment programs.)</a:t>
            </a:r>
          </a:p>
        </p:txBody>
      </p:sp>
      <p:sp>
        <p:nvSpPr>
          <p:cNvPr id="4" name="Slide Number Placeholder 3"/>
          <p:cNvSpPr>
            <a:spLocks noGrp="1"/>
          </p:cNvSpPr>
          <p:nvPr>
            <p:ph type="sldNum" sz="quarter" idx="10"/>
          </p:nvPr>
        </p:nvSpPr>
        <p:spPr/>
        <p:txBody>
          <a:bodyPr/>
          <a:lstStyle/>
          <a:p>
            <a:fld id="{37B9FAFE-EB70-4925-B2A1-8F4C0E4AF7EF}" type="slidenum">
              <a:rPr lang="en-US" smtClean="0"/>
              <a:t>9</a:t>
            </a:fld>
            <a:endParaRPr lang="en-US" dirty="0"/>
          </a:p>
        </p:txBody>
      </p:sp>
    </p:spTree>
    <p:extLst>
      <p:ext uri="{BB962C8B-B14F-4D97-AF65-F5344CB8AC3E}">
        <p14:creationId xmlns:p14="http://schemas.microsoft.com/office/powerpoint/2010/main" val="1084819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was the plan for deploying the new resources.</a:t>
            </a:r>
          </a:p>
          <a:p>
            <a:r>
              <a:rPr lang="en-US" sz="1400" dirty="0"/>
              <a:t>“Comprehensive” center</a:t>
            </a:r>
            <a:r>
              <a:rPr lang="en-US" sz="1400" baseline="0" dirty="0"/>
              <a:t> model.</a:t>
            </a:r>
            <a:endParaRPr lang="en-US" sz="1400" dirty="0"/>
          </a:p>
        </p:txBody>
      </p:sp>
      <p:sp>
        <p:nvSpPr>
          <p:cNvPr id="4" name="Slide Number Placeholder 3"/>
          <p:cNvSpPr>
            <a:spLocks noGrp="1"/>
          </p:cNvSpPr>
          <p:nvPr>
            <p:ph type="sldNum" sz="quarter" idx="10"/>
          </p:nvPr>
        </p:nvSpPr>
        <p:spPr/>
        <p:txBody>
          <a:bodyPr/>
          <a:lstStyle/>
          <a:p>
            <a:fld id="{37B9FAFE-EB70-4925-B2A1-8F4C0E4AF7EF}" type="slidenum">
              <a:rPr lang="en-US" smtClean="0"/>
              <a:t>10</a:t>
            </a:fld>
            <a:endParaRPr lang="en-US" dirty="0"/>
          </a:p>
        </p:txBody>
      </p:sp>
    </p:spTree>
    <p:extLst>
      <p:ext uri="{BB962C8B-B14F-4D97-AF65-F5344CB8AC3E}">
        <p14:creationId xmlns:p14="http://schemas.microsoft.com/office/powerpoint/2010/main" val="1309540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9852"/>
            <a:ext cx="7772400" cy="668948"/>
          </a:xfrm>
          <a:prstGeom prst="rect">
            <a:avLst/>
          </a:prstGeom>
        </p:spPr>
        <p:txBody>
          <a:bodyPr>
            <a:normAutofit/>
          </a:bodyPr>
          <a:lstStyle>
            <a:lvl1pPr algn="ctr">
              <a:defRPr sz="3200" b="0" i="0">
                <a:solidFill>
                  <a:srgbClr val="CD113B"/>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04003" y="4071907"/>
            <a:ext cx="6400800" cy="805327"/>
          </a:xfrm>
          <a:prstGeom prst="rect">
            <a:avLst/>
          </a:prstGeom>
        </p:spPr>
        <p:txBody>
          <a:bodyPr>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39133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7"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dirty="0"/>
              <a:t>Click to edit Master title style</a:t>
            </a:r>
          </a:p>
        </p:txBody>
      </p:sp>
      <p:sp>
        <p:nvSpPr>
          <p:cNvPr id="8" name="Content Placeholder 2"/>
          <p:cNvSpPr>
            <a:spLocks noGrp="1"/>
          </p:cNvSpPr>
          <p:nvPr>
            <p:ph idx="1"/>
          </p:nvPr>
        </p:nvSpPr>
        <p:spPr>
          <a:xfrm>
            <a:off x="457200" y="1026691"/>
            <a:ext cx="8229600" cy="3710927"/>
          </a:xfrm>
          <a:prstGeom prst="rect">
            <a:avLst/>
          </a:prstGeo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6579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9612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26691"/>
            <a:ext cx="4038600" cy="26531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26691"/>
            <a:ext cx="4038600" cy="26531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dirty="0"/>
              <a:t>Click to edit Master title style</a:t>
            </a:r>
          </a:p>
        </p:txBody>
      </p:sp>
    </p:spTree>
    <p:extLst>
      <p:ext uri="{BB962C8B-B14F-4D97-AF65-F5344CB8AC3E}">
        <p14:creationId xmlns:p14="http://schemas.microsoft.com/office/powerpoint/2010/main" val="82144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026692"/>
            <a:ext cx="5486400" cy="3545308"/>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itle 1"/>
          <p:cNvSpPr>
            <a:spLocks noGrp="1"/>
          </p:cNvSpPr>
          <p:nvPr>
            <p:ph type="title"/>
          </p:nvPr>
        </p:nvSpPr>
        <p:spPr>
          <a:xfrm>
            <a:off x="457200" y="367840"/>
            <a:ext cx="8229600" cy="535154"/>
          </a:xfrm>
          <a:prstGeom prst="rect">
            <a:avLst/>
          </a:prstGeom>
        </p:spPr>
        <p:txBody>
          <a:bodyPr/>
          <a:lstStyle>
            <a:lvl1pPr>
              <a:defRPr>
                <a:solidFill>
                  <a:srgbClr val="CD113B"/>
                </a:solidFill>
              </a:defRPr>
            </a:lvl1pPr>
          </a:lstStyle>
          <a:p>
            <a:r>
              <a:rPr lang="en-US" dirty="0"/>
              <a:t>Click to edit Master title style</a:t>
            </a:r>
          </a:p>
        </p:txBody>
      </p:sp>
    </p:spTree>
    <p:extLst>
      <p:ext uri="{BB962C8B-B14F-4D97-AF65-F5344CB8AC3E}">
        <p14:creationId xmlns:p14="http://schemas.microsoft.com/office/powerpoint/2010/main" val="3055256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57200" y="4767263"/>
            <a:ext cx="2133600" cy="273844"/>
          </a:xfrm>
          <a:prstGeom prst="rect">
            <a:avLst/>
          </a:prstGeom>
        </p:spPr>
        <p:txBody>
          <a:bodyPr/>
          <a:lstStyle/>
          <a:p>
            <a:fld id="{B0198CFB-4A78-494E-B655-411695D5DB47}" type="slidenum">
              <a:rPr lang="en-US" smtClean="0"/>
              <a:t>‹#›</a:t>
            </a:fld>
            <a:endParaRPr lang="en-US" dirty="0"/>
          </a:p>
        </p:txBody>
      </p:sp>
      <p:cxnSp>
        <p:nvCxnSpPr>
          <p:cNvPr id="5" name="Straight Connector 4"/>
          <p:cNvCxnSpPr/>
          <p:nvPr userDrawn="1"/>
        </p:nvCxnSpPr>
        <p:spPr>
          <a:xfrm>
            <a:off x="457200" y="908750"/>
            <a:ext cx="8229600" cy="0"/>
          </a:xfrm>
          <a:prstGeom prst="line">
            <a:avLst/>
          </a:prstGeom>
          <a:ln>
            <a:solidFill>
              <a:srgbClr val="00A9E0"/>
            </a:solidFill>
          </a:ln>
        </p:spPr>
        <p:style>
          <a:lnRef idx="1">
            <a:schemeClr val="dk1"/>
          </a:lnRef>
          <a:fillRef idx="0">
            <a:schemeClr val="dk1"/>
          </a:fillRef>
          <a:effectRef idx="0">
            <a:schemeClr val="dk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600" y="4512564"/>
            <a:ext cx="590550" cy="264044"/>
          </a:xfrm>
          <a:prstGeom prst="rect">
            <a:avLst/>
          </a:prstGeom>
        </p:spPr>
      </p:pic>
    </p:spTree>
    <p:extLst>
      <p:ext uri="{BB962C8B-B14F-4D97-AF65-F5344CB8AC3E}">
        <p14:creationId xmlns:p14="http://schemas.microsoft.com/office/powerpoint/2010/main" val="248796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4993" y="96288"/>
            <a:ext cx="2056789" cy="1156944"/>
          </a:xfrm>
          <a:prstGeom prst="rect">
            <a:avLst/>
          </a:prstGeom>
        </p:spPr>
      </p:pic>
      <p:sp>
        <p:nvSpPr>
          <p:cNvPr id="2" name="Title 1"/>
          <p:cNvSpPr>
            <a:spLocks noGrp="1"/>
          </p:cNvSpPr>
          <p:nvPr>
            <p:ph type="ctrTitle"/>
          </p:nvPr>
        </p:nvSpPr>
        <p:spPr>
          <a:xfrm>
            <a:off x="685800" y="1917350"/>
            <a:ext cx="7772400" cy="417269"/>
          </a:xfrm>
          <a:prstGeom prst="rect">
            <a:avLst/>
          </a:prstGeom>
        </p:spPr>
        <p:txBody>
          <a:bodyPr>
            <a:normAutofit/>
          </a:bodyPr>
          <a:lstStyle>
            <a:lvl1pPr algn="l">
              <a:defRPr sz="2400" b="1" i="0">
                <a:solidFill>
                  <a:srgbClr val="003A70"/>
                </a:solidFill>
                <a:latin typeface="Arial"/>
              </a:defRPr>
            </a:lvl1pPr>
          </a:lstStyle>
          <a:p>
            <a:r>
              <a:rPr lang="en-US"/>
              <a:t>Click to edit Master title style</a:t>
            </a:r>
            <a:endParaRPr lang="en-US" dirty="0"/>
          </a:p>
        </p:txBody>
      </p:sp>
      <p:sp>
        <p:nvSpPr>
          <p:cNvPr id="3" name="Subtitle 2"/>
          <p:cNvSpPr>
            <a:spLocks noGrp="1"/>
          </p:cNvSpPr>
          <p:nvPr>
            <p:ph type="subTitle" idx="1"/>
          </p:nvPr>
        </p:nvSpPr>
        <p:spPr>
          <a:xfrm>
            <a:off x="685800" y="2306955"/>
            <a:ext cx="7772400" cy="445205"/>
          </a:xfrm>
          <a:prstGeom prst="rect">
            <a:avLst/>
          </a:prstGeom>
        </p:spPr>
        <p:txBody>
          <a:bodyPr>
            <a:normAutofit/>
          </a:bodyPr>
          <a:lstStyle>
            <a:lvl1pPr marL="0" indent="0" algn="l">
              <a:buNone/>
              <a:defRPr sz="2400">
                <a:solidFill>
                  <a:srgbClr val="00A9E0"/>
                </a:solidFill>
                <a:latin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2" name="Text Placeholder 11"/>
          <p:cNvSpPr>
            <a:spLocks noGrp="1"/>
          </p:cNvSpPr>
          <p:nvPr>
            <p:ph type="body" sz="quarter" idx="10" hasCustomPrompt="1"/>
          </p:nvPr>
        </p:nvSpPr>
        <p:spPr>
          <a:xfrm>
            <a:off x="733428" y="2930820"/>
            <a:ext cx="3389312" cy="666750"/>
          </a:xfrm>
          <a:prstGeom prst="rect">
            <a:avLst/>
          </a:prstGeom>
        </p:spPr>
        <p:txBody>
          <a:bodyPr>
            <a:normAutofit/>
          </a:bodyPr>
          <a:lstStyle>
            <a:lvl1pPr marL="0" indent="0">
              <a:buFontTx/>
              <a:buNone/>
              <a:defRPr sz="1500" baseline="0">
                <a:solidFill>
                  <a:srgbClr val="003A70"/>
                </a:solidFill>
                <a:latin typeface="Arial"/>
              </a:defRPr>
            </a:lvl1pPr>
          </a:lstStyle>
          <a:p>
            <a:pPr lvl="0"/>
            <a:r>
              <a:rPr lang="en-US" dirty="0"/>
              <a:t>Month, day year</a:t>
            </a:r>
          </a:p>
        </p:txBody>
      </p:sp>
      <p:cxnSp>
        <p:nvCxnSpPr>
          <p:cNvPr id="7" name="Straight Connector 6"/>
          <p:cNvCxnSpPr/>
          <p:nvPr userDrawn="1"/>
        </p:nvCxnSpPr>
        <p:spPr>
          <a:xfrm>
            <a:off x="685800" y="2838431"/>
            <a:ext cx="7772400" cy="0"/>
          </a:xfrm>
          <a:prstGeom prst="line">
            <a:avLst/>
          </a:prstGeom>
          <a:ln>
            <a:solidFill>
              <a:srgbClr val="00A9E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7332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Slide Number Placeholder 6"/>
          <p:cNvSpPr>
            <a:spLocks noGrp="1"/>
          </p:cNvSpPr>
          <p:nvPr>
            <p:ph type="sldNum" sz="quarter" idx="12"/>
          </p:nvPr>
        </p:nvSpPr>
        <p:spPr>
          <a:xfrm>
            <a:off x="457200" y="4767263"/>
            <a:ext cx="2133600" cy="273844"/>
          </a:xfrm>
          <a:prstGeom prst="rect">
            <a:avLst/>
          </a:prstGeom>
        </p:spPr>
        <p:txBody>
          <a:bodyPr/>
          <a:lstStyle/>
          <a:p>
            <a:fld id="{B0198CFB-4A78-494E-B655-411695D5DB47}" type="slidenum">
              <a:rPr lang="en-US" smtClean="0"/>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9600" y="4512564"/>
            <a:ext cx="590550" cy="264044"/>
          </a:xfrm>
          <a:prstGeom prst="rect">
            <a:avLst/>
          </a:prstGeom>
        </p:spPr>
      </p:pic>
    </p:spTree>
    <p:extLst>
      <p:ext uri="{BB962C8B-B14F-4D97-AF65-F5344CB8AC3E}">
        <p14:creationId xmlns:p14="http://schemas.microsoft.com/office/powerpoint/2010/main" val="353919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1" r:id="rId1"/>
    <p:sldLayoutId id="2147483767" r:id="rId2"/>
    <p:sldLayoutId id="2147483768" r:id="rId3"/>
    <p:sldLayoutId id="2147483769" r:id="rId4"/>
    <p:sldLayoutId id="2147483770" r:id="rId5"/>
    <p:sldLayoutId id="2147483773" r:id="rId6"/>
    <p:sldLayoutId id="2147483774" r:id="rId7"/>
    <p:sldLayoutId id="2147483775" r:id="rId8"/>
  </p:sldLayoutIdLst>
  <p:txStyles>
    <p:titleStyle>
      <a:lvl1pPr algn="l" defTabSz="457200" rtl="0" eaLnBrk="0" fontAlgn="base" hangingPunct="0">
        <a:spcBef>
          <a:spcPct val="0"/>
        </a:spcBef>
        <a:spcAft>
          <a:spcPct val="0"/>
        </a:spcAft>
        <a:defRPr sz="3200" kern="1200">
          <a:solidFill>
            <a:srgbClr val="CD113B"/>
          </a:solidFill>
          <a:latin typeface="Arial"/>
          <a:ea typeface="Geneva" pitchFamily="37" charset="-128"/>
          <a:cs typeface="Arial"/>
        </a:defRPr>
      </a:lvl1pPr>
      <a:lvl2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2pPr>
      <a:lvl3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3pPr>
      <a:lvl4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4pPr>
      <a:lvl5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5pPr>
      <a:lvl6pPr marL="457200" algn="l" defTabSz="457200" rtl="0" fontAlgn="base">
        <a:spcBef>
          <a:spcPct val="0"/>
        </a:spcBef>
        <a:spcAft>
          <a:spcPct val="0"/>
        </a:spcAft>
        <a:defRPr sz="3200">
          <a:solidFill>
            <a:srgbClr val="800000"/>
          </a:solidFill>
          <a:latin typeface="Times New Roman" pitchFamily="37" charset="0"/>
          <a:ea typeface="Geneva" pitchFamily="37" charset="-128"/>
        </a:defRPr>
      </a:lvl6pPr>
      <a:lvl7pPr marL="914400" algn="l" defTabSz="457200" rtl="0" fontAlgn="base">
        <a:spcBef>
          <a:spcPct val="0"/>
        </a:spcBef>
        <a:spcAft>
          <a:spcPct val="0"/>
        </a:spcAft>
        <a:defRPr sz="3200">
          <a:solidFill>
            <a:srgbClr val="800000"/>
          </a:solidFill>
          <a:latin typeface="Times New Roman" pitchFamily="37" charset="0"/>
          <a:ea typeface="Geneva" pitchFamily="37" charset="-128"/>
        </a:defRPr>
      </a:lvl7pPr>
      <a:lvl8pPr marL="1371600" algn="l" defTabSz="457200" rtl="0" fontAlgn="base">
        <a:spcBef>
          <a:spcPct val="0"/>
        </a:spcBef>
        <a:spcAft>
          <a:spcPct val="0"/>
        </a:spcAft>
        <a:defRPr sz="3200">
          <a:solidFill>
            <a:srgbClr val="800000"/>
          </a:solidFill>
          <a:latin typeface="Times New Roman" pitchFamily="37" charset="0"/>
          <a:ea typeface="Geneva" pitchFamily="37" charset="-128"/>
        </a:defRPr>
      </a:lvl8pPr>
      <a:lvl9pPr marL="1828800" algn="l" defTabSz="457200" rtl="0" fontAlgn="base">
        <a:spcBef>
          <a:spcPct val="0"/>
        </a:spcBef>
        <a:spcAft>
          <a:spcPct val="0"/>
        </a:spcAft>
        <a:defRPr sz="3200">
          <a:solidFill>
            <a:srgbClr val="800000"/>
          </a:solidFill>
          <a:latin typeface="Times New Roman" pitchFamily="37" charset="0"/>
          <a:ea typeface="Geneva" pitchFamily="37"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pitchFamily="37" charset="-128"/>
          <a:cs typeface="Geneva" panose="020B050303040404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Geneva" pitchFamily="37" charset="-128"/>
          <a:cs typeface="Geneva" panose="020B050303040404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Geneva" pitchFamily="37" charset="-128"/>
          <a:cs typeface="Geneva" panose="020B050303040404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Geneva" pitchFamily="37" charset="-128"/>
          <a:cs typeface="Geneva" panose="020B05030304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journals.plos.org/plosone/article?id=10.1371/journal.pone.0236360"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ejm.org/doi/full/10.1056/NEJMp101102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journals.plos.org/plosone/article?id=10.1371/journal.pone.023636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noChangeArrowheads="1"/>
          </p:cNvSpPr>
          <p:nvPr>
            <p:ph type="ctrTitle"/>
          </p:nvPr>
        </p:nvSpPr>
        <p:spPr bwMode="auto">
          <a:xfrm>
            <a:off x="1850988" y="2566658"/>
            <a:ext cx="5360450" cy="5964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r>
              <a:rPr lang="en-US" altLang="en-US" b="1" dirty="0">
                <a:solidFill>
                  <a:srgbClr val="C00000"/>
                </a:solidFill>
                <a:latin typeface="Arial" panose="020B0604020202020204" pitchFamily="34" charset="0"/>
                <a:ea typeface="Geneva"/>
                <a:cs typeface="Arial" panose="020B0604020202020204" pitchFamily="34" charset="0"/>
              </a:rPr>
              <a:t>Using Data to Show Value</a:t>
            </a:r>
          </a:p>
        </p:txBody>
      </p:sp>
      <p:sp>
        <p:nvSpPr>
          <p:cNvPr id="5" name="Text Placeholder 3"/>
          <p:cNvSpPr txBox="1">
            <a:spLocks/>
          </p:cNvSpPr>
          <p:nvPr/>
        </p:nvSpPr>
        <p:spPr>
          <a:xfrm>
            <a:off x="7211438" y="4797084"/>
            <a:ext cx="1815830" cy="331611"/>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Geneva" pitchFamily="37" charset="-128"/>
                <a:cs typeface="Geneva" pitchFamily="37"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Geneva" pitchFamily="37" charset="-128"/>
                <a:cs typeface="Geneva" panose="020B050303040404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Geneva" pitchFamily="37" charset="-128"/>
                <a:cs typeface="Geneva" panose="020B050303040404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Geneva" pitchFamily="37" charset="-128"/>
                <a:cs typeface="Geneva" panose="020B050303040404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Geneva" pitchFamily="37" charset="-128"/>
                <a:cs typeface="Geneva" panose="020B05030304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dirty="0">
                <a:solidFill>
                  <a:schemeClr val="bg2">
                    <a:lumMod val="10000"/>
                  </a:schemeClr>
                </a:solidFill>
              </a:rPr>
              <a:t>March 21, 2023</a:t>
            </a:r>
          </a:p>
        </p:txBody>
      </p:sp>
      <p:sp>
        <p:nvSpPr>
          <p:cNvPr id="8" name="Subtitle 3"/>
          <p:cNvSpPr>
            <a:spLocks noGrp="1"/>
          </p:cNvSpPr>
          <p:nvPr>
            <p:ph type="subTitle" idx="1"/>
          </p:nvPr>
        </p:nvSpPr>
        <p:spPr>
          <a:xfrm>
            <a:off x="1323975" y="3262557"/>
            <a:ext cx="6400800" cy="1326598"/>
          </a:xfrm>
        </p:spPr>
        <p:txBody>
          <a:bodyPr>
            <a:normAutofit lnSpcReduction="10000"/>
          </a:bodyPr>
          <a:lstStyle/>
          <a:p>
            <a:r>
              <a:rPr lang="en-US" b="1" dirty="0"/>
              <a:t>ASH SCD Workshop Year 1 Cohort</a:t>
            </a:r>
          </a:p>
          <a:p>
            <a:r>
              <a:rPr lang="en-US" b="1" dirty="0">
                <a:solidFill>
                  <a:schemeClr val="accent1">
                    <a:lumMod val="50000"/>
                  </a:schemeClr>
                </a:solidFill>
              </a:rPr>
              <a:t>Janis Bozzo, MSN, RN</a:t>
            </a:r>
          </a:p>
          <a:p>
            <a:r>
              <a:rPr lang="en-US" b="1" dirty="0">
                <a:solidFill>
                  <a:schemeClr val="accent1">
                    <a:lumMod val="50000"/>
                  </a:schemeClr>
                </a:solidFill>
              </a:rPr>
              <a:t>Senior Innovation Scientist</a:t>
            </a:r>
          </a:p>
          <a:p>
            <a:r>
              <a:rPr lang="en-US" b="1" dirty="0">
                <a:solidFill>
                  <a:schemeClr val="accent1">
                    <a:lumMod val="50000"/>
                  </a:schemeClr>
                </a:solidFill>
              </a:rPr>
              <a:t>Yale New Haven Health</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353908" y="817602"/>
            <a:ext cx="8557863" cy="3699970"/>
          </a:xfrm>
        </p:spPr>
        <p:txBody>
          <a:bodyPr>
            <a:noAutofit/>
          </a:bodyPr>
          <a:lstStyle/>
          <a:p>
            <a:pPr>
              <a:spcBef>
                <a:spcPts val="0"/>
              </a:spcBef>
              <a:spcAft>
                <a:spcPts val="1800"/>
              </a:spcAft>
            </a:pPr>
            <a:r>
              <a:rPr lang="en-US" sz="2000" dirty="0"/>
              <a:t>Small number of interested providers</a:t>
            </a:r>
          </a:p>
          <a:p>
            <a:pPr>
              <a:spcBef>
                <a:spcPts val="0"/>
              </a:spcBef>
              <a:spcAft>
                <a:spcPts val="1800"/>
              </a:spcAft>
            </a:pPr>
            <a:r>
              <a:rPr lang="en-US" sz="2000" dirty="0"/>
              <a:t>Constantly identify and transfer inpatients to the dedicated unit</a:t>
            </a:r>
          </a:p>
          <a:p>
            <a:pPr>
              <a:spcBef>
                <a:spcPts val="0"/>
              </a:spcBef>
              <a:spcAft>
                <a:spcPts val="1800"/>
              </a:spcAft>
            </a:pPr>
            <a:r>
              <a:rPr lang="en-US" sz="2000" dirty="0"/>
              <a:t>Shift as much care as possible to scheduled outpatient clinic visits</a:t>
            </a:r>
          </a:p>
          <a:p>
            <a:pPr>
              <a:spcBef>
                <a:spcPts val="0"/>
              </a:spcBef>
              <a:spcAft>
                <a:spcPts val="1800"/>
              </a:spcAft>
            </a:pPr>
            <a:r>
              <a:rPr lang="en-US" sz="2000" dirty="0"/>
              <a:t>Offer specialty care, primary care, and coordination of care</a:t>
            </a:r>
          </a:p>
          <a:p>
            <a:pPr>
              <a:spcBef>
                <a:spcPts val="0"/>
              </a:spcBef>
              <a:spcAft>
                <a:spcPts val="1800"/>
              </a:spcAft>
            </a:pPr>
            <a:r>
              <a:rPr lang="en-US" sz="2000" dirty="0"/>
              <a:t>Focus on appropriate health care utilization and monitoring of opioid use</a:t>
            </a:r>
          </a:p>
          <a:p>
            <a:pPr>
              <a:spcBef>
                <a:spcPts val="0"/>
              </a:spcBef>
              <a:spcAft>
                <a:spcPts val="1800"/>
              </a:spcAft>
            </a:pPr>
            <a:r>
              <a:rPr lang="en-US" sz="2000" dirty="0"/>
              <a:t>Make patient specific recommendations available to ED and inpatient providers–</a:t>
            </a:r>
            <a:r>
              <a:rPr lang="en-US" sz="2000" b="1" dirty="0"/>
              <a:t>individualized care plans in electronic medical record</a:t>
            </a:r>
            <a:endParaRPr lang="en-US" sz="2000" dirty="0"/>
          </a:p>
          <a:p>
            <a:pPr>
              <a:spcBef>
                <a:spcPts val="0"/>
              </a:spcBef>
              <a:spcAft>
                <a:spcPts val="1800"/>
              </a:spcAft>
            </a:pPr>
            <a:endParaRPr lang="en-US" sz="2000" dirty="0"/>
          </a:p>
          <a:p>
            <a:pPr marL="0" indent="0">
              <a:spcBef>
                <a:spcPts val="0"/>
              </a:spcBef>
              <a:spcAft>
                <a:spcPts val="1800"/>
              </a:spcAft>
              <a:buNone/>
            </a:pPr>
            <a:endParaRPr lang="en-US" sz="2000" dirty="0"/>
          </a:p>
          <a:p>
            <a:pPr>
              <a:spcBef>
                <a:spcPts val="0"/>
              </a:spcBef>
              <a:spcAft>
                <a:spcPts val="1800"/>
              </a:spcAft>
            </a:pPr>
            <a:endParaRPr lang="en-US" sz="2000" dirty="0"/>
          </a:p>
          <a:p>
            <a:pPr marL="0" indent="0">
              <a:spcBef>
                <a:spcPts val="0"/>
              </a:spcBef>
              <a:spcAft>
                <a:spcPts val="1800"/>
              </a:spcAft>
              <a:buNone/>
            </a:pPr>
            <a:endParaRPr lang="en-US" sz="2000" dirty="0"/>
          </a:p>
          <a:p>
            <a:pPr marL="0">
              <a:spcBef>
                <a:spcPts val="0"/>
              </a:spcBef>
              <a:spcAft>
                <a:spcPts val="1800"/>
              </a:spcAft>
              <a:buNone/>
            </a:pPr>
            <a:endParaRPr lang="en-US" sz="2000" dirty="0"/>
          </a:p>
          <a:p>
            <a:pPr marL="0">
              <a:spcBef>
                <a:spcPts val="0"/>
              </a:spcBef>
              <a:spcAft>
                <a:spcPts val="1800"/>
              </a:spcAft>
              <a:buFont typeface="+mj-lt"/>
              <a:buAutoNum type="arabicPeriod"/>
            </a:pPr>
            <a:endParaRPr lang="en-US" sz="2000" dirty="0"/>
          </a:p>
        </p:txBody>
      </p:sp>
      <p:sp>
        <p:nvSpPr>
          <p:cNvPr id="5" name="Rectangle 4"/>
          <p:cNvSpPr/>
          <p:nvPr/>
        </p:nvSpPr>
        <p:spPr>
          <a:xfrm>
            <a:off x="353909" y="128913"/>
            <a:ext cx="8318751" cy="584775"/>
          </a:xfrm>
          <a:prstGeom prst="rect">
            <a:avLst/>
          </a:prstGeom>
        </p:spPr>
        <p:txBody>
          <a:bodyPr wrap="square">
            <a:spAutoFit/>
          </a:bodyPr>
          <a:lstStyle/>
          <a:p>
            <a:r>
              <a:rPr lang="en-US" sz="3200" dirty="0">
                <a:solidFill>
                  <a:srgbClr val="C00000"/>
                </a:solidFill>
                <a:cs typeface="Arial" panose="020B0604020202020204" pitchFamily="34" charset="0"/>
              </a:rPr>
              <a:t>Consistent, Comprehensive Care</a:t>
            </a:r>
          </a:p>
        </p:txBody>
      </p:sp>
    </p:spTree>
    <p:extLst>
      <p:ext uri="{BB962C8B-B14F-4D97-AF65-F5344CB8AC3E}">
        <p14:creationId xmlns:p14="http://schemas.microsoft.com/office/powerpoint/2010/main" val="4050088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4287" y="282764"/>
            <a:ext cx="7461141" cy="539591"/>
          </a:xfrm>
        </p:spPr>
        <p:txBody>
          <a:bodyPr>
            <a:noAutofit/>
          </a:bodyPr>
          <a:lstStyle/>
          <a:p>
            <a:r>
              <a:rPr lang="en-US" dirty="0"/>
              <a:t>Nursing Initiatives</a:t>
            </a:r>
          </a:p>
        </p:txBody>
      </p:sp>
      <p:sp>
        <p:nvSpPr>
          <p:cNvPr id="3" name="Content Placeholder 2"/>
          <p:cNvSpPr>
            <a:spLocks noGrp="1"/>
          </p:cNvSpPr>
          <p:nvPr>
            <p:ph idx="1"/>
          </p:nvPr>
        </p:nvSpPr>
        <p:spPr>
          <a:xfrm>
            <a:off x="528300" y="991136"/>
            <a:ext cx="8342323" cy="3603131"/>
          </a:xfrm>
        </p:spPr>
        <p:txBody>
          <a:bodyPr>
            <a:normAutofit/>
          </a:bodyPr>
          <a:lstStyle/>
          <a:p>
            <a:pPr>
              <a:spcBef>
                <a:spcPts val="0"/>
              </a:spcBef>
              <a:spcAft>
                <a:spcPts val="1800"/>
              </a:spcAft>
              <a:buFont typeface="Arial" panose="020B0604020202020204" pitchFamily="34" charset="0"/>
              <a:buChar char="•"/>
            </a:pPr>
            <a:r>
              <a:rPr lang="en-US" sz="2200" dirty="0"/>
              <a:t>Newly dedicated adult SCD inpatient nursing unit to cohort patients</a:t>
            </a:r>
          </a:p>
          <a:p>
            <a:pPr>
              <a:spcBef>
                <a:spcPts val="0"/>
              </a:spcBef>
              <a:spcAft>
                <a:spcPts val="1800"/>
              </a:spcAft>
              <a:buFont typeface="Arial" panose="020B0604020202020204" pitchFamily="34" charset="0"/>
              <a:buChar char="•"/>
            </a:pPr>
            <a:r>
              <a:rPr lang="en-US" sz="2200" dirty="0"/>
              <a:t>New Nurse Manager with special interest in the population</a:t>
            </a:r>
          </a:p>
          <a:p>
            <a:pPr>
              <a:spcBef>
                <a:spcPts val="0"/>
              </a:spcBef>
              <a:spcAft>
                <a:spcPts val="1800"/>
              </a:spcAft>
            </a:pPr>
            <a:r>
              <a:rPr lang="en-US" sz="2200" dirty="0"/>
              <a:t>Population-specific education for newly recruited nursing staff</a:t>
            </a:r>
          </a:p>
          <a:p>
            <a:pPr>
              <a:spcBef>
                <a:spcPts val="0"/>
              </a:spcBef>
              <a:spcAft>
                <a:spcPts val="1800"/>
              </a:spcAft>
            </a:pPr>
            <a:r>
              <a:rPr lang="en-US" sz="2200" b="1" dirty="0"/>
              <a:t>Provided liaison to data management/financial analysis resources at hospital </a:t>
            </a:r>
          </a:p>
        </p:txBody>
      </p:sp>
    </p:spTree>
    <p:extLst>
      <p:ext uri="{BB962C8B-B14F-4D97-AF65-F5344CB8AC3E}">
        <p14:creationId xmlns:p14="http://schemas.microsoft.com/office/powerpoint/2010/main" val="2494379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7770" y="168713"/>
            <a:ext cx="8476034" cy="510926"/>
          </a:xfrm>
        </p:spPr>
        <p:txBody>
          <a:bodyPr>
            <a:noAutofit/>
          </a:bodyPr>
          <a:lstStyle/>
          <a:p>
            <a:r>
              <a:rPr lang="en-US" dirty="0">
                <a:solidFill>
                  <a:srgbClr val="C00000"/>
                </a:solidFill>
              </a:rPr>
              <a:t>Data Capture and Analysis</a:t>
            </a:r>
          </a:p>
        </p:txBody>
      </p:sp>
      <p:sp>
        <p:nvSpPr>
          <p:cNvPr id="3" name="Content Placeholder 2"/>
          <p:cNvSpPr>
            <a:spLocks noGrp="1"/>
          </p:cNvSpPr>
          <p:nvPr>
            <p:ph idx="1"/>
          </p:nvPr>
        </p:nvSpPr>
        <p:spPr>
          <a:xfrm>
            <a:off x="317770" y="910471"/>
            <a:ext cx="8586966" cy="3611268"/>
          </a:xfrm>
        </p:spPr>
        <p:txBody>
          <a:bodyPr>
            <a:normAutofit/>
          </a:bodyPr>
          <a:lstStyle/>
          <a:p>
            <a:pPr>
              <a:buFont typeface="Arial" panose="020B0604020202020204" pitchFamily="34" charset="0"/>
              <a:buChar char="•"/>
            </a:pPr>
            <a:r>
              <a:rPr lang="en-US" sz="2000" dirty="0">
                <a:cs typeface="Arial" panose="020B0604020202020204" pitchFamily="34" charset="0"/>
              </a:rPr>
              <a:t>Population definition is very important</a:t>
            </a:r>
          </a:p>
          <a:p>
            <a:pPr lvl="1">
              <a:buFont typeface="Calibri" panose="020F0502020204030204" pitchFamily="34" charset="0"/>
              <a:buChar char="—"/>
            </a:pPr>
            <a:r>
              <a:rPr lang="en-US" sz="1800" dirty="0">
                <a:cs typeface="Arial" panose="020B0604020202020204" pitchFamily="34" charset="0"/>
              </a:rPr>
              <a:t>Principal diagnosis of SCD vs principal *or* secondary diagnosis of SCD?</a:t>
            </a:r>
          </a:p>
          <a:p>
            <a:pPr lvl="2">
              <a:buFont typeface="Wingdings" panose="05000000000000000000" pitchFamily="2" charset="2"/>
              <a:buChar char="§"/>
            </a:pPr>
            <a:r>
              <a:rPr lang="en-US" sz="1600" dirty="0">
                <a:cs typeface="Arial" panose="020B0604020202020204" pitchFamily="34" charset="0"/>
              </a:rPr>
              <a:t>Hospital administrative data: ICD-10 diagnoses</a:t>
            </a:r>
          </a:p>
          <a:p>
            <a:pPr lvl="1">
              <a:buFont typeface="Calibri" panose="020F0502020204030204" pitchFamily="34" charset="0"/>
              <a:buChar char="—"/>
            </a:pPr>
            <a:r>
              <a:rPr lang="en-US" sz="1800" dirty="0">
                <a:cs typeface="Arial" panose="020B0604020202020204" pitchFamily="34" charset="0"/>
              </a:rPr>
              <a:t>Age: Pediatric and/or Adult</a:t>
            </a:r>
          </a:p>
          <a:p>
            <a:pPr lvl="2">
              <a:buFont typeface="Wingdings" panose="05000000000000000000" pitchFamily="2" charset="2"/>
              <a:buChar char="§"/>
            </a:pPr>
            <a:r>
              <a:rPr lang="en-US" sz="1600" dirty="0">
                <a:cs typeface="Arial" panose="020B0604020202020204" pitchFamily="34" charset="0"/>
              </a:rPr>
              <a:t>Age 18+ vs age 21+</a:t>
            </a:r>
          </a:p>
          <a:p>
            <a:pPr lvl="1">
              <a:buFont typeface="Calibri" panose="020F0502020204030204" pitchFamily="34" charset="0"/>
              <a:buChar char="—"/>
            </a:pPr>
            <a:r>
              <a:rPr lang="en-US" sz="1800" u="sng" dirty="0">
                <a:cs typeface="Arial" panose="020B0604020202020204" pitchFamily="34" charset="0"/>
              </a:rPr>
              <a:t>All</a:t>
            </a:r>
            <a:r>
              <a:rPr lang="en-US" sz="1800" dirty="0">
                <a:cs typeface="Arial" panose="020B0604020202020204" pitchFamily="34" charset="0"/>
              </a:rPr>
              <a:t> patients or selected subset?</a:t>
            </a:r>
          </a:p>
          <a:p>
            <a:pPr lvl="1">
              <a:buFont typeface="Arial" panose="020B0604020202020204" pitchFamily="34" charset="0"/>
              <a:buChar char="•"/>
            </a:pPr>
            <a:endParaRPr lang="en-US" sz="100" dirty="0">
              <a:cs typeface="Arial" panose="020B0604020202020204" pitchFamily="34" charset="0"/>
            </a:endParaRPr>
          </a:p>
          <a:p>
            <a:pPr lvl="2">
              <a:spcBef>
                <a:spcPts val="0"/>
              </a:spcBef>
              <a:buFont typeface="Wingdings" panose="05000000000000000000" pitchFamily="2" charset="2"/>
              <a:buChar char="§"/>
            </a:pPr>
            <a:r>
              <a:rPr lang="en-US" sz="1600" dirty="0">
                <a:cs typeface="Arial" panose="020B0604020202020204" pitchFamily="34" charset="0"/>
              </a:rPr>
              <a:t>Selected by: Provider(s)? Campus? Department(s)? Nursing unit(s)?</a:t>
            </a:r>
          </a:p>
          <a:p>
            <a:pPr lvl="2">
              <a:spcBef>
                <a:spcPts val="0"/>
              </a:spcBef>
              <a:buFont typeface="Wingdings" panose="05000000000000000000" pitchFamily="2" charset="2"/>
              <a:buChar char="§"/>
            </a:pPr>
            <a:r>
              <a:rPr lang="en-US" sz="1600" dirty="0">
                <a:cs typeface="Arial" panose="020B0604020202020204" pitchFamily="34" charset="0"/>
              </a:rPr>
              <a:t>Outpatient: ED, Observation Clinic, Infusion Area, other</a:t>
            </a:r>
          </a:p>
          <a:p>
            <a:pPr lvl="1">
              <a:buFont typeface="Arial" panose="020B0604020202020204" pitchFamily="34" charset="0"/>
              <a:buChar char="•"/>
            </a:pPr>
            <a:endParaRPr lang="en-US" sz="600" dirty="0">
              <a:cs typeface="Arial" panose="020B0604020202020204" pitchFamily="34" charset="0"/>
            </a:endParaRPr>
          </a:p>
          <a:p>
            <a:pPr>
              <a:buFont typeface="Arial" panose="020B0604020202020204" pitchFamily="34" charset="0"/>
              <a:buChar char="•"/>
            </a:pPr>
            <a:r>
              <a:rPr lang="en-US" sz="2000" dirty="0">
                <a:cs typeface="Arial" panose="020B0604020202020204" pitchFamily="34" charset="0"/>
              </a:rPr>
              <a:t>Data validation*</a:t>
            </a:r>
            <a:endParaRPr lang="en-US" sz="1600" dirty="0"/>
          </a:p>
          <a:p>
            <a:pPr marL="0" indent="0">
              <a:buNone/>
            </a:pPr>
            <a:endParaRPr lang="en-US" sz="2000" dirty="0"/>
          </a:p>
        </p:txBody>
      </p:sp>
      <p:sp>
        <p:nvSpPr>
          <p:cNvPr id="4" name="TextBox 3"/>
          <p:cNvSpPr txBox="1"/>
          <p:nvPr/>
        </p:nvSpPr>
        <p:spPr>
          <a:xfrm>
            <a:off x="0" y="4290907"/>
            <a:ext cx="8476266" cy="461665"/>
          </a:xfrm>
          <a:prstGeom prst="rect">
            <a:avLst/>
          </a:prstGeom>
          <a:noFill/>
        </p:spPr>
        <p:txBody>
          <a:bodyPr wrap="square" rtlCol="0">
            <a:spAutoFit/>
          </a:bodyPr>
          <a:lstStyle/>
          <a:p>
            <a:r>
              <a:rPr lang="en-US" sz="1200" b="1" i="1" dirty="0">
                <a:solidFill>
                  <a:schemeClr val="accent1">
                    <a:lumMod val="50000"/>
                  </a:schemeClr>
                </a:solidFill>
              </a:rPr>
              <a:t>* </a:t>
            </a:r>
            <a:r>
              <a:rPr lang="en-US" sz="1200" b="1" dirty="0">
                <a:solidFill>
                  <a:schemeClr val="accent1">
                    <a:lumMod val="50000"/>
                  </a:schemeClr>
                </a:solidFill>
              </a:rPr>
              <a:t>Michalik et al, Identification and Validation of a Sickle Cell Disease Cohort Within Electronic Health Records, </a:t>
            </a:r>
            <a:r>
              <a:rPr lang="en-US" sz="1200" b="1" i="1" dirty="0">
                <a:solidFill>
                  <a:schemeClr val="accent1">
                    <a:lumMod val="50000"/>
                  </a:schemeClr>
                </a:solidFill>
              </a:rPr>
              <a:t>Academic Pediatrics</a:t>
            </a:r>
            <a:r>
              <a:rPr lang="en-US" sz="1200" b="1" dirty="0">
                <a:solidFill>
                  <a:schemeClr val="accent1">
                    <a:lumMod val="50000"/>
                  </a:schemeClr>
                </a:solidFill>
              </a:rPr>
              <a:t>, 2017;17:283-287  </a:t>
            </a:r>
          </a:p>
        </p:txBody>
      </p:sp>
    </p:spTree>
    <p:extLst>
      <p:ext uri="{BB962C8B-B14F-4D97-AF65-F5344CB8AC3E}">
        <p14:creationId xmlns:p14="http://schemas.microsoft.com/office/powerpoint/2010/main" val="1351231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9984" y="87380"/>
            <a:ext cx="8828832" cy="597159"/>
          </a:xfrm>
        </p:spPr>
        <p:txBody>
          <a:bodyPr>
            <a:noAutofit/>
          </a:bodyPr>
          <a:lstStyle/>
          <a:p>
            <a:r>
              <a:rPr lang="en-US" dirty="0">
                <a:solidFill>
                  <a:srgbClr val="C00000"/>
                </a:solidFill>
              </a:rPr>
              <a:t>Program Outcomes: Inpatient ALOS Reduction</a:t>
            </a:r>
          </a:p>
        </p:txBody>
      </p:sp>
      <p:graphicFrame>
        <p:nvGraphicFramePr>
          <p:cNvPr id="5" name="Content Placeholder 6"/>
          <p:cNvGraphicFramePr>
            <a:graphicFrameLocks/>
          </p:cNvGraphicFramePr>
          <p:nvPr>
            <p:extLst>
              <p:ext uri="{D42A27DB-BD31-4B8C-83A1-F6EECF244321}">
                <p14:modId xmlns:p14="http://schemas.microsoft.com/office/powerpoint/2010/main" val="2822543640"/>
              </p:ext>
            </p:extLst>
          </p:nvPr>
        </p:nvGraphicFramePr>
        <p:xfrm>
          <a:off x="583200" y="755781"/>
          <a:ext cx="8042400" cy="377302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3326965" y="1038810"/>
            <a:ext cx="0" cy="2821590"/>
          </a:xfrm>
          <a:prstGeom prst="line">
            <a:avLst/>
          </a:prstGeom>
          <a:ln w="31750">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0260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6141" y="102854"/>
            <a:ext cx="8794865" cy="534024"/>
          </a:xfrm>
        </p:spPr>
        <p:txBody>
          <a:bodyPr>
            <a:noAutofit/>
          </a:bodyPr>
          <a:lstStyle/>
          <a:p>
            <a:r>
              <a:rPr lang="en-US" dirty="0">
                <a:solidFill>
                  <a:srgbClr val="C00000"/>
                </a:solidFill>
              </a:rPr>
              <a:t>Program Outcomes: Clinical/Operational View</a:t>
            </a:r>
          </a:p>
        </p:txBody>
      </p:sp>
      <p:sp>
        <p:nvSpPr>
          <p:cNvPr id="3" name="TextBox 2"/>
          <p:cNvSpPr txBox="1"/>
          <p:nvPr/>
        </p:nvSpPr>
        <p:spPr>
          <a:xfrm>
            <a:off x="718413" y="4490985"/>
            <a:ext cx="5352103" cy="276999"/>
          </a:xfrm>
          <a:prstGeom prst="rect">
            <a:avLst/>
          </a:prstGeom>
          <a:noFill/>
        </p:spPr>
        <p:txBody>
          <a:bodyPr wrap="square" rtlCol="0">
            <a:spAutoFit/>
          </a:bodyPr>
          <a:lstStyle/>
          <a:p>
            <a:r>
              <a:rPr lang="en-US" sz="1200" b="1" i="1" dirty="0">
                <a:solidFill>
                  <a:schemeClr val="accent1">
                    <a:lumMod val="50000"/>
                  </a:schemeClr>
                </a:solidFill>
              </a:rPr>
              <a:t>Visit volumes adjusted for number of unique individuals</a:t>
            </a:r>
          </a:p>
        </p:txBody>
      </p:sp>
      <p:pic>
        <p:nvPicPr>
          <p:cNvPr id="5" name="Picture 4">
            <a:extLst>
              <a:ext uri="{FF2B5EF4-FFF2-40B4-BE49-F238E27FC236}">
                <a16:creationId xmlns:a16="http://schemas.microsoft.com/office/drawing/2014/main" id="{BEE4BA04-61C5-55A4-CB33-7456C82B3C03}"/>
              </a:ext>
            </a:extLst>
          </p:cNvPr>
          <p:cNvPicPr>
            <a:picLocks noChangeAspect="1"/>
          </p:cNvPicPr>
          <p:nvPr/>
        </p:nvPicPr>
        <p:blipFill>
          <a:blip r:embed="rId3"/>
          <a:stretch>
            <a:fillRect/>
          </a:stretch>
        </p:blipFill>
        <p:spPr>
          <a:xfrm>
            <a:off x="124691" y="695563"/>
            <a:ext cx="8794866" cy="3795422"/>
          </a:xfrm>
          <a:prstGeom prst="rect">
            <a:avLst/>
          </a:prstGeom>
        </p:spPr>
      </p:pic>
    </p:spTree>
    <p:extLst>
      <p:ext uri="{BB962C8B-B14F-4D97-AF65-F5344CB8AC3E}">
        <p14:creationId xmlns:p14="http://schemas.microsoft.com/office/powerpoint/2010/main" val="105657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7709" y="793703"/>
            <a:ext cx="2411646" cy="2276068"/>
          </a:xfrm>
        </p:spPr>
        <p:txBody>
          <a:bodyPr>
            <a:normAutofit/>
          </a:bodyPr>
          <a:lstStyle/>
          <a:p>
            <a:pPr algn="ctr"/>
            <a:r>
              <a:rPr lang="en-US" sz="2800" dirty="0">
                <a:solidFill>
                  <a:srgbClr val="C00000"/>
                </a:solidFill>
              </a:rPr>
              <a:t>Current </a:t>
            </a:r>
            <a:br>
              <a:rPr lang="en-US" sz="2800" dirty="0">
                <a:solidFill>
                  <a:srgbClr val="C00000"/>
                </a:solidFill>
              </a:rPr>
            </a:br>
            <a:r>
              <a:rPr lang="en-US" sz="2800" dirty="0">
                <a:solidFill>
                  <a:srgbClr val="C00000"/>
                </a:solidFill>
              </a:rPr>
              <a:t>Online Interactive Dashboard</a:t>
            </a:r>
          </a:p>
        </p:txBody>
      </p:sp>
      <p:pic>
        <p:nvPicPr>
          <p:cNvPr id="6" name="Picture 5"/>
          <p:cNvPicPr>
            <a:picLocks noChangeAspect="1"/>
          </p:cNvPicPr>
          <p:nvPr/>
        </p:nvPicPr>
        <p:blipFill>
          <a:blip r:embed="rId3"/>
          <a:stretch>
            <a:fillRect/>
          </a:stretch>
        </p:blipFill>
        <p:spPr>
          <a:xfrm>
            <a:off x="2775755" y="155122"/>
            <a:ext cx="5843037" cy="4542534"/>
          </a:xfrm>
          <a:prstGeom prst="rect">
            <a:avLst/>
          </a:prstGeom>
          <a:ln>
            <a:solidFill>
              <a:schemeClr val="bg2">
                <a:lumMod val="50000"/>
              </a:schemeClr>
            </a:solidFill>
          </a:ln>
        </p:spPr>
      </p:pic>
    </p:spTree>
    <p:extLst>
      <p:ext uri="{BB962C8B-B14F-4D97-AF65-F5344CB8AC3E}">
        <p14:creationId xmlns:p14="http://schemas.microsoft.com/office/powerpoint/2010/main" val="707285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1923" y="114406"/>
            <a:ext cx="5058534" cy="604602"/>
          </a:xfrm>
        </p:spPr>
        <p:txBody>
          <a:bodyPr>
            <a:normAutofit fontScale="90000"/>
          </a:bodyPr>
          <a:lstStyle/>
          <a:p>
            <a:r>
              <a:rPr lang="en-US" sz="3600" dirty="0">
                <a:solidFill>
                  <a:srgbClr val="C00000"/>
                </a:solidFill>
              </a:rPr>
              <a:t>Visit Patterns by Patient</a:t>
            </a:r>
            <a:endParaRPr lang="en-US" sz="3600" i="1" dirty="0">
              <a:solidFill>
                <a:srgbClr val="C00000"/>
              </a:solidFill>
            </a:endParaRPr>
          </a:p>
        </p:txBody>
      </p:sp>
      <p:pic>
        <p:nvPicPr>
          <p:cNvPr id="16" name="Picture 15"/>
          <p:cNvPicPr>
            <a:picLocks noChangeAspect="1"/>
          </p:cNvPicPr>
          <p:nvPr/>
        </p:nvPicPr>
        <p:blipFill>
          <a:blip r:embed="rId3"/>
          <a:stretch>
            <a:fillRect/>
          </a:stretch>
        </p:blipFill>
        <p:spPr>
          <a:xfrm>
            <a:off x="1418899" y="4234864"/>
            <a:ext cx="6385031" cy="316907"/>
          </a:xfrm>
          <a:prstGeom prst="rect">
            <a:avLst/>
          </a:prstGeom>
        </p:spPr>
      </p:pic>
      <p:pic>
        <p:nvPicPr>
          <p:cNvPr id="4" name="Picture 3"/>
          <p:cNvPicPr>
            <a:picLocks noChangeAspect="1"/>
          </p:cNvPicPr>
          <p:nvPr/>
        </p:nvPicPr>
        <p:blipFill>
          <a:blip r:embed="rId4"/>
          <a:stretch>
            <a:fillRect/>
          </a:stretch>
        </p:blipFill>
        <p:spPr>
          <a:xfrm>
            <a:off x="461923" y="616699"/>
            <a:ext cx="7665201" cy="4121937"/>
          </a:xfrm>
          <a:prstGeom prst="rect">
            <a:avLst/>
          </a:prstGeom>
        </p:spPr>
      </p:pic>
      <p:pic>
        <p:nvPicPr>
          <p:cNvPr id="5" name="Picture 4"/>
          <p:cNvPicPr>
            <a:picLocks noChangeAspect="1"/>
          </p:cNvPicPr>
          <p:nvPr/>
        </p:nvPicPr>
        <p:blipFill>
          <a:blip r:embed="rId5"/>
          <a:stretch>
            <a:fillRect/>
          </a:stretch>
        </p:blipFill>
        <p:spPr>
          <a:xfrm>
            <a:off x="7803930" y="0"/>
            <a:ext cx="1090655" cy="840887"/>
          </a:xfrm>
          <a:prstGeom prst="rect">
            <a:avLst/>
          </a:prstGeom>
        </p:spPr>
      </p:pic>
      <p:sp>
        <p:nvSpPr>
          <p:cNvPr id="3" name="TextBox 2"/>
          <p:cNvSpPr txBox="1"/>
          <p:nvPr/>
        </p:nvSpPr>
        <p:spPr>
          <a:xfrm>
            <a:off x="236384" y="683367"/>
            <a:ext cx="720025" cy="276999"/>
          </a:xfrm>
          <a:prstGeom prst="rect">
            <a:avLst/>
          </a:prstGeom>
          <a:noFill/>
        </p:spPr>
        <p:txBody>
          <a:bodyPr wrap="square" rtlCol="0">
            <a:spAutoFit/>
          </a:bodyPr>
          <a:lstStyle/>
          <a:p>
            <a:pPr algn="ctr"/>
            <a:r>
              <a:rPr lang="en-US" sz="1200" b="1" u="sng" dirty="0"/>
              <a:t>Pt ID</a:t>
            </a:r>
          </a:p>
        </p:txBody>
      </p:sp>
    </p:spTree>
    <p:extLst>
      <p:ext uri="{BB962C8B-B14F-4D97-AF65-F5344CB8AC3E}">
        <p14:creationId xmlns:p14="http://schemas.microsoft.com/office/powerpoint/2010/main" val="937940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BEEAE-9ECA-D444-B37C-57699F8109F6}"/>
              </a:ext>
            </a:extLst>
          </p:cNvPr>
          <p:cNvSpPr>
            <a:spLocks noGrp="1"/>
          </p:cNvSpPr>
          <p:nvPr>
            <p:ph type="title"/>
          </p:nvPr>
        </p:nvSpPr>
        <p:spPr>
          <a:xfrm>
            <a:off x="283780" y="213346"/>
            <a:ext cx="8347841" cy="629593"/>
          </a:xfrm>
        </p:spPr>
        <p:txBody>
          <a:bodyPr/>
          <a:lstStyle/>
          <a:p>
            <a:r>
              <a:rPr lang="en-US" dirty="0">
                <a:solidFill>
                  <a:srgbClr val="C00000"/>
                </a:solidFill>
              </a:rPr>
              <a:t>Additional Clinical Successes*</a:t>
            </a:r>
          </a:p>
        </p:txBody>
      </p:sp>
      <p:sp>
        <p:nvSpPr>
          <p:cNvPr id="3" name="Content Placeholder 2">
            <a:extLst>
              <a:ext uri="{FF2B5EF4-FFF2-40B4-BE49-F238E27FC236}">
                <a16:creationId xmlns:a16="http://schemas.microsoft.com/office/drawing/2014/main" id="{667F311F-9DEA-494E-8507-809F295308F1}"/>
              </a:ext>
            </a:extLst>
          </p:cNvPr>
          <p:cNvSpPr>
            <a:spLocks noGrp="1"/>
          </p:cNvSpPr>
          <p:nvPr>
            <p:ph idx="1"/>
          </p:nvPr>
        </p:nvSpPr>
        <p:spPr>
          <a:xfrm>
            <a:off x="366548" y="854101"/>
            <a:ext cx="7841787" cy="3720662"/>
          </a:xfrm>
        </p:spPr>
        <p:txBody>
          <a:bodyPr>
            <a:noAutofit/>
          </a:bodyPr>
          <a:lstStyle/>
          <a:p>
            <a:pPr>
              <a:spcBef>
                <a:spcPts val="0"/>
              </a:spcBef>
              <a:spcAft>
                <a:spcPts val="1800"/>
              </a:spcAft>
              <a:buFont typeface="Arial" panose="020B0604020202020204" pitchFamily="34" charset="0"/>
              <a:buChar char="•"/>
            </a:pPr>
            <a:r>
              <a:rPr lang="en-US" sz="2200" dirty="0">
                <a:latin typeface="Arial" panose="020B0604020202020204" pitchFamily="34" charset="0"/>
                <a:cs typeface="Arial" panose="020B0604020202020204" pitchFamily="34" charset="0"/>
              </a:rPr>
              <a:t>Improved overall patient satisfaction</a:t>
            </a:r>
          </a:p>
          <a:p>
            <a:pPr>
              <a:spcBef>
                <a:spcPts val="0"/>
              </a:spcBef>
              <a:spcAft>
                <a:spcPts val="1800"/>
              </a:spcAft>
              <a:buFont typeface="Arial" panose="020B0604020202020204" pitchFamily="34" charset="0"/>
              <a:buChar char="•"/>
            </a:pPr>
            <a:r>
              <a:rPr lang="en-US" sz="2200" dirty="0">
                <a:latin typeface="Arial" panose="020B0604020202020204" pitchFamily="34" charset="0"/>
                <a:cs typeface="Arial" panose="020B0604020202020204" pitchFamily="34" charset="0"/>
              </a:rPr>
              <a:t>Improved staff satisfaction among providers/clinicians in inpatient and ED settings</a:t>
            </a:r>
          </a:p>
          <a:p>
            <a:pPr>
              <a:spcBef>
                <a:spcPts val="0"/>
              </a:spcBef>
              <a:spcAft>
                <a:spcPts val="1800"/>
              </a:spcAft>
              <a:buFont typeface="Arial" panose="020B0604020202020204" pitchFamily="34" charset="0"/>
              <a:buChar char="•"/>
            </a:pPr>
            <a:r>
              <a:rPr lang="en-US" sz="2200" dirty="0">
                <a:latin typeface="Arial" panose="020B0604020202020204" pitchFamily="34" charset="0"/>
                <a:cs typeface="Arial" panose="020B0604020202020204" pitchFamily="34" charset="0"/>
              </a:rPr>
              <a:t>Improved clinical care including reduced inpatient central line associated blood stream infections (CLABSI)</a:t>
            </a:r>
          </a:p>
        </p:txBody>
      </p:sp>
      <p:sp>
        <p:nvSpPr>
          <p:cNvPr id="4" name="TextBox 3"/>
          <p:cNvSpPr txBox="1"/>
          <p:nvPr/>
        </p:nvSpPr>
        <p:spPr>
          <a:xfrm>
            <a:off x="283780" y="4067516"/>
            <a:ext cx="8173040" cy="646331"/>
          </a:xfrm>
          <a:prstGeom prst="rect">
            <a:avLst/>
          </a:prstGeom>
          <a:noFill/>
        </p:spPr>
        <p:txBody>
          <a:bodyPr wrap="square" rtlCol="0">
            <a:spAutoFit/>
          </a:bodyPr>
          <a:lstStyle/>
          <a:p>
            <a:r>
              <a:rPr lang="en-US" sz="1200" i="1" dirty="0"/>
              <a:t>*For more info, see: </a:t>
            </a:r>
          </a:p>
          <a:p>
            <a:r>
              <a:rPr lang="en-US" sz="1200" i="1" dirty="0"/>
              <a:t>”</a:t>
            </a:r>
            <a:r>
              <a:rPr lang="en-US" sz="1200" b="1" i="1" dirty="0"/>
              <a:t>Utilization, financial outcomes and stakeholder perspectives of a re-organized adult sickle cell program.”  </a:t>
            </a:r>
            <a:r>
              <a:rPr lang="en-US" sz="1200" dirty="0">
                <a:hlinkClick r:id="rId3"/>
              </a:rPr>
              <a:t>https://journals.plos.org/plosone/article?id=10.1371/journal.pone.0236360</a:t>
            </a:r>
            <a:r>
              <a:rPr lang="en-US" sz="1200" dirty="0"/>
              <a:t>.</a:t>
            </a:r>
          </a:p>
        </p:txBody>
      </p:sp>
    </p:spTree>
    <p:extLst>
      <p:ext uri="{BB962C8B-B14F-4D97-AF65-F5344CB8AC3E}">
        <p14:creationId xmlns:p14="http://schemas.microsoft.com/office/powerpoint/2010/main" val="334128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574" y="829476"/>
            <a:ext cx="5601600" cy="2352923"/>
          </a:xfrm>
        </p:spPr>
        <p:txBody>
          <a:bodyPr>
            <a:noAutofit/>
          </a:bodyPr>
          <a:lstStyle/>
          <a:p>
            <a:pPr algn="ctr"/>
            <a:r>
              <a:rPr lang="en-US" sz="3600" b="1" dirty="0">
                <a:solidFill>
                  <a:srgbClr val="C00000"/>
                </a:solidFill>
              </a:rPr>
              <a:t>Financial Outcomes of Re-organization</a:t>
            </a:r>
          </a:p>
        </p:txBody>
      </p:sp>
      <p:sp>
        <p:nvSpPr>
          <p:cNvPr id="5" name="Content Placeholder 4">
            <a:extLst>
              <a:ext uri="{FF2B5EF4-FFF2-40B4-BE49-F238E27FC236}">
                <a16:creationId xmlns:a16="http://schemas.microsoft.com/office/drawing/2014/main" id="{C8819459-805B-DD49-BDEE-AB0B9D10FEDF}"/>
              </a:ext>
            </a:extLst>
          </p:cNvPr>
          <p:cNvSpPr>
            <a:spLocks noGrp="1"/>
          </p:cNvSpPr>
          <p:nvPr>
            <p:ph idx="1"/>
          </p:nvPr>
        </p:nvSpPr>
        <p:spPr>
          <a:xfrm>
            <a:off x="2397863" y="1864685"/>
            <a:ext cx="4253023" cy="1414130"/>
          </a:xfrm>
        </p:spPr>
        <p:txBody>
          <a:bodyPr/>
          <a:lstStyle/>
          <a:p>
            <a:pPr marL="0" indent="0" algn="ctr">
              <a:buNone/>
            </a:pPr>
            <a:r>
              <a:rPr lang="en-US" sz="7200" dirty="0">
                <a:solidFill>
                  <a:srgbClr val="C00000"/>
                </a:solidFill>
              </a:rPr>
              <a:t>?</a:t>
            </a:r>
          </a:p>
        </p:txBody>
      </p:sp>
    </p:spTree>
    <p:extLst>
      <p:ext uri="{BB962C8B-B14F-4D97-AF65-F5344CB8AC3E}">
        <p14:creationId xmlns:p14="http://schemas.microsoft.com/office/powerpoint/2010/main" val="1044062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BEEAE-9ECA-D444-B37C-57699F8109F6}"/>
              </a:ext>
            </a:extLst>
          </p:cNvPr>
          <p:cNvSpPr>
            <a:spLocks noGrp="1"/>
          </p:cNvSpPr>
          <p:nvPr>
            <p:ph type="title"/>
          </p:nvPr>
        </p:nvSpPr>
        <p:spPr>
          <a:xfrm>
            <a:off x="283780" y="111386"/>
            <a:ext cx="8347841" cy="629593"/>
          </a:xfrm>
        </p:spPr>
        <p:txBody>
          <a:bodyPr/>
          <a:lstStyle/>
          <a:p>
            <a:r>
              <a:rPr lang="en-US" dirty="0">
                <a:solidFill>
                  <a:srgbClr val="C00000"/>
                </a:solidFill>
              </a:rPr>
              <a:t>Billing and Reimbursement</a:t>
            </a:r>
          </a:p>
        </p:txBody>
      </p:sp>
      <p:sp>
        <p:nvSpPr>
          <p:cNvPr id="3" name="Content Placeholder 2">
            <a:extLst>
              <a:ext uri="{FF2B5EF4-FFF2-40B4-BE49-F238E27FC236}">
                <a16:creationId xmlns:a16="http://schemas.microsoft.com/office/drawing/2014/main" id="{667F311F-9DEA-494E-8507-809F295308F1}"/>
              </a:ext>
            </a:extLst>
          </p:cNvPr>
          <p:cNvSpPr>
            <a:spLocks noGrp="1"/>
          </p:cNvSpPr>
          <p:nvPr>
            <p:ph idx="1"/>
          </p:nvPr>
        </p:nvSpPr>
        <p:spPr>
          <a:xfrm>
            <a:off x="366548" y="827689"/>
            <a:ext cx="7841787" cy="3488121"/>
          </a:xfrm>
        </p:spPr>
        <p:txBody>
          <a:bodyPr>
            <a:noAutofit/>
          </a:bodyPr>
          <a:lstStyle/>
          <a:p>
            <a:pPr marL="0" indent="0">
              <a:buNone/>
            </a:pPr>
            <a:r>
              <a:rPr lang="en-US" b="1" dirty="0">
                <a:latin typeface="Arial" panose="020B0604020202020204" pitchFamily="34" charset="0"/>
                <a:cs typeface="Arial" panose="020B0604020202020204" pitchFamily="34" charset="0"/>
              </a:rPr>
              <a:t>Your program likely has two billing entities: </a:t>
            </a:r>
          </a:p>
          <a:p>
            <a:pPr marL="0" indent="0">
              <a:buNone/>
            </a:pPr>
            <a:endParaRPr lang="en-US" sz="800" b="1"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200" b="1" dirty="0">
                <a:solidFill>
                  <a:schemeClr val="accent1">
                    <a:lumMod val="50000"/>
                  </a:schemeClr>
                </a:solidFill>
                <a:latin typeface="Arial" panose="020B0604020202020204" pitchFamily="34" charset="0"/>
                <a:cs typeface="Arial" panose="020B0604020202020204" pitchFamily="34" charset="0"/>
              </a:rPr>
              <a:t>Hospital</a:t>
            </a:r>
            <a:r>
              <a:rPr lang="en-US" sz="2200" dirty="0">
                <a:latin typeface="Arial" panose="020B0604020202020204" pitchFamily="34" charset="0"/>
                <a:cs typeface="Arial" panose="020B0604020202020204" pitchFamily="34" charset="0"/>
              </a:rPr>
              <a:t> (facility fees)</a:t>
            </a:r>
          </a:p>
          <a:p>
            <a:pPr>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200" b="1" dirty="0">
                <a:solidFill>
                  <a:schemeClr val="accent1">
                    <a:lumMod val="50000"/>
                  </a:schemeClr>
                </a:solidFill>
                <a:latin typeface="Arial" panose="020B0604020202020204" pitchFamily="34" charset="0"/>
                <a:cs typeface="Arial" panose="020B0604020202020204" pitchFamily="34" charset="0"/>
              </a:rPr>
              <a:t>Physicians and APPs</a:t>
            </a:r>
            <a:r>
              <a:rPr lang="en-US" sz="2200" dirty="0">
                <a:latin typeface="Arial" panose="020B0604020202020204" pitchFamily="34" charset="0"/>
                <a:cs typeface="Arial" panose="020B0604020202020204" pitchFamily="34" charset="0"/>
              </a:rPr>
              <a:t>-professional fees (“pro fees”), based upon RVUs generated by billing E&amp;M CPT codes</a:t>
            </a:r>
          </a:p>
          <a:p>
            <a:pPr lvl="1">
              <a:buFont typeface="Calibri" panose="020F0502020204030204" pitchFamily="34" charset="0"/>
              <a:buChar char="—"/>
            </a:pPr>
            <a:r>
              <a:rPr lang="en-US" sz="1800" dirty="0">
                <a:latin typeface="Arial" panose="020B0604020202020204" pitchFamily="34" charset="0"/>
                <a:cs typeface="Arial" panose="020B0604020202020204" pitchFamily="34" charset="0"/>
              </a:rPr>
              <a:t>Difficult to support physician/APP efforts on pro fees alone</a:t>
            </a:r>
          </a:p>
          <a:p>
            <a:pPr lvl="1">
              <a:buFont typeface="Calibri" panose="020F0502020204030204" pitchFamily="34" charset="0"/>
              <a:buChar char="—"/>
            </a:pPr>
            <a:r>
              <a:rPr lang="en-US" sz="1800" b="1" dirty="0">
                <a:latin typeface="Arial" panose="020B0604020202020204" pitchFamily="34" charset="0"/>
                <a:cs typeface="Arial" panose="020B0604020202020204" pitchFamily="34" charset="0"/>
              </a:rPr>
              <a:t>Engage others (practice plan, school of medicine, </a:t>
            </a:r>
            <a:r>
              <a:rPr lang="en-US" sz="1800" b="1" dirty="0">
                <a:solidFill>
                  <a:schemeClr val="accent1">
                    <a:lumMod val="50000"/>
                  </a:schemeClr>
                </a:solidFill>
                <a:latin typeface="Arial" panose="020B0604020202020204" pitchFamily="34" charset="0"/>
                <a:cs typeface="Arial" panose="020B0604020202020204" pitchFamily="34" charset="0"/>
              </a:rPr>
              <a:t>hospital</a:t>
            </a:r>
            <a:r>
              <a:rPr lang="en-US" sz="1800" b="1" dirty="0">
                <a:latin typeface="Arial" panose="020B0604020202020204" pitchFamily="34" charset="0"/>
                <a:cs typeface="Arial" panose="020B0604020202020204" pitchFamily="34" charset="0"/>
              </a:rPr>
              <a:t>) in supporting the medical director’s/APPs’ efforts</a:t>
            </a:r>
          </a:p>
          <a:p>
            <a:pPr lvl="1">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227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98C67-3BBA-391C-ED0A-4CC205E2C6D1}"/>
              </a:ext>
            </a:extLst>
          </p:cNvPr>
          <p:cNvSpPr>
            <a:spLocks noGrp="1"/>
          </p:cNvSpPr>
          <p:nvPr>
            <p:ph type="title"/>
          </p:nvPr>
        </p:nvSpPr>
        <p:spPr/>
        <p:txBody>
          <a:bodyPr/>
          <a:lstStyle/>
          <a:p>
            <a:r>
              <a:rPr lang="en-US" dirty="0"/>
              <a:t>Learning Objective</a:t>
            </a:r>
          </a:p>
        </p:txBody>
      </p:sp>
      <p:sp>
        <p:nvSpPr>
          <p:cNvPr id="3" name="Content Placeholder 2">
            <a:extLst>
              <a:ext uri="{FF2B5EF4-FFF2-40B4-BE49-F238E27FC236}">
                <a16:creationId xmlns:a16="http://schemas.microsoft.com/office/drawing/2014/main" id="{A67B8666-BE9A-1079-8AA4-5D64830E9A66}"/>
              </a:ext>
            </a:extLst>
          </p:cNvPr>
          <p:cNvSpPr>
            <a:spLocks noGrp="1"/>
          </p:cNvSpPr>
          <p:nvPr>
            <p:ph idx="1"/>
          </p:nvPr>
        </p:nvSpPr>
        <p:spPr/>
        <p:txBody>
          <a:bodyPr/>
          <a:lstStyle/>
          <a:p>
            <a:pPr marL="0" indent="0">
              <a:buNone/>
            </a:pPr>
            <a:r>
              <a:rPr lang="en-US" dirty="0"/>
              <a:t>After this session, learners will be able to identify ways to visually display clinical and financial data in the service of building institutional support for an adult sickle cell disease program.</a:t>
            </a:r>
          </a:p>
        </p:txBody>
      </p:sp>
    </p:spTree>
    <p:extLst>
      <p:ext uri="{BB962C8B-B14F-4D97-AF65-F5344CB8AC3E}">
        <p14:creationId xmlns:p14="http://schemas.microsoft.com/office/powerpoint/2010/main" val="2244106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BEEAE-9ECA-D444-B37C-57699F8109F6}"/>
              </a:ext>
            </a:extLst>
          </p:cNvPr>
          <p:cNvSpPr>
            <a:spLocks noGrp="1"/>
          </p:cNvSpPr>
          <p:nvPr>
            <p:ph type="title"/>
          </p:nvPr>
        </p:nvSpPr>
        <p:spPr>
          <a:xfrm>
            <a:off x="283780" y="111386"/>
            <a:ext cx="8347841" cy="629593"/>
          </a:xfrm>
        </p:spPr>
        <p:txBody>
          <a:bodyPr/>
          <a:lstStyle/>
          <a:p>
            <a:r>
              <a:rPr lang="en-US" dirty="0">
                <a:solidFill>
                  <a:srgbClr val="C00000"/>
                </a:solidFill>
              </a:rPr>
              <a:t>Hospital Billing and Reimbursement</a:t>
            </a:r>
          </a:p>
        </p:txBody>
      </p:sp>
      <p:sp>
        <p:nvSpPr>
          <p:cNvPr id="3" name="Content Placeholder 2">
            <a:extLst>
              <a:ext uri="{FF2B5EF4-FFF2-40B4-BE49-F238E27FC236}">
                <a16:creationId xmlns:a16="http://schemas.microsoft.com/office/drawing/2014/main" id="{667F311F-9DEA-494E-8507-809F295308F1}"/>
              </a:ext>
            </a:extLst>
          </p:cNvPr>
          <p:cNvSpPr>
            <a:spLocks noGrp="1"/>
          </p:cNvSpPr>
          <p:nvPr>
            <p:ph idx="1"/>
          </p:nvPr>
        </p:nvSpPr>
        <p:spPr>
          <a:xfrm>
            <a:off x="283780" y="717329"/>
            <a:ext cx="8347840" cy="3673367"/>
          </a:xfrm>
        </p:spPr>
        <p:txBody>
          <a:bodyPr>
            <a:noAutofit/>
          </a:bodyPr>
          <a:lstStyle/>
          <a:p>
            <a:pPr marL="0" indent="0">
              <a:buNone/>
            </a:pPr>
            <a:r>
              <a:rPr lang="en-US" b="1" dirty="0">
                <a:latin typeface="Arial" panose="020B0604020202020204" pitchFamily="34" charset="0"/>
                <a:cs typeface="Arial" panose="020B0604020202020204" pitchFamily="34" charset="0"/>
              </a:rPr>
              <a:t>Two types of payment arrangements</a:t>
            </a:r>
          </a:p>
          <a:p>
            <a:pPr>
              <a:buFont typeface="Arial" panose="020B0604020202020204" pitchFamily="34" charset="0"/>
              <a:buChar char="•"/>
            </a:pPr>
            <a:r>
              <a:rPr lang="en-US" sz="1800" b="1" dirty="0">
                <a:latin typeface="Arial" panose="020B0604020202020204" pitchFamily="34" charset="0"/>
                <a:cs typeface="Arial" panose="020B0604020202020204" pitchFamily="34" charset="0"/>
              </a:rPr>
              <a:t>Fee-for-service </a:t>
            </a:r>
          </a:p>
          <a:p>
            <a:pPr lvl="1">
              <a:buFont typeface="Calibri" panose="020F0502020204030204" pitchFamily="34" charset="0"/>
              <a:buChar char="—"/>
            </a:pPr>
            <a:r>
              <a:rPr lang="en-US" sz="1600" dirty="0">
                <a:latin typeface="Arial" panose="020B0604020202020204" pitchFamily="34" charset="0"/>
                <a:cs typeface="Arial" panose="020B0604020202020204" pitchFamily="34" charset="0"/>
              </a:rPr>
              <a:t>Contract based </a:t>
            </a:r>
          </a:p>
          <a:p>
            <a:pPr lvl="1">
              <a:buFont typeface="Calibri" panose="020F0502020204030204" pitchFamily="34" charset="0"/>
              <a:buChar char="—"/>
            </a:pPr>
            <a:r>
              <a:rPr lang="en-US" sz="1600" dirty="0">
                <a:latin typeface="Arial" panose="020B0604020202020204" pitchFamily="34" charset="0"/>
                <a:cs typeface="Arial" panose="020B0604020202020204" pitchFamily="34" charset="0"/>
              </a:rPr>
              <a:t>Reimbursement based on </a:t>
            </a:r>
            <a:r>
              <a:rPr lang="en-US" sz="1600" b="1" dirty="0">
                <a:latin typeface="Arial" panose="020B0604020202020204" pitchFamily="34" charset="0"/>
                <a:cs typeface="Arial" panose="020B0604020202020204" pitchFamily="34" charset="0"/>
              </a:rPr>
              <a:t>negotiated</a:t>
            </a:r>
            <a:r>
              <a:rPr lang="en-US" sz="1600" dirty="0">
                <a:latin typeface="Arial" panose="020B0604020202020204" pitchFamily="34" charset="0"/>
                <a:cs typeface="Arial" panose="020B0604020202020204" pitchFamily="34" charset="0"/>
              </a:rPr>
              <a:t> payments</a:t>
            </a:r>
          </a:p>
          <a:p>
            <a:pPr lvl="1">
              <a:buFont typeface="Calibri" panose="020F0502020204030204" pitchFamily="34" charset="0"/>
              <a:buChar char="—"/>
            </a:pPr>
            <a:r>
              <a:rPr lang="en-US" sz="1600" dirty="0">
                <a:latin typeface="Arial" panose="020B0604020202020204" pitchFamily="34" charset="0"/>
                <a:cs typeface="Arial" panose="020B0604020202020204" pitchFamily="34" charset="0"/>
              </a:rPr>
              <a:t>Usually commercial insurance</a:t>
            </a:r>
          </a:p>
          <a:p>
            <a:pPr lvl="1">
              <a:buFont typeface="Calibri" panose="020F0502020204030204" pitchFamily="34" charset="0"/>
              <a:buChar char="—"/>
            </a:pPr>
            <a:r>
              <a:rPr lang="en-US" sz="1600" dirty="0">
                <a:latin typeface="Arial" panose="020B0604020202020204" pitchFamily="34" charset="0"/>
                <a:cs typeface="Arial" panose="020B0604020202020204" pitchFamily="34" charset="0"/>
              </a:rPr>
              <a:t>Revenue usually &gt; Hospital Costs</a:t>
            </a:r>
          </a:p>
          <a:p>
            <a:pPr>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800" b="1" dirty="0">
                <a:latin typeface="Arial" panose="020B0604020202020204" pitchFamily="34" charset="0"/>
                <a:cs typeface="Arial" panose="020B0604020202020204" pitchFamily="34" charset="0"/>
              </a:rPr>
              <a:t>Case-based reimbursement </a:t>
            </a:r>
          </a:p>
          <a:p>
            <a:pPr lvl="1">
              <a:buFont typeface="Calibri" panose="020F0502020204030204" pitchFamily="34" charset="0"/>
              <a:buChar char="—"/>
            </a:pPr>
            <a:r>
              <a:rPr lang="en-US" sz="1600" dirty="0">
                <a:latin typeface="Arial" panose="020B0604020202020204" pitchFamily="34" charset="0"/>
                <a:cs typeface="Arial" panose="020B0604020202020204" pitchFamily="34" charset="0"/>
              </a:rPr>
              <a:t>Reimbursement based on </a:t>
            </a:r>
            <a:r>
              <a:rPr lang="en-US" sz="1600" b="1" dirty="0">
                <a:latin typeface="Arial" panose="020B0604020202020204" pitchFamily="34" charset="0"/>
                <a:cs typeface="Arial" panose="020B0604020202020204" pitchFamily="34" charset="0"/>
              </a:rPr>
              <a:t>fixed </a:t>
            </a:r>
            <a:r>
              <a:rPr lang="en-US" sz="1600" dirty="0">
                <a:latin typeface="Arial" panose="020B0604020202020204" pitchFamily="34" charset="0"/>
                <a:cs typeface="Arial" panose="020B0604020202020204" pitchFamily="34" charset="0"/>
              </a:rPr>
              <a:t>payments (Diagnosis Related Groups [DRGs] for inpatients)</a:t>
            </a:r>
          </a:p>
          <a:p>
            <a:pPr lvl="1">
              <a:buFont typeface="Calibri" panose="020F0502020204030204" pitchFamily="34" charset="0"/>
              <a:buChar char="—"/>
            </a:pPr>
            <a:r>
              <a:rPr lang="en-US" sz="1600" dirty="0" err="1">
                <a:latin typeface="Arial" panose="020B0604020202020204" pitchFamily="34" charset="0"/>
                <a:cs typeface="Arial" panose="020B0604020202020204" pitchFamily="34" charset="0"/>
              </a:rPr>
              <a:t>MCaid</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MCare</a:t>
            </a:r>
            <a:r>
              <a:rPr lang="en-US" sz="1600" dirty="0">
                <a:latin typeface="Arial" panose="020B0604020202020204" pitchFamily="34" charset="0"/>
                <a:cs typeface="Arial" panose="020B0604020202020204" pitchFamily="34" charset="0"/>
              </a:rPr>
              <a:t> plus a growing number of commercial payors</a:t>
            </a:r>
          </a:p>
          <a:p>
            <a:pPr lvl="1">
              <a:buFont typeface="Calibri" panose="020F0502020204030204" pitchFamily="34" charset="0"/>
              <a:buChar char="—"/>
            </a:pPr>
            <a:r>
              <a:rPr lang="en-US" sz="1600" dirty="0">
                <a:latin typeface="Arial" panose="020B0604020202020204" pitchFamily="34" charset="0"/>
                <a:cs typeface="Arial" panose="020B0604020202020204" pitchFamily="34" charset="0"/>
              </a:rPr>
              <a:t>For </a:t>
            </a:r>
            <a:r>
              <a:rPr lang="en-US" sz="1600" dirty="0" err="1">
                <a:latin typeface="Arial" panose="020B0604020202020204" pitchFamily="34" charset="0"/>
                <a:cs typeface="Arial" panose="020B0604020202020204" pitchFamily="34" charset="0"/>
              </a:rPr>
              <a:t>MCaid</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MCare</a:t>
            </a:r>
            <a:r>
              <a:rPr lang="en-US" sz="1600" dirty="0">
                <a:latin typeface="Arial" panose="020B0604020202020204" pitchFamily="34" charset="0"/>
                <a:cs typeface="Arial" panose="020B0604020202020204" pitchFamily="34" charset="0"/>
              </a:rPr>
              <a:t>, revenue usually &lt; Hospital Costs </a:t>
            </a:r>
          </a:p>
        </p:txBody>
      </p:sp>
    </p:spTree>
    <p:extLst>
      <p:ext uri="{BB962C8B-B14F-4D97-AF65-F5344CB8AC3E}">
        <p14:creationId xmlns:p14="http://schemas.microsoft.com/office/powerpoint/2010/main" val="4131410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728" y="67205"/>
            <a:ext cx="9117615" cy="723419"/>
          </a:xfrm>
        </p:spPr>
        <p:txBody>
          <a:bodyPr>
            <a:noAutofit/>
          </a:bodyPr>
          <a:lstStyle/>
          <a:p>
            <a:r>
              <a:rPr lang="en-US" sz="2800" dirty="0"/>
              <a:t>Hospital Financial Data: Charges, Costs, and Revenue</a:t>
            </a:r>
            <a:br>
              <a:rPr lang="en-US" sz="2800" b="1" dirty="0"/>
            </a:br>
            <a:r>
              <a:rPr lang="en-US" sz="2250" i="1" dirty="0">
                <a:solidFill>
                  <a:schemeClr val="tx1"/>
                </a:solidFill>
              </a:rPr>
              <a:t>with examples from one patient visit</a:t>
            </a:r>
          </a:p>
        </p:txBody>
      </p:sp>
      <p:pic>
        <p:nvPicPr>
          <p:cNvPr id="11" name="Picture 10"/>
          <p:cNvPicPr>
            <a:picLocks noChangeAspect="1"/>
          </p:cNvPicPr>
          <p:nvPr/>
        </p:nvPicPr>
        <p:blipFill>
          <a:blip r:embed="rId3"/>
          <a:stretch>
            <a:fillRect/>
          </a:stretch>
        </p:blipFill>
        <p:spPr>
          <a:xfrm>
            <a:off x="295244" y="1046678"/>
            <a:ext cx="2115775" cy="1363127"/>
          </a:xfrm>
          <a:prstGeom prst="rect">
            <a:avLst/>
          </a:prstGeom>
        </p:spPr>
      </p:pic>
      <p:sp>
        <p:nvSpPr>
          <p:cNvPr id="13" name="TextBox 12"/>
          <p:cNvSpPr txBox="1"/>
          <p:nvPr/>
        </p:nvSpPr>
        <p:spPr>
          <a:xfrm>
            <a:off x="2691379" y="1046679"/>
            <a:ext cx="1880621" cy="1077218"/>
          </a:xfrm>
          <a:prstGeom prst="rect">
            <a:avLst/>
          </a:prstGeom>
          <a:solidFill>
            <a:schemeClr val="bg2">
              <a:lumMod val="90000"/>
            </a:schemeClr>
          </a:solidFill>
        </p:spPr>
        <p:txBody>
          <a:bodyPr wrap="square" rtlCol="0">
            <a:spAutoFit/>
          </a:bodyPr>
          <a:lstStyle/>
          <a:p>
            <a:pPr algn="ctr"/>
            <a:r>
              <a:rPr lang="en-US" sz="1600" b="1" u="sng" dirty="0"/>
              <a:t>Charge</a:t>
            </a:r>
            <a:r>
              <a:rPr lang="en-US" sz="1600" b="1" dirty="0"/>
              <a:t>:</a:t>
            </a:r>
          </a:p>
          <a:p>
            <a:pPr algn="ctr"/>
            <a:r>
              <a:rPr lang="en-US" sz="1600" b="1" dirty="0"/>
              <a:t>Sticker price</a:t>
            </a:r>
          </a:p>
          <a:p>
            <a:pPr algn="ctr"/>
            <a:r>
              <a:rPr lang="en-US" sz="1600" b="1" i="1" dirty="0">
                <a:solidFill>
                  <a:schemeClr val="bg2">
                    <a:lumMod val="25000"/>
                  </a:schemeClr>
                </a:solidFill>
              </a:rPr>
              <a:t>Source: Chargemaster</a:t>
            </a:r>
          </a:p>
        </p:txBody>
      </p:sp>
      <p:pic>
        <p:nvPicPr>
          <p:cNvPr id="27" name="Picture 26"/>
          <p:cNvPicPr>
            <a:picLocks noChangeAspect="1"/>
          </p:cNvPicPr>
          <p:nvPr/>
        </p:nvPicPr>
        <p:blipFill>
          <a:blip r:embed="rId4"/>
          <a:stretch>
            <a:fillRect/>
          </a:stretch>
        </p:blipFill>
        <p:spPr>
          <a:xfrm>
            <a:off x="4848402" y="1046678"/>
            <a:ext cx="1321978" cy="1172482"/>
          </a:xfrm>
          <a:prstGeom prst="rect">
            <a:avLst/>
          </a:prstGeom>
        </p:spPr>
      </p:pic>
      <p:sp>
        <p:nvSpPr>
          <p:cNvPr id="28" name="TextBox 27"/>
          <p:cNvSpPr txBox="1"/>
          <p:nvPr/>
        </p:nvSpPr>
        <p:spPr>
          <a:xfrm>
            <a:off x="6174338" y="1052538"/>
            <a:ext cx="2741061" cy="1077218"/>
          </a:xfrm>
          <a:prstGeom prst="rect">
            <a:avLst/>
          </a:prstGeom>
          <a:solidFill>
            <a:schemeClr val="bg2">
              <a:lumMod val="90000"/>
            </a:schemeClr>
          </a:solidFill>
        </p:spPr>
        <p:txBody>
          <a:bodyPr wrap="square" rtlCol="0">
            <a:spAutoFit/>
          </a:bodyPr>
          <a:lstStyle/>
          <a:p>
            <a:pPr algn="ctr"/>
            <a:r>
              <a:rPr lang="en-US" sz="1600" b="1" u="sng" dirty="0"/>
              <a:t>Cost</a:t>
            </a:r>
            <a:r>
              <a:rPr lang="en-US" sz="1600" b="1" dirty="0"/>
              <a:t>:</a:t>
            </a:r>
          </a:p>
          <a:p>
            <a:pPr algn="ctr"/>
            <a:r>
              <a:rPr lang="en-US" sz="1600" b="1" dirty="0"/>
              <a:t>Cost to the </a:t>
            </a:r>
            <a:r>
              <a:rPr lang="en-US" sz="1600" b="1" u="sng" dirty="0"/>
              <a:t>Provider</a:t>
            </a:r>
          </a:p>
          <a:p>
            <a:pPr algn="ctr"/>
            <a:r>
              <a:rPr lang="en-US" sz="1600" b="1" dirty="0"/>
              <a:t>“Direct” vs “Indirect”</a:t>
            </a:r>
          </a:p>
          <a:p>
            <a:pPr algn="ctr"/>
            <a:r>
              <a:rPr lang="en-US" sz="1600" b="1" dirty="0">
                <a:solidFill>
                  <a:schemeClr val="bg2">
                    <a:lumMod val="25000"/>
                  </a:schemeClr>
                </a:solidFill>
              </a:rPr>
              <a:t>Source: Cost Accounting</a:t>
            </a:r>
          </a:p>
        </p:txBody>
      </p:sp>
      <p:pic>
        <p:nvPicPr>
          <p:cNvPr id="29" name="Picture 28"/>
          <p:cNvPicPr>
            <a:picLocks noChangeAspect="1"/>
          </p:cNvPicPr>
          <p:nvPr/>
        </p:nvPicPr>
        <p:blipFill>
          <a:blip r:embed="rId5"/>
          <a:stretch>
            <a:fillRect/>
          </a:stretch>
        </p:blipFill>
        <p:spPr>
          <a:xfrm>
            <a:off x="458577" y="3030288"/>
            <a:ext cx="1864515" cy="996012"/>
          </a:xfrm>
          <a:prstGeom prst="rect">
            <a:avLst/>
          </a:prstGeom>
        </p:spPr>
      </p:pic>
      <p:sp>
        <p:nvSpPr>
          <p:cNvPr id="30" name="TextBox 29"/>
          <p:cNvSpPr txBox="1"/>
          <p:nvPr/>
        </p:nvSpPr>
        <p:spPr>
          <a:xfrm>
            <a:off x="2499674" y="3030288"/>
            <a:ext cx="2233048" cy="1323439"/>
          </a:xfrm>
          <a:prstGeom prst="rect">
            <a:avLst/>
          </a:prstGeom>
          <a:solidFill>
            <a:schemeClr val="bg2">
              <a:lumMod val="90000"/>
            </a:schemeClr>
          </a:solidFill>
        </p:spPr>
        <p:txBody>
          <a:bodyPr wrap="square" rtlCol="0">
            <a:spAutoFit/>
          </a:bodyPr>
          <a:lstStyle/>
          <a:p>
            <a:pPr algn="ctr"/>
            <a:r>
              <a:rPr lang="en-US" sz="1600" b="1" u="sng" dirty="0"/>
              <a:t>Net Revenue</a:t>
            </a:r>
            <a:r>
              <a:rPr lang="en-US" sz="1600" b="1" dirty="0"/>
              <a:t>:</a:t>
            </a:r>
          </a:p>
          <a:p>
            <a:pPr algn="ctr"/>
            <a:r>
              <a:rPr lang="en-US" sz="1600" b="1" dirty="0"/>
              <a:t>Expected payment.</a:t>
            </a:r>
          </a:p>
          <a:p>
            <a:pPr algn="ctr"/>
            <a:r>
              <a:rPr lang="en-US" sz="1600" b="1" dirty="0"/>
              <a:t>Source: Contracts; MCare and MCaid Payment rates</a:t>
            </a:r>
          </a:p>
        </p:txBody>
      </p:sp>
      <p:sp>
        <p:nvSpPr>
          <p:cNvPr id="33" name="TextBox 32"/>
          <p:cNvSpPr txBox="1"/>
          <p:nvPr/>
        </p:nvSpPr>
        <p:spPr>
          <a:xfrm>
            <a:off x="6754976" y="3047432"/>
            <a:ext cx="2117256" cy="615553"/>
          </a:xfrm>
          <a:prstGeom prst="rect">
            <a:avLst/>
          </a:prstGeom>
          <a:solidFill>
            <a:schemeClr val="bg2">
              <a:lumMod val="90000"/>
            </a:schemeClr>
          </a:solidFill>
        </p:spPr>
        <p:txBody>
          <a:bodyPr wrap="square" rtlCol="0">
            <a:spAutoFit/>
          </a:bodyPr>
          <a:lstStyle/>
          <a:p>
            <a:pPr algn="ctr"/>
            <a:r>
              <a:rPr lang="en-US" sz="1600" b="1" u="sng" dirty="0"/>
              <a:t>Payments</a:t>
            </a:r>
            <a:r>
              <a:rPr lang="en-US" sz="1600" b="1" dirty="0"/>
              <a:t>:</a:t>
            </a:r>
          </a:p>
          <a:p>
            <a:pPr algn="ctr"/>
            <a:r>
              <a:rPr lang="en-US" sz="1600" b="1" dirty="0"/>
              <a:t>Actual dollars paid</a:t>
            </a:r>
            <a:r>
              <a:rPr lang="en-US" b="1" dirty="0"/>
              <a:t> </a:t>
            </a:r>
          </a:p>
        </p:txBody>
      </p:sp>
      <p:pic>
        <p:nvPicPr>
          <p:cNvPr id="14" name="Picture 13"/>
          <p:cNvPicPr>
            <a:picLocks noChangeAspect="1"/>
          </p:cNvPicPr>
          <p:nvPr/>
        </p:nvPicPr>
        <p:blipFill>
          <a:blip r:embed="rId6"/>
          <a:stretch>
            <a:fillRect/>
          </a:stretch>
        </p:blipFill>
        <p:spPr>
          <a:xfrm>
            <a:off x="5321341" y="3030288"/>
            <a:ext cx="1296938" cy="1150274"/>
          </a:xfrm>
          <a:prstGeom prst="rect">
            <a:avLst/>
          </a:prstGeom>
        </p:spPr>
      </p:pic>
      <p:pic>
        <p:nvPicPr>
          <p:cNvPr id="3" name="Picture 2"/>
          <p:cNvPicPr>
            <a:picLocks noChangeAspect="1"/>
          </p:cNvPicPr>
          <p:nvPr/>
        </p:nvPicPr>
        <p:blipFill>
          <a:blip r:embed="rId7"/>
          <a:stretch>
            <a:fillRect/>
          </a:stretch>
        </p:blipFill>
        <p:spPr>
          <a:xfrm rot="2990528">
            <a:off x="2239841" y="1304749"/>
            <a:ext cx="326827" cy="478205"/>
          </a:xfrm>
          <a:prstGeom prst="rect">
            <a:avLst/>
          </a:prstGeom>
        </p:spPr>
      </p:pic>
      <p:sp>
        <p:nvSpPr>
          <p:cNvPr id="15" name="Document"/>
          <p:cNvSpPr>
            <a:spLocks noEditPoints="1" noChangeArrowheads="1"/>
          </p:cNvSpPr>
          <p:nvPr/>
        </p:nvSpPr>
        <p:spPr bwMode="auto">
          <a:xfrm>
            <a:off x="3072321" y="2120008"/>
            <a:ext cx="1087754" cy="30472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68580" tIns="34290" rIns="68580" bIns="34290" numCol="1" anchor="t" anchorCtr="0" compatLnSpc="1">
            <a:prstTxWarp prst="textNoShape">
              <a:avLst/>
            </a:prstTxWarp>
          </a:bodyPr>
          <a:lstStyle/>
          <a:p>
            <a:pPr algn="ctr"/>
            <a:r>
              <a:rPr lang="en-US" sz="1600" b="1" dirty="0"/>
              <a:t>$30,992</a:t>
            </a:r>
          </a:p>
        </p:txBody>
      </p:sp>
      <p:sp>
        <p:nvSpPr>
          <p:cNvPr id="16" name="Document"/>
          <p:cNvSpPr>
            <a:spLocks noEditPoints="1" noChangeArrowheads="1"/>
          </p:cNvSpPr>
          <p:nvPr/>
        </p:nvSpPr>
        <p:spPr bwMode="auto">
          <a:xfrm>
            <a:off x="6978087" y="2120414"/>
            <a:ext cx="1145499" cy="34424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68580" tIns="34290" rIns="68580" bIns="34290" numCol="1" anchor="t" anchorCtr="0" compatLnSpc="1">
            <a:prstTxWarp prst="textNoShape">
              <a:avLst/>
            </a:prstTxWarp>
          </a:bodyPr>
          <a:lstStyle/>
          <a:p>
            <a:pPr algn="ctr"/>
            <a:r>
              <a:rPr lang="en-US" sz="1600" b="1" dirty="0"/>
              <a:t>$15,098</a:t>
            </a:r>
          </a:p>
          <a:p>
            <a:endParaRPr lang="en-US" dirty="0"/>
          </a:p>
        </p:txBody>
      </p:sp>
      <p:sp>
        <p:nvSpPr>
          <p:cNvPr id="17" name="Document"/>
          <p:cNvSpPr>
            <a:spLocks noEditPoints="1" noChangeArrowheads="1"/>
          </p:cNvSpPr>
          <p:nvPr/>
        </p:nvSpPr>
        <p:spPr bwMode="auto">
          <a:xfrm>
            <a:off x="3136460" y="4353727"/>
            <a:ext cx="1023615" cy="333243"/>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68580" tIns="34290" rIns="68580" bIns="34290" numCol="1" anchor="t" anchorCtr="0" compatLnSpc="1">
            <a:prstTxWarp prst="textNoShape">
              <a:avLst/>
            </a:prstTxWarp>
          </a:bodyPr>
          <a:lstStyle/>
          <a:p>
            <a:pPr algn="ctr"/>
            <a:r>
              <a:rPr lang="en-US" sz="1600" b="1" dirty="0"/>
              <a:t>$17,488</a:t>
            </a:r>
          </a:p>
        </p:txBody>
      </p:sp>
      <p:sp>
        <p:nvSpPr>
          <p:cNvPr id="18" name="Document"/>
          <p:cNvSpPr>
            <a:spLocks noEditPoints="1" noChangeArrowheads="1"/>
          </p:cNvSpPr>
          <p:nvPr/>
        </p:nvSpPr>
        <p:spPr bwMode="auto">
          <a:xfrm>
            <a:off x="7380107" y="3690115"/>
            <a:ext cx="633604" cy="367292"/>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vert="horz" wrap="square" lIns="68580" tIns="34290" rIns="68580" bIns="34290" numCol="1" anchor="t" anchorCtr="0" compatLnSpc="1">
            <a:prstTxWarp prst="textNoShape">
              <a:avLst/>
            </a:prstTxWarp>
          </a:bodyPr>
          <a:lstStyle/>
          <a:p>
            <a:pPr algn="ctr"/>
            <a:r>
              <a:rPr lang="en-US" b="1" dirty="0"/>
              <a:t>$0</a:t>
            </a:r>
          </a:p>
        </p:txBody>
      </p:sp>
      <p:sp>
        <p:nvSpPr>
          <p:cNvPr id="19" name="TextBox 18"/>
          <p:cNvSpPr txBox="1"/>
          <p:nvPr/>
        </p:nvSpPr>
        <p:spPr>
          <a:xfrm rot="19858504">
            <a:off x="7568111" y="3952657"/>
            <a:ext cx="1056700" cy="369332"/>
          </a:xfrm>
          <a:prstGeom prst="rect">
            <a:avLst/>
          </a:prstGeom>
          <a:solidFill>
            <a:srgbClr val="C00000"/>
          </a:solidFill>
          <a:ln>
            <a:solidFill>
              <a:srgbClr val="FF0000"/>
            </a:solidFill>
          </a:ln>
        </p:spPr>
        <p:txBody>
          <a:bodyPr wrap="none" rtlCol="0">
            <a:spAutoFit/>
          </a:bodyPr>
          <a:lstStyle/>
          <a:p>
            <a:pPr algn="ctr"/>
            <a:r>
              <a:rPr lang="en-US" b="1" dirty="0">
                <a:solidFill>
                  <a:schemeClr val="bg1"/>
                </a:solidFill>
              </a:rPr>
              <a:t>DENIED</a:t>
            </a:r>
          </a:p>
        </p:txBody>
      </p:sp>
      <p:cxnSp>
        <p:nvCxnSpPr>
          <p:cNvPr id="20" name="Straight Connector 19"/>
          <p:cNvCxnSpPr/>
          <p:nvPr/>
        </p:nvCxnSpPr>
        <p:spPr>
          <a:xfrm>
            <a:off x="5322474" y="3041256"/>
            <a:ext cx="1295805" cy="113930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22474" y="3041256"/>
            <a:ext cx="1295805" cy="113930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180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5794" y="137121"/>
            <a:ext cx="7389253" cy="602020"/>
          </a:xfrm>
        </p:spPr>
        <p:txBody>
          <a:bodyPr>
            <a:noAutofit/>
          </a:bodyPr>
          <a:lstStyle/>
          <a:p>
            <a:r>
              <a:rPr lang="en-US" sz="2800" dirty="0"/>
              <a:t>Important Financial Calculations: Margin</a:t>
            </a:r>
            <a:endParaRPr lang="en-US" sz="2800" i="1" dirty="0"/>
          </a:p>
        </p:txBody>
      </p:sp>
      <p:sp>
        <p:nvSpPr>
          <p:cNvPr id="4" name="Rectangle 3"/>
          <p:cNvSpPr/>
          <p:nvPr/>
        </p:nvSpPr>
        <p:spPr>
          <a:xfrm>
            <a:off x="692484" y="967575"/>
            <a:ext cx="7421915" cy="1800493"/>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US" sz="2400" b="1" dirty="0"/>
              <a:t>Contribution Margin (“CM”): </a:t>
            </a:r>
          </a:p>
          <a:p>
            <a:r>
              <a:rPr lang="en-US" sz="2400" b="1" dirty="0"/>
              <a:t>		</a:t>
            </a:r>
            <a:r>
              <a:rPr lang="en-US" sz="2400" dirty="0"/>
              <a:t>Net Revenue minus </a:t>
            </a:r>
            <a:r>
              <a:rPr lang="en-US" sz="2400" u="sng" dirty="0"/>
              <a:t>Direct</a:t>
            </a:r>
            <a:r>
              <a:rPr lang="en-US" sz="2400" dirty="0"/>
              <a:t> Cost</a:t>
            </a:r>
          </a:p>
          <a:p>
            <a:endParaRPr lang="en-US" sz="1500" dirty="0"/>
          </a:p>
          <a:p>
            <a:pPr marL="342900" indent="-342900">
              <a:buFont typeface="Arial" panose="020B0604020202020204" pitchFamily="34" charset="0"/>
              <a:buChar char="•"/>
            </a:pPr>
            <a:r>
              <a:rPr lang="en-US" sz="2400" b="1" dirty="0"/>
              <a:t>Operating Margin (“OM” or “Gain/Loss”):</a:t>
            </a:r>
          </a:p>
          <a:p>
            <a:r>
              <a:rPr lang="en-US" sz="2400" b="1" dirty="0"/>
              <a:t>		</a:t>
            </a:r>
            <a:r>
              <a:rPr lang="en-US" sz="2400" dirty="0"/>
              <a:t>Net Revenue minus </a:t>
            </a:r>
            <a:r>
              <a:rPr lang="en-US" sz="2400" u="sng" dirty="0"/>
              <a:t>Total</a:t>
            </a:r>
            <a:r>
              <a:rPr lang="en-US" sz="2400" dirty="0"/>
              <a:t> Cost</a:t>
            </a:r>
          </a:p>
        </p:txBody>
      </p:sp>
      <p:sp>
        <p:nvSpPr>
          <p:cNvPr id="5" name="Title 1"/>
          <p:cNvSpPr txBox="1">
            <a:spLocks/>
          </p:cNvSpPr>
          <p:nvPr/>
        </p:nvSpPr>
        <p:spPr>
          <a:xfrm>
            <a:off x="409575" y="3300948"/>
            <a:ext cx="8229600" cy="535154"/>
          </a:xfrm>
          <a:prstGeom prst="rect">
            <a:avLst/>
          </a:prstGeom>
        </p:spPr>
        <p:txBody>
          <a:bodyPr>
            <a:noAutofit/>
          </a:bodyPr>
          <a:lstStyle>
            <a:lvl1pPr algn="l" defTabSz="457200" rtl="0" eaLnBrk="0" fontAlgn="base" hangingPunct="0">
              <a:spcBef>
                <a:spcPct val="0"/>
              </a:spcBef>
              <a:spcAft>
                <a:spcPct val="0"/>
              </a:spcAft>
              <a:defRPr sz="3200" kern="1200">
                <a:solidFill>
                  <a:srgbClr val="CD113B"/>
                </a:solidFill>
                <a:latin typeface="Arial"/>
                <a:ea typeface="Geneva" pitchFamily="37" charset="-128"/>
                <a:cs typeface="Arial"/>
              </a:defRPr>
            </a:lvl1pPr>
            <a:lvl2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2pPr>
            <a:lvl3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3pPr>
            <a:lvl4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4pPr>
            <a:lvl5pPr algn="l" defTabSz="457200" rtl="0" eaLnBrk="0" fontAlgn="base" hangingPunct="0">
              <a:spcBef>
                <a:spcPct val="0"/>
              </a:spcBef>
              <a:spcAft>
                <a:spcPct val="0"/>
              </a:spcAft>
              <a:defRPr sz="3200">
                <a:solidFill>
                  <a:srgbClr val="CD113B"/>
                </a:solidFill>
                <a:latin typeface="Arial" panose="020B0604020202020204" pitchFamily="34" charset="0"/>
                <a:ea typeface="Geneva" pitchFamily="37" charset="-128"/>
                <a:cs typeface="Arial" panose="020B0604020202020204" pitchFamily="34" charset="0"/>
              </a:defRPr>
            </a:lvl5pPr>
            <a:lvl6pPr marL="457200" algn="l" defTabSz="457200" rtl="0" fontAlgn="base">
              <a:spcBef>
                <a:spcPct val="0"/>
              </a:spcBef>
              <a:spcAft>
                <a:spcPct val="0"/>
              </a:spcAft>
              <a:defRPr sz="3200">
                <a:solidFill>
                  <a:srgbClr val="800000"/>
                </a:solidFill>
                <a:latin typeface="Times New Roman" pitchFamily="37" charset="0"/>
                <a:ea typeface="Geneva" pitchFamily="37" charset="-128"/>
              </a:defRPr>
            </a:lvl6pPr>
            <a:lvl7pPr marL="914400" algn="l" defTabSz="457200" rtl="0" fontAlgn="base">
              <a:spcBef>
                <a:spcPct val="0"/>
              </a:spcBef>
              <a:spcAft>
                <a:spcPct val="0"/>
              </a:spcAft>
              <a:defRPr sz="3200">
                <a:solidFill>
                  <a:srgbClr val="800000"/>
                </a:solidFill>
                <a:latin typeface="Times New Roman" pitchFamily="37" charset="0"/>
                <a:ea typeface="Geneva" pitchFamily="37" charset="-128"/>
              </a:defRPr>
            </a:lvl7pPr>
            <a:lvl8pPr marL="1371600" algn="l" defTabSz="457200" rtl="0" fontAlgn="base">
              <a:spcBef>
                <a:spcPct val="0"/>
              </a:spcBef>
              <a:spcAft>
                <a:spcPct val="0"/>
              </a:spcAft>
              <a:defRPr sz="3200">
                <a:solidFill>
                  <a:srgbClr val="800000"/>
                </a:solidFill>
                <a:latin typeface="Times New Roman" pitchFamily="37" charset="0"/>
                <a:ea typeface="Geneva" pitchFamily="37" charset="-128"/>
              </a:defRPr>
            </a:lvl8pPr>
            <a:lvl9pPr marL="1828800" algn="l" defTabSz="457200" rtl="0" fontAlgn="base">
              <a:spcBef>
                <a:spcPct val="0"/>
              </a:spcBef>
              <a:spcAft>
                <a:spcPct val="0"/>
              </a:spcAft>
              <a:defRPr sz="3200">
                <a:solidFill>
                  <a:srgbClr val="800000"/>
                </a:solidFill>
                <a:latin typeface="Times New Roman" pitchFamily="37" charset="0"/>
                <a:ea typeface="Geneva" pitchFamily="37" charset="-128"/>
              </a:defRPr>
            </a:lvl9pPr>
          </a:lstStyle>
          <a:p>
            <a:pPr algn="ctr"/>
            <a:r>
              <a:rPr lang="en-US" sz="2800" b="1" dirty="0"/>
              <a:t>Payer Mix drives reimbursement</a:t>
            </a:r>
            <a:endParaRPr lang="en-US" sz="2800" b="1" dirty="0">
              <a:solidFill>
                <a:srgbClr val="FF0000"/>
              </a:solidFill>
            </a:endParaRPr>
          </a:p>
        </p:txBody>
      </p:sp>
    </p:spTree>
    <p:extLst>
      <p:ext uri="{BB962C8B-B14F-4D97-AF65-F5344CB8AC3E}">
        <p14:creationId xmlns:p14="http://schemas.microsoft.com/office/powerpoint/2010/main" val="1672750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6117" y="99551"/>
            <a:ext cx="8654251" cy="613886"/>
          </a:xfrm>
        </p:spPr>
        <p:txBody>
          <a:bodyPr>
            <a:noAutofit/>
          </a:bodyPr>
          <a:lstStyle/>
          <a:p>
            <a:r>
              <a:rPr lang="en-US" sz="2000" dirty="0"/>
              <a:t>YNHH-FY 2010 Statement of Revenue and Expenses Inpatient Discharges</a:t>
            </a:r>
            <a:br>
              <a:rPr lang="en-US" sz="2000" dirty="0"/>
            </a:br>
            <a:endParaRPr lang="en-US" sz="2000" dirty="0"/>
          </a:p>
        </p:txBody>
      </p:sp>
      <p:pic>
        <p:nvPicPr>
          <p:cNvPr id="3" name="Picture 2"/>
          <p:cNvPicPr>
            <a:picLocks noChangeAspect="1"/>
          </p:cNvPicPr>
          <p:nvPr/>
        </p:nvPicPr>
        <p:blipFill>
          <a:blip r:embed="rId3"/>
          <a:stretch>
            <a:fillRect/>
          </a:stretch>
        </p:blipFill>
        <p:spPr>
          <a:xfrm>
            <a:off x="240156" y="935067"/>
            <a:ext cx="6487215" cy="3273365"/>
          </a:xfrm>
          <a:prstGeom prst="rect">
            <a:avLst/>
          </a:prstGeom>
        </p:spPr>
      </p:pic>
      <p:pic>
        <p:nvPicPr>
          <p:cNvPr id="7" name="Picture 6"/>
          <p:cNvPicPr>
            <a:picLocks noChangeAspect="1"/>
          </p:cNvPicPr>
          <p:nvPr/>
        </p:nvPicPr>
        <p:blipFill>
          <a:blip r:embed="rId4"/>
          <a:stretch>
            <a:fillRect/>
          </a:stretch>
        </p:blipFill>
        <p:spPr>
          <a:xfrm>
            <a:off x="6939644" y="491976"/>
            <a:ext cx="2057400" cy="1994290"/>
          </a:xfrm>
          <a:prstGeom prst="rect">
            <a:avLst/>
          </a:prstGeom>
          <a:ln>
            <a:solidFill>
              <a:schemeClr val="tx1">
                <a:lumMod val="65000"/>
                <a:lumOff val="35000"/>
              </a:schemeClr>
            </a:solidFill>
          </a:ln>
        </p:spPr>
      </p:pic>
      <p:pic>
        <p:nvPicPr>
          <p:cNvPr id="8" name="Picture 7"/>
          <p:cNvPicPr>
            <a:picLocks noChangeAspect="1"/>
          </p:cNvPicPr>
          <p:nvPr/>
        </p:nvPicPr>
        <p:blipFill>
          <a:blip r:embed="rId5"/>
          <a:stretch>
            <a:fillRect/>
          </a:stretch>
        </p:blipFill>
        <p:spPr>
          <a:xfrm>
            <a:off x="6988630" y="2571748"/>
            <a:ext cx="1959428" cy="2130166"/>
          </a:xfrm>
          <a:prstGeom prst="rect">
            <a:avLst/>
          </a:prstGeom>
          <a:ln>
            <a:solidFill>
              <a:schemeClr val="tx1">
                <a:lumMod val="65000"/>
                <a:lumOff val="35000"/>
              </a:schemeClr>
            </a:solidFill>
          </a:ln>
        </p:spPr>
      </p:pic>
      <p:sp>
        <p:nvSpPr>
          <p:cNvPr id="6" name="Rectangle 5"/>
          <p:cNvSpPr/>
          <p:nvPr/>
        </p:nvSpPr>
        <p:spPr>
          <a:xfrm>
            <a:off x="156117" y="3914078"/>
            <a:ext cx="6734540" cy="40144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128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0727" y="68815"/>
            <a:ext cx="8822545" cy="613886"/>
          </a:xfrm>
        </p:spPr>
        <p:txBody>
          <a:bodyPr>
            <a:noAutofit/>
          </a:bodyPr>
          <a:lstStyle/>
          <a:p>
            <a:r>
              <a:rPr lang="en-US" sz="2000" dirty="0"/>
              <a:t>YNHH-FY 2010 Statement of Revenue and Expenses Inpatient Discharges</a:t>
            </a:r>
          </a:p>
        </p:txBody>
      </p:sp>
      <p:pic>
        <p:nvPicPr>
          <p:cNvPr id="3" name="Picture 2"/>
          <p:cNvPicPr>
            <a:picLocks noChangeAspect="1"/>
          </p:cNvPicPr>
          <p:nvPr/>
        </p:nvPicPr>
        <p:blipFill>
          <a:blip r:embed="rId3"/>
          <a:stretch>
            <a:fillRect/>
          </a:stretch>
        </p:blipFill>
        <p:spPr>
          <a:xfrm>
            <a:off x="240156" y="935067"/>
            <a:ext cx="6487215" cy="3273365"/>
          </a:xfrm>
          <a:prstGeom prst="rect">
            <a:avLst/>
          </a:prstGeom>
        </p:spPr>
      </p:pic>
      <p:pic>
        <p:nvPicPr>
          <p:cNvPr id="7" name="Picture 6"/>
          <p:cNvPicPr>
            <a:picLocks noChangeAspect="1"/>
          </p:cNvPicPr>
          <p:nvPr/>
        </p:nvPicPr>
        <p:blipFill>
          <a:blip r:embed="rId4"/>
          <a:stretch>
            <a:fillRect/>
          </a:stretch>
        </p:blipFill>
        <p:spPr>
          <a:xfrm>
            <a:off x="6890657" y="476608"/>
            <a:ext cx="2057400" cy="1994290"/>
          </a:xfrm>
          <a:prstGeom prst="rect">
            <a:avLst/>
          </a:prstGeom>
          <a:ln>
            <a:solidFill>
              <a:schemeClr val="tx1">
                <a:lumMod val="65000"/>
                <a:lumOff val="35000"/>
              </a:schemeClr>
            </a:solidFill>
          </a:ln>
        </p:spPr>
      </p:pic>
      <p:pic>
        <p:nvPicPr>
          <p:cNvPr id="8" name="Picture 7"/>
          <p:cNvPicPr>
            <a:picLocks noChangeAspect="1"/>
          </p:cNvPicPr>
          <p:nvPr/>
        </p:nvPicPr>
        <p:blipFill>
          <a:blip r:embed="rId5"/>
          <a:stretch>
            <a:fillRect/>
          </a:stretch>
        </p:blipFill>
        <p:spPr>
          <a:xfrm>
            <a:off x="6988630" y="2571748"/>
            <a:ext cx="1959428" cy="2130166"/>
          </a:xfrm>
          <a:prstGeom prst="rect">
            <a:avLst/>
          </a:prstGeom>
          <a:ln>
            <a:solidFill>
              <a:schemeClr val="tx1">
                <a:lumMod val="65000"/>
                <a:lumOff val="35000"/>
              </a:schemeClr>
            </a:solidFill>
          </a:ln>
        </p:spPr>
      </p:pic>
      <p:sp>
        <p:nvSpPr>
          <p:cNvPr id="6" name="Rectangle 5"/>
          <p:cNvSpPr/>
          <p:nvPr/>
        </p:nvSpPr>
        <p:spPr>
          <a:xfrm>
            <a:off x="240156" y="2675212"/>
            <a:ext cx="6487215" cy="29926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0446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6043" y="58021"/>
            <a:ext cx="6988066" cy="619615"/>
          </a:xfrm>
        </p:spPr>
        <p:txBody>
          <a:bodyPr>
            <a:normAutofit/>
          </a:bodyPr>
          <a:lstStyle/>
          <a:p>
            <a:r>
              <a:rPr lang="en-US" dirty="0"/>
              <a:t>Direct Expenses</a:t>
            </a:r>
          </a:p>
        </p:txBody>
      </p:sp>
      <p:pic>
        <p:nvPicPr>
          <p:cNvPr id="5" name="Picture 4"/>
          <p:cNvPicPr>
            <a:picLocks noChangeAspect="1"/>
          </p:cNvPicPr>
          <p:nvPr/>
        </p:nvPicPr>
        <p:blipFill>
          <a:blip r:embed="rId3"/>
          <a:stretch>
            <a:fillRect/>
          </a:stretch>
        </p:blipFill>
        <p:spPr>
          <a:xfrm>
            <a:off x="1703274" y="614362"/>
            <a:ext cx="5642202" cy="4061200"/>
          </a:xfrm>
          <a:prstGeom prst="rect">
            <a:avLst/>
          </a:prstGeom>
        </p:spPr>
      </p:pic>
    </p:spTree>
    <p:extLst>
      <p:ext uri="{BB962C8B-B14F-4D97-AF65-F5344CB8AC3E}">
        <p14:creationId xmlns:p14="http://schemas.microsoft.com/office/powerpoint/2010/main" val="2279959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700" y="71438"/>
            <a:ext cx="8457300" cy="432562"/>
          </a:xfrm>
        </p:spPr>
        <p:txBody>
          <a:bodyPr>
            <a:noAutofit/>
          </a:bodyPr>
          <a:lstStyle/>
          <a:p>
            <a:r>
              <a:rPr lang="en-US" sz="2800" dirty="0"/>
              <a:t>Inpatient-Outpatient Direct Cost Improvements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161762"/>
              </p:ext>
            </p:extLst>
          </p:nvPr>
        </p:nvGraphicFramePr>
        <p:xfrm>
          <a:off x="482400" y="581026"/>
          <a:ext cx="7833600" cy="369608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82700" y="4277115"/>
            <a:ext cx="8179200" cy="461665"/>
          </a:xfrm>
          <a:prstGeom prst="rect">
            <a:avLst/>
          </a:prstGeom>
          <a:noFill/>
        </p:spPr>
        <p:txBody>
          <a:bodyPr wrap="square" rtlCol="0">
            <a:spAutoFit/>
          </a:bodyPr>
          <a:lstStyle/>
          <a:p>
            <a:r>
              <a:rPr lang="en-US" sz="1200" b="1" i="1" dirty="0">
                <a:solidFill>
                  <a:schemeClr val="accent1">
                    <a:lumMod val="50000"/>
                  </a:schemeClr>
                </a:solidFill>
              </a:rPr>
              <a:t>*Inpt adult SCD Nsg unit changed to a “Covid” unit during FY2020-2021 Q1; Covid(-) SCD inpts managed on other inpt Nsg units, by non-SCD staff. Additionally, indirect-direct cost allocation methods changed in FY21.</a:t>
            </a:r>
          </a:p>
        </p:txBody>
      </p:sp>
      <p:cxnSp>
        <p:nvCxnSpPr>
          <p:cNvPr id="10" name="Straight Connector 9"/>
          <p:cNvCxnSpPr/>
          <p:nvPr/>
        </p:nvCxnSpPr>
        <p:spPr>
          <a:xfrm flipV="1">
            <a:off x="1746720" y="581026"/>
            <a:ext cx="0" cy="3194447"/>
          </a:xfrm>
          <a:prstGeom prst="line">
            <a:avLst/>
          </a:prstGeom>
          <a:ln w="31750">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7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67798" y="176386"/>
            <a:ext cx="5862425" cy="436658"/>
          </a:xfrm>
        </p:spPr>
        <p:txBody>
          <a:bodyPr>
            <a:noAutofit/>
          </a:bodyPr>
          <a:lstStyle/>
          <a:p>
            <a:r>
              <a:rPr lang="en-US" dirty="0"/>
              <a:t>Cumulative Cost Reduction</a:t>
            </a:r>
            <a:endParaRPr lang="en-US" dirty="0">
              <a:solidFill>
                <a:srgbClr val="FF0000"/>
              </a:solidFill>
            </a:endParaRPr>
          </a:p>
        </p:txBody>
      </p:sp>
      <p:sp>
        <p:nvSpPr>
          <p:cNvPr id="3" name="Content Placeholder 2"/>
          <p:cNvSpPr>
            <a:spLocks noGrp="1"/>
          </p:cNvSpPr>
          <p:nvPr>
            <p:ph idx="1"/>
          </p:nvPr>
        </p:nvSpPr>
        <p:spPr>
          <a:xfrm>
            <a:off x="667798" y="859016"/>
            <a:ext cx="6877802" cy="2982247"/>
          </a:xfrm>
        </p:spPr>
        <p:txBody>
          <a:bodyPr>
            <a:normAutofit/>
          </a:bodyPr>
          <a:lstStyle/>
          <a:p>
            <a:pPr marL="0" indent="0">
              <a:buNone/>
            </a:pPr>
            <a:r>
              <a:rPr lang="en-US" sz="2100" b="1" i="1" dirty="0"/>
              <a:t>Cumulative savings over 6 years, FY 2013-2018*:</a:t>
            </a:r>
          </a:p>
          <a:p>
            <a:pPr marL="0" indent="0">
              <a:buNone/>
            </a:pPr>
            <a:endParaRPr lang="en-US" sz="900" dirty="0">
              <a:solidFill>
                <a:schemeClr val="tx2"/>
              </a:solidFill>
            </a:endParaRPr>
          </a:p>
          <a:p>
            <a:pPr>
              <a:buFont typeface="Arial" panose="020B0604020202020204" pitchFamily="34" charset="0"/>
              <a:buChar char="•"/>
            </a:pPr>
            <a:r>
              <a:rPr lang="en-US" sz="1800" b="1" dirty="0">
                <a:solidFill>
                  <a:schemeClr val="accent1">
                    <a:lumMod val="50000"/>
                  </a:schemeClr>
                </a:solidFill>
              </a:rPr>
              <a:t>Inpatient</a:t>
            </a:r>
            <a:r>
              <a:rPr lang="en-US" sz="1800" dirty="0">
                <a:solidFill>
                  <a:schemeClr val="accent1">
                    <a:lumMod val="50000"/>
                  </a:schemeClr>
                </a:solidFill>
              </a:rPr>
              <a:t> direct cost </a:t>
            </a:r>
            <a:r>
              <a:rPr lang="en-US" sz="1800" b="1" u="sng" dirty="0">
                <a:solidFill>
                  <a:schemeClr val="accent1">
                    <a:lumMod val="50000"/>
                  </a:schemeClr>
                </a:solidFill>
              </a:rPr>
              <a:t>decrease</a:t>
            </a:r>
            <a:r>
              <a:rPr lang="en-US" sz="1800" b="1" dirty="0">
                <a:solidFill>
                  <a:schemeClr val="accent1">
                    <a:lumMod val="50000"/>
                  </a:schemeClr>
                </a:solidFill>
              </a:rPr>
              <a:t>: $14.8 million</a:t>
            </a:r>
          </a:p>
          <a:p>
            <a:pPr marL="0" indent="0">
              <a:buNone/>
            </a:pPr>
            <a:endParaRPr lang="en-US" sz="450" dirty="0">
              <a:solidFill>
                <a:srgbClr val="C00000"/>
              </a:solidFill>
            </a:endParaRPr>
          </a:p>
          <a:p>
            <a:pPr>
              <a:buFont typeface="Arial" panose="020B0604020202020204" pitchFamily="34" charset="0"/>
              <a:buChar char="•"/>
            </a:pPr>
            <a:r>
              <a:rPr lang="en-US" sz="1800" b="1" dirty="0">
                <a:solidFill>
                  <a:schemeClr val="accent1">
                    <a:lumMod val="50000"/>
                  </a:schemeClr>
                </a:solidFill>
              </a:rPr>
              <a:t>Outpatient</a:t>
            </a:r>
            <a:r>
              <a:rPr lang="en-US" sz="1800" dirty="0">
                <a:solidFill>
                  <a:schemeClr val="accent1">
                    <a:lumMod val="50000"/>
                  </a:schemeClr>
                </a:solidFill>
              </a:rPr>
              <a:t> direct cost </a:t>
            </a:r>
            <a:r>
              <a:rPr lang="en-US" sz="1800" b="1" u="sng" dirty="0">
                <a:solidFill>
                  <a:schemeClr val="accent1">
                    <a:lumMod val="50000"/>
                  </a:schemeClr>
                </a:solidFill>
              </a:rPr>
              <a:t>increase</a:t>
            </a:r>
            <a:r>
              <a:rPr lang="en-US" sz="1800" b="1" dirty="0">
                <a:solidFill>
                  <a:schemeClr val="accent1">
                    <a:lumMod val="50000"/>
                  </a:schemeClr>
                </a:solidFill>
              </a:rPr>
              <a:t>: $1.8 million</a:t>
            </a:r>
          </a:p>
          <a:p>
            <a:pPr marL="0" indent="0">
              <a:buNone/>
            </a:pPr>
            <a:endParaRPr lang="en-US" sz="450" dirty="0">
              <a:solidFill>
                <a:schemeClr val="tx2"/>
              </a:solidFill>
            </a:endParaRPr>
          </a:p>
          <a:p>
            <a:pPr>
              <a:buFont typeface="Arial" panose="020B0604020202020204" pitchFamily="34" charset="0"/>
              <a:buChar char="•"/>
            </a:pPr>
            <a:r>
              <a:rPr lang="en-US" sz="2100" dirty="0"/>
              <a:t>Total </a:t>
            </a:r>
            <a:r>
              <a:rPr lang="en-US" sz="2100" b="1" dirty="0"/>
              <a:t>Inpatient and Outpatient:</a:t>
            </a:r>
          </a:p>
          <a:p>
            <a:pPr marL="0" indent="0" algn="ctr">
              <a:buNone/>
            </a:pPr>
            <a:r>
              <a:rPr lang="en-US" b="1" dirty="0">
                <a:solidFill>
                  <a:schemeClr val="accent1">
                    <a:lumMod val="75000"/>
                  </a:schemeClr>
                </a:solidFill>
              </a:rPr>
              <a:t>$</a:t>
            </a:r>
            <a:r>
              <a:rPr lang="en-US" b="1" u="sng" dirty="0">
                <a:solidFill>
                  <a:schemeClr val="accent1">
                    <a:lumMod val="75000"/>
                  </a:schemeClr>
                </a:solidFill>
              </a:rPr>
              <a:t>13.0 million</a:t>
            </a:r>
            <a:r>
              <a:rPr lang="en-US" b="1" dirty="0">
                <a:solidFill>
                  <a:schemeClr val="accent1">
                    <a:lumMod val="75000"/>
                  </a:schemeClr>
                </a:solidFill>
              </a:rPr>
              <a:t> </a:t>
            </a:r>
            <a:r>
              <a:rPr lang="en-US" dirty="0">
                <a:solidFill>
                  <a:schemeClr val="accent1">
                    <a:lumMod val="75000"/>
                  </a:schemeClr>
                </a:solidFill>
              </a:rPr>
              <a:t>in cumulative savings</a:t>
            </a:r>
          </a:p>
          <a:p>
            <a:pPr>
              <a:buFont typeface="Arial" panose="020B0604020202020204" pitchFamily="34" charset="0"/>
              <a:buChar char="•"/>
            </a:pPr>
            <a:endParaRPr lang="en-US" sz="450" dirty="0">
              <a:solidFill>
                <a:schemeClr val="accent1">
                  <a:lumMod val="50000"/>
                </a:schemeClr>
              </a:solidFill>
            </a:endParaRPr>
          </a:p>
          <a:p>
            <a:pPr marL="0" indent="0">
              <a:buNone/>
            </a:pPr>
            <a:endParaRPr lang="en-US" sz="1350" dirty="0">
              <a:solidFill>
                <a:schemeClr val="tx2"/>
              </a:solidFill>
            </a:endParaRPr>
          </a:p>
          <a:p>
            <a:endParaRPr lang="en-US" sz="1350" dirty="0"/>
          </a:p>
        </p:txBody>
      </p:sp>
      <p:sp>
        <p:nvSpPr>
          <p:cNvPr id="5" name="TextBox 4"/>
          <p:cNvSpPr txBox="1"/>
          <p:nvPr/>
        </p:nvSpPr>
        <p:spPr>
          <a:xfrm>
            <a:off x="804598" y="4087235"/>
            <a:ext cx="7763402" cy="323165"/>
          </a:xfrm>
          <a:prstGeom prst="rect">
            <a:avLst/>
          </a:prstGeom>
          <a:noFill/>
        </p:spPr>
        <p:txBody>
          <a:bodyPr wrap="square" rtlCol="0">
            <a:spAutoFit/>
          </a:bodyPr>
          <a:lstStyle/>
          <a:p>
            <a:r>
              <a:rPr lang="en-US" sz="1500" b="1" i="1" dirty="0"/>
              <a:t>*Sum of costs for each year, 2013 to 2018, minus cost of baseline year, 2012</a:t>
            </a:r>
          </a:p>
        </p:txBody>
      </p:sp>
    </p:spTree>
    <p:extLst>
      <p:ext uri="{BB962C8B-B14F-4D97-AF65-F5344CB8AC3E}">
        <p14:creationId xmlns:p14="http://schemas.microsoft.com/office/powerpoint/2010/main" val="906376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86116" y="115726"/>
            <a:ext cx="8301732" cy="584775"/>
          </a:xfrm>
          <a:prstGeom prst="rect">
            <a:avLst/>
          </a:prstGeom>
          <a:noFill/>
        </p:spPr>
        <p:txBody>
          <a:bodyPr wrap="square" rtlCol="0">
            <a:spAutoFit/>
          </a:bodyPr>
          <a:lstStyle/>
          <a:p>
            <a:r>
              <a:rPr lang="en-US" sz="3200" dirty="0">
                <a:solidFill>
                  <a:srgbClr val="C00000"/>
                </a:solidFill>
                <a:cs typeface="Arial" panose="020B0604020202020204" pitchFamily="34" charset="0"/>
              </a:rPr>
              <a:t>Contribution Margin for Inpatient Discharges</a:t>
            </a:r>
          </a:p>
        </p:txBody>
      </p:sp>
      <p:sp>
        <p:nvSpPr>
          <p:cNvPr id="4" name="TextBox 3"/>
          <p:cNvSpPr txBox="1"/>
          <p:nvPr/>
        </p:nvSpPr>
        <p:spPr>
          <a:xfrm>
            <a:off x="3282039" y="700503"/>
            <a:ext cx="932522" cy="346249"/>
          </a:xfrm>
          <a:prstGeom prst="rect">
            <a:avLst/>
          </a:prstGeom>
          <a:solidFill>
            <a:srgbClr val="FFFF99"/>
          </a:solidFill>
        </p:spPr>
        <p:txBody>
          <a:bodyPr wrap="square" rtlCol="0">
            <a:spAutoFit/>
          </a:bodyPr>
          <a:lstStyle/>
          <a:p>
            <a:pPr algn="ctr"/>
            <a:r>
              <a:rPr lang="en-US" sz="1650" b="1" i="1" u="sng" dirty="0"/>
              <a:t>Before</a:t>
            </a:r>
            <a:endParaRPr lang="en-US" sz="1650" b="1" dirty="0"/>
          </a:p>
        </p:txBody>
      </p:sp>
      <p:sp>
        <p:nvSpPr>
          <p:cNvPr id="6" name="TextBox 5"/>
          <p:cNvSpPr txBox="1"/>
          <p:nvPr/>
        </p:nvSpPr>
        <p:spPr>
          <a:xfrm>
            <a:off x="5642988" y="700502"/>
            <a:ext cx="799673" cy="346249"/>
          </a:xfrm>
          <a:prstGeom prst="rect">
            <a:avLst/>
          </a:prstGeom>
          <a:solidFill>
            <a:srgbClr val="FFFF99"/>
          </a:solidFill>
        </p:spPr>
        <p:txBody>
          <a:bodyPr wrap="square" rtlCol="0">
            <a:spAutoFit/>
          </a:bodyPr>
          <a:lstStyle/>
          <a:p>
            <a:pPr algn="ctr"/>
            <a:r>
              <a:rPr lang="en-US" sz="1650" b="1" i="1" u="sng" dirty="0"/>
              <a:t>After</a:t>
            </a:r>
            <a:endParaRPr lang="en-US" sz="1650" b="1" dirty="0"/>
          </a:p>
        </p:txBody>
      </p:sp>
      <p:pic>
        <p:nvPicPr>
          <p:cNvPr id="3" name="Picture 2"/>
          <p:cNvPicPr>
            <a:picLocks noChangeAspect="1"/>
          </p:cNvPicPr>
          <p:nvPr/>
        </p:nvPicPr>
        <p:blipFill>
          <a:blip r:embed="rId3"/>
          <a:stretch>
            <a:fillRect/>
          </a:stretch>
        </p:blipFill>
        <p:spPr>
          <a:xfrm>
            <a:off x="1594804" y="1046751"/>
            <a:ext cx="5486400" cy="3631567"/>
          </a:xfrm>
          <a:prstGeom prst="rect">
            <a:avLst/>
          </a:prstGeom>
        </p:spPr>
      </p:pic>
    </p:spTree>
    <p:extLst>
      <p:ext uri="{BB962C8B-B14F-4D97-AF65-F5344CB8AC3E}">
        <p14:creationId xmlns:p14="http://schemas.microsoft.com/office/powerpoint/2010/main" val="2628188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1901" y="104577"/>
            <a:ext cx="8580823" cy="412077"/>
          </a:xfrm>
        </p:spPr>
        <p:txBody>
          <a:bodyPr>
            <a:noAutofit/>
          </a:bodyPr>
          <a:lstStyle/>
          <a:p>
            <a:r>
              <a:rPr lang="en-US" sz="2800" dirty="0"/>
              <a:t>Revenue Opportunity From Freeing Up Beds: Backfill</a:t>
            </a:r>
            <a:endParaRPr lang="en-US" sz="2800" dirty="0">
              <a:solidFill>
                <a:srgbClr val="FF0000"/>
              </a:solidFill>
            </a:endParaRPr>
          </a:p>
        </p:txBody>
      </p:sp>
      <p:sp>
        <p:nvSpPr>
          <p:cNvPr id="5" name="TextBox 4"/>
          <p:cNvSpPr txBox="1"/>
          <p:nvPr/>
        </p:nvSpPr>
        <p:spPr>
          <a:xfrm>
            <a:off x="1224000" y="618868"/>
            <a:ext cx="3384000" cy="646331"/>
          </a:xfrm>
          <a:prstGeom prst="rect">
            <a:avLst/>
          </a:prstGeom>
          <a:noFill/>
        </p:spPr>
        <p:txBody>
          <a:bodyPr wrap="square" rtlCol="0">
            <a:spAutoFit/>
          </a:bodyPr>
          <a:lstStyle/>
          <a:p>
            <a:pPr algn="ctr"/>
            <a:r>
              <a:rPr lang="en-US" b="1" dirty="0"/>
              <a:t>SCD Inpatient Nursing Unit</a:t>
            </a:r>
          </a:p>
          <a:p>
            <a:pPr algn="ctr"/>
            <a:r>
              <a:rPr lang="en-US" b="1" u="sng" dirty="0"/>
              <a:t>Average Daily Census</a:t>
            </a:r>
            <a:r>
              <a:rPr lang="en-US" b="1" dirty="0"/>
              <a:t> (ADC)</a:t>
            </a:r>
          </a:p>
        </p:txBody>
      </p:sp>
      <p:pic>
        <p:nvPicPr>
          <p:cNvPr id="6" name="Picture 5"/>
          <p:cNvPicPr>
            <a:picLocks noChangeAspect="1"/>
          </p:cNvPicPr>
          <p:nvPr/>
        </p:nvPicPr>
        <p:blipFill>
          <a:blip r:embed="rId3"/>
          <a:stretch>
            <a:fillRect/>
          </a:stretch>
        </p:blipFill>
        <p:spPr>
          <a:xfrm>
            <a:off x="1393361" y="1265199"/>
            <a:ext cx="3294282" cy="1938583"/>
          </a:xfrm>
          <a:prstGeom prst="rect">
            <a:avLst/>
          </a:prstGeom>
        </p:spPr>
      </p:pic>
      <p:sp>
        <p:nvSpPr>
          <p:cNvPr id="3" name="TextBox 2"/>
          <p:cNvSpPr txBox="1"/>
          <p:nvPr/>
        </p:nvSpPr>
        <p:spPr>
          <a:xfrm>
            <a:off x="5681780" y="1641759"/>
            <a:ext cx="1684116" cy="1200329"/>
          </a:xfrm>
          <a:prstGeom prst="rect">
            <a:avLst/>
          </a:prstGeom>
          <a:noFill/>
          <a:ln>
            <a:solidFill>
              <a:schemeClr val="accent1">
                <a:shade val="95000"/>
                <a:satMod val="105000"/>
              </a:schemeClr>
            </a:solidFill>
          </a:ln>
        </p:spPr>
        <p:txBody>
          <a:bodyPr wrap="square" rtlCol="0">
            <a:spAutoFit/>
          </a:bodyPr>
          <a:lstStyle/>
          <a:p>
            <a:pPr algn="ctr"/>
            <a:r>
              <a:rPr lang="en-US" b="1" u="sng" dirty="0">
                <a:solidFill>
                  <a:schemeClr val="accent1">
                    <a:lumMod val="50000"/>
                  </a:schemeClr>
                </a:solidFill>
              </a:rPr>
              <a:t>8.4</a:t>
            </a:r>
            <a:r>
              <a:rPr lang="en-US" b="1" dirty="0">
                <a:solidFill>
                  <a:schemeClr val="accent1">
                    <a:lumMod val="50000"/>
                  </a:schemeClr>
                </a:solidFill>
              </a:rPr>
              <a:t> more inpatient beds per day available </a:t>
            </a:r>
          </a:p>
        </p:txBody>
      </p:sp>
      <p:sp>
        <p:nvSpPr>
          <p:cNvPr id="4" name="Right Arrow 3"/>
          <p:cNvSpPr/>
          <p:nvPr/>
        </p:nvSpPr>
        <p:spPr>
          <a:xfrm>
            <a:off x="4856833" y="2061102"/>
            <a:ext cx="520861" cy="338559"/>
          </a:xfrm>
          <a:prstGeom prst="rightArrow">
            <a:avLst/>
          </a:prstGeom>
          <a:gradFill>
            <a:gsLst>
              <a:gs pos="0">
                <a:schemeClr val="accent1">
                  <a:lumMod val="5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991223" y="3476100"/>
            <a:ext cx="5066304" cy="1107996"/>
          </a:xfrm>
          <a:prstGeom prst="rect">
            <a:avLst/>
          </a:prstGeom>
          <a:ln>
            <a:solidFill>
              <a:schemeClr val="accent1">
                <a:shade val="95000"/>
                <a:satMod val="105000"/>
              </a:schemeClr>
            </a:solidFill>
          </a:ln>
        </p:spPr>
        <p:txBody>
          <a:bodyPr wrap="square">
            <a:spAutoFit/>
          </a:bodyPr>
          <a:lstStyle/>
          <a:p>
            <a:r>
              <a:rPr lang="en-US" b="1" u="sng" dirty="0">
                <a:solidFill>
                  <a:schemeClr val="accent1">
                    <a:lumMod val="50000"/>
                  </a:schemeClr>
                </a:solidFill>
              </a:rPr>
              <a:t>Opportunities</a:t>
            </a:r>
            <a:r>
              <a:rPr lang="en-US" b="1" dirty="0">
                <a:solidFill>
                  <a:schemeClr val="accent1">
                    <a:lumMod val="50000"/>
                  </a:schemeClr>
                </a:solidFill>
              </a:rPr>
              <a:t>:</a:t>
            </a:r>
          </a:p>
          <a:p>
            <a:pPr marL="557213" lvl="1" indent="-214313">
              <a:buFont typeface="Arial" panose="020B0604020202020204" pitchFamily="34" charset="0"/>
              <a:buChar char="•"/>
            </a:pPr>
            <a:r>
              <a:rPr lang="en-US" sz="1600" dirty="0"/>
              <a:t>Move patients out of Emergency Department</a:t>
            </a:r>
          </a:p>
          <a:p>
            <a:pPr marL="557213" lvl="1" indent="-214313">
              <a:buFont typeface="Arial" panose="020B0604020202020204" pitchFamily="34" charset="0"/>
              <a:buChar char="•"/>
            </a:pPr>
            <a:r>
              <a:rPr lang="en-US" sz="1600" dirty="0"/>
              <a:t>Avoid elective admission delays</a:t>
            </a:r>
          </a:p>
          <a:p>
            <a:pPr marL="557213" lvl="1" indent="-214313">
              <a:buFont typeface="Arial" panose="020B0604020202020204" pitchFamily="34" charset="0"/>
              <a:buChar char="•"/>
            </a:pPr>
            <a:r>
              <a:rPr lang="en-US" sz="1600" b="1" dirty="0"/>
              <a:t>Backfill–potential incremental revenue</a:t>
            </a:r>
            <a:endParaRPr lang="en-US" sz="1600" b="1" u="sng" dirty="0"/>
          </a:p>
        </p:txBody>
      </p:sp>
      <p:sp>
        <p:nvSpPr>
          <p:cNvPr id="8" name="Rectangle 7"/>
          <p:cNvSpPr/>
          <p:nvPr/>
        </p:nvSpPr>
        <p:spPr>
          <a:xfrm>
            <a:off x="1224000" y="618868"/>
            <a:ext cx="3384000" cy="2685932"/>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8269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8167" y="337458"/>
            <a:ext cx="7941879" cy="539717"/>
          </a:xfrm>
        </p:spPr>
        <p:txBody>
          <a:bodyPr>
            <a:noAutofit/>
          </a:bodyPr>
          <a:lstStyle/>
          <a:p>
            <a:r>
              <a:rPr lang="en-US" dirty="0"/>
              <a:t>Go</a:t>
            </a:r>
            <a:r>
              <a:rPr lang="en-US" dirty="0">
                <a:solidFill>
                  <a:srgbClr val="C00000"/>
                </a:solidFill>
              </a:rPr>
              <a:t>als</a:t>
            </a:r>
            <a:r>
              <a:rPr lang="en-US" dirty="0"/>
              <a:t> of Session </a:t>
            </a:r>
          </a:p>
        </p:txBody>
      </p:sp>
      <p:sp>
        <p:nvSpPr>
          <p:cNvPr id="3" name="Content Placeholder 2"/>
          <p:cNvSpPr>
            <a:spLocks noGrp="1"/>
          </p:cNvSpPr>
          <p:nvPr>
            <p:ph idx="1"/>
          </p:nvPr>
        </p:nvSpPr>
        <p:spPr>
          <a:xfrm>
            <a:off x="604281" y="1232540"/>
            <a:ext cx="8189891" cy="3394472"/>
          </a:xfrm>
        </p:spPr>
        <p:txBody>
          <a:bodyPr>
            <a:noAutofit/>
          </a:bodyPr>
          <a:lstStyle/>
          <a:p>
            <a:pPr>
              <a:spcBef>
                <a:spcPts val="0"/>
              </a:spcBef>
              <a:spcAft>
                <a:spcPts val="1800"/>
              </a:spcAft>
              <a:buFont typeface="Arial" panose="020B0604020202020204" pitchFamily="34" charset="0"/>
              <a:buChar char="•"/>
            </a:pPr>
            <a:r>
              <a:rPr lang="en-US" sz="2000" dirty="0"/>
              <a:t>Demonstrate how to show the value of your program through data display</a:t>
            </a:r>
          </a:p>
          <a:p>
            <a:pPr>
              <a:spcBef>
                <a:spcPts val="0"/>
              </a:spcBef>
              <a:spcAft>
                <a:spcPts val="1800"/>
              </a:spcAft>
            </a:pPr>
            <a:r>
              <a:rPr lang="en-US" sz="2000" dirty="0"/>
              <a:t>Discuss how to access data/data analysis resources in your institution</a:t>
            </a:r>
          </a:p>
          <a:p>
            <a:pPr>
              <a:spcBef>
                <a:spcPts val="0"/>
              </a:spcBef>
              <a:spcAft>
                <a:spcPts val="1800"/>
              </a:spcAft>
            </a:pPr>
            <a:r>
              <a:rPr lang="en-US" sz="2000" dirty="0"/>
              <a:t>Discuss how to secure institutional support for your program </a:t>
            </a:r>
          </a:p>
          <a:p>
            <a:pPr>
              <a:spcBef>
                <a:spcPts val="0"/>
              </a:spcBef>
              <a:spcAft>
                <a:spcPts val="1800"/>
              </a:spcAft>
            </a:pPr>
            <a:r>
              <a:rPr lang="en-US" sz="2000" dirty="0"/>
              <a:t>Present examples of business planning</a:t>
            </a:r>
          </a:p>
        </p:txBody>
      </p:sp>
    </p:spTree>
    <p:extLst>
      <p:ext uri="{BB962C8B-B14F-4D97-AF65-F5344CB8AC3E}">
        <p14:creationId xmlns:p14="http://schemas.microsoft.com/office/powerpoint/2010/main" val="806403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3332" y="114565"/>
            <a:ext cx="8407609" cy="413729"/>
          </a:xfrm>
        </p:spPr>
        <p:txBody>
          <a:bodyPr>
            <a:noAutofit/>
          </a:bodyPr>
          <a:lstStyle/>
          <a:p>
            <a:r>
              <a:rPr lang="en-US" dirty="0"/>
              <a:t>Revenue Opportunity From Freeing Up Beds</a:t>
            </a:r>
            <a:endParaRPr lang="en-US" dirty="0">
              <a:solidFill>
                <a:srgbClr val="FF0000"/>
              </a:solidFill>
            </a:endParaRPr>
          </a:p>
        </p:txBody>
      </p:sp>
      <p:sp>
        <p:nvSpPr>
          <p:cNvPr id="11" name="TextBox 10"/>
          <p:cNvSpPr txBox="1"/>
          <p:nvPr/>
        </p:nvSpPr>
        <p:spPr>
          <a:xfrm>
            <a:off x="3062839" y="653379"/>
            <a:ext cx="3004349" cy="461665"/>
          </a:xfrm>
          <a:prstGeom prst="rect">
            <a:avLst/>
          </a:prstGeom>
          <a:noFill/>
        </p:spPr>
        <p:txBody>
          <a:bodyPr wrap="none" rtlCol="0">
            <a:spAutoFit/>
          </a:bodyPr>
          <a:lstStyle/>
          <a:p>
            <a:r>
              <a:rPr lang="en-US" sz="2400" b="1" dirty="0"/>
              <a:t>Inpatient Payor Mix</a:t>
            </a:r>
          </a:p>
        </p:txBody>
      </p:sp>
      <p:sp>
        <p:nvSpPr>
          <p:cNvPr id="12" name="TextBox 11"/>
          <p:cNvSpPr txBox="1"/>
          <p:nvPr/>
        </p:nvSpPr>
        <p:spPr>
          <a:xfrm>
            <a:off x="1506086" y="1344130"/>
            <a:ext cx="2027643" cy="738664"/>
          </a:xfrm>
          <a:prstGeom prst="rect">
            <a:avLst/>
          </a:prstGeom>
          <a:noFill/>
        </p:spPr>
        <p:txBody>
          <a:bodyPr wrap="square" rtlCol="0">
            <a:spAutoFit/>
          </a:bodyPr>
          <a:lstStyle/>
          <a:p>
            <a:pPr algn="ctr"/>
            <a:r>
              <a:rPr lang="en-US" sz="2100" b="1" dirty="0">
                <a:solidFill>
                  <a:schemeClr val="tx2"/>
                </a:solidFill>
              </a:rPr>
              <a:t>Adults with SCD</a:t>
            </a:r>
          </a:p>
        </p:txBody>
      </p:sp>
      <p:sp>
        <p:nvSpPr>
          <p:cNvPr id="13" name="TextBox 12"/>
          <p:cNvSpPr txBox="1"/>
          <p:nvPr/>
        </p:nvSpPr>
        <p:spPr>
          <a:xfrm>
            <a:off x="4607739" y="1271646"/>
            <a:ext cx="2545634" cy="738664"/>
          </a:xfrm>
          <a:prstGeom prst="rect">
            <a:avLst/>
          </a:prstGeom>
          <a:noFill/>
        </p:spPr>
        <p:txBody>
          <a:bodyPr wrap="square" rtlCol="0">
            <a:spAutoFit/>
          </a:bodyPr>
          <a:lstStyle/>
          <a:p>
            <a:pPr algn="ctr"/>
            <a:r>
              <a:rPr lang="en-US" sz="2100" b="1" dirty="0">
                <a:solidFill>
                  <a:schemeClr val="tx2"/>
                </a:solidFill>
              </a:rPr>
              <a:t>Adult General  Medicine</a:t>
            </a:r>
          </a:p>
        </p:txBody>
      </p:sp>
      <p:pic>
        <p:nvPicPr>
          <p:cNvPr id="6" name="Picture 5"/>
          <p:cNvPicPr>
            <a:picLocks noChangeAspect="1"/>
          </p:cNvPicPr>
          <p:nvPr/>
        </p:nvPicPr>
        <p:blipFill>
          <a:blip r:embed="rId3"/>
          <a:stretch>
            <a:fillRect/>
          </a:stretch>
        </p:blipFill>
        <p:spPr>
          <a:xfrm>
            <a:off x="1129673" y="2010310"/>
            <a:ext cx="2722911" cy="2516510"/>
          </a:xfrm>
          <a:prstGeom prst="rect">
            <a:avLst/>
          </a:prstGeom>
        </p:spPr>
      </p:pic>
      <p:pic>
        <p:nvPicPr>
          <p:cNvPr id="7" name="Picture 6"/>
          <p:cNvPicPr>
            <a:picLocks noChangeAspect="1"/>
          </p:cNvPicPr>
          <p:nvPr/>
        </p:nvPicPr>
        <p:blipFill>
          <a:blip r:embed="rId4"/>
          <a:stretch>
            <a:fillRect/>
          </a:stretch>
        </p:blipFill>
        <p:spPr>
          <a:xfrm>
            <a:off x="4539985" y="2108826"/>
            <a:ext cx="2681141" cy="2516510"/>
          </a:xfrm>
          <a:prstGeom prst="rect">
            <a:avLst/>
          </a:prstGeom>
        </p:spPr>
      </p:pic>
      <p:sp>
        <p:nvSpPr>
          <p:cNvPr id="3" name="TextBox 2"/>
          <p:cNvSpPr txBox="1"/>
          <p:nvPr/>
        </p:nvSpPr>
        <p:spPr>
          <a:xfrm>
            <a:off x="7401638" y="1434627"/>
            <a:ext cx="1565031" cy="830997"/>
          </a:xfrm>
          <a:prstGeom prst="rect">
            <a:avLst/>
          </a:prstGeom>
          <a:noFill/>
        </p:spPr>
        <p:txBody>
          <a:bodyPr wrap="square" rtlCol="0">
            <a:spAutoFit/>
          </a:bodyPr>
          <a:lstStyle/>
          <a:p>
            <a:pPr algn="ctr"/>
            <a:r>
              <a:rPr lang="en-US" sz="1600" b="1" dirty="0">
                <a:solidFill>
                  <a:srgbClr val="C00000"/>
                </a:solidFill>
              </a:rPr>
              <a:t>More favorable payer mix</a:t>
            </a:r>
          </a:p>
        </p:txBody>
      </p:sp>
      <p:sp>
        <p:nvSpPr>
          <p:cNvPr id="4" name="Oval 3"/>
          <p:cNvSpPr/>
          <p:nvPr/>
        </p:nvSpPr>
        <p:spPr>
          <a:xfrm>
            <a:off x="4607740" y="2010310"/>
            <a:ext cx="2545633" cy="1749419"/>
          </a:xfrm>
          <a:prstGeom prst="ellipse">
            <a:avLst/>
          </a:prstGeom>
          <a:noFill/>
          <a:ln w="190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a:off x="7153373" y="2100807"/>
            <a:ext cx="489225" cy="334330"/>
          </a:xfrm>
          <a:prstGeom prst="straightConnector1">
            <a:avLst/>
          </a:prstGeom>
          <a:ln>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5453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5226" y="92919"/>
            <a:ext cx="6360795" cy="606668"/>
          </a:xfrm>
        </p:spPr>
        <p:txBody>
          <a:bodyPr>
            <a:noAutofit/>
          </a:bodyPr>
          <a:lstStyle/>
          <a:p>
            <a:r>
              <a:rPr lang="en-US" dirty="0"/>
              <a:t>Other Considerations: 340B</a:t>
            </a:r>
            <a:endParaRPr lang="en-US" dirty="0">
              <a:solidFill>
                <a:srgbClr val="FF0000"/>
              </a:solidFill>
            </a:endParaRPr>
          </a:p>
        </p:txBody>
      </p:sp>
      <p:sp>
        <p:nvSpPr>
          <p:cNvPr id="4" name="Content Placeholder 3"/>
          <p:cNvSpPr>
            <a:spLocks noGrp="1"/>
          </p:cNvSpPr>
          <p:nvPr>
            <p:ph sz="half" idx="4294967295"/>
          </p:nvPr>
        </p:nvSpPr>
        <p:spPr>
          <a:xfrm>
            <a:off x="254253" y="749217"/>
            <a:ext cx="8209807" cy="3938897"/>
          </a:xfrm>
          <a:prstGeom prst="rect">
            <a:avLst/>
          </a:prstGeom>
        </p:spPr>
        <p:txBody>
          <a:bodyPr>
            <a:normAutofit lnSpcReduction="10000"/>
          </a:bodyPr>
          <a:lstStyle/>
          <a:p>
            <a:pPr>
              <a:lnSpc>
                <a:spcPct val="110000"/>
              </a:lnSpc>
              <a:spcBef>
                <a:spcPts val="0"/>
              </a:spcBef>
              <a:spcAft>
                <a:spcPts val="1200"/>
              </a:spcAft>
              <a:buFont typeface="Arial" panose="020B0604020202020204" pitchFamily="34" charset="0"/>
              <a:buChar char="•"/>
            </a:pPr>
            <a:r>
              <a:rPr lang="en-US" sz="1800" dirty="0">
                <a:cs typeface="Arial" panose="020B0604020202020204" pitchFamily="34" charset="0"/>
              </a:rPr>
              <a:t>Drug pricing program for outpatient medications, including infusions such as high-cost chemotherapy as well as P.O. medications</a:t>
            </a:r>
          </a:p>
          <a:p>
            <a:pPr>
              <a:lnSpc>
                <a:spcPct val="110000"/>
              </a:lnSpc>
              <a:spcBef>
                <a:spcPts val="0"/>
              </a:spcBef>
              <a:spcAft>
                <a:spcPts val="1200"/>
              </a:spcAft>
              <a:buFont typeface="Arial" panose="020B0604020202020204" pitchFamily="34" charset="0"/>
              <a:buChar char="•"/>
            </a:pPr>
            <a:r>
              <a:rPr lang="en-US" sz="1800" dirty="0">
                <a:cs typeface="Arial" panose="020B0604020202020204" pitchFamily="34" charset="0"/>
              </a:rPr>
              <a:t>Administered by U.S. Health and Human Services </a:t>
            </a:r>
          </a:p>
          <a:p>
            <a:pPr>
              <a:lnSpc>
                <a:spcPct val="110000"/>
              </a:lnSpc>
              <a:spcBef>
                <a:spcPts val="0"/>
              </a:spcBef>
              <a:spcAft>
                <a:spcPts val="1200"/>
              </a:spcAft>
            </a:pPr>
            <a:r>
              <a:rPr lang="en-US" sz="1800" dirty="0">
                <a:cs typeface="Arial" panose="020B0604020202020204" pitchFamily="34" charset="0"/>
              </a:rPr>
              <a:t>Intended to reduce federal costs and make high-cost medications more affordable for economically and/or medically vulnerable patients, as well as providing more funds to safety net hospitals for care of vulnerable populations</a:t>
            </a:r>
          </a:p>
          <a:p>
            <a:pPr>
              <a:lnSpc>
                <a:spcPct val="110000"/>
              </a:lnSpc>
              <a:spcBef>
                <a:spcPts val="0"/>
              </a:spcBef>
              <a:spcAft>
                <a:spcPts val="1200"/>
              </a:spcAft>
            </a:pPr>
            <a:r>
              <a:rPr lang="en-US" sz="1800" dirty="0">
                <a:cs typeface="Arial" panose="020B0604020202020204" pitchFamily="34" charset="0"/>
              </a:rPr>
              <a:t>Eligibility determined at the </a:t>
            </a:r>
            <a:r>
              <a:rPr lang="en-US" sz="1800" u="sng" dirty="0">
                <a:cs typeface="Arial" panose="020B0604020202020204" pitchFamily="34" charset="0"/>
              </a:rPr>
              <a:t>institution</a:t>
            </a:r>
            <a:r>
              <a:rPr lang="en-US" sz="1800" dirty="0">
                <a:cs typeface="Arial" panose="020B0604020202020204" pitchFamily="34" charset="0"/>
              </a:rPr>
              <a:t> level: Medicare/Medicaid Disproportionate Share Hospitals, children’s hospitals, other safety net providers </a:t>
            </a:r>
          </a:p>
          <a:p>
            <a:pPr>
              <a:lnSpc>
                <a:spcPct val="110000"/>
              </a:lnSpc>
              <a:spcBef>
                <a:spcPts val="0"/>
              </a:spcBef>
              <a:spcAft>
                <a:spcPts val="1200"/>
              </a:spcAft>
            </a:pPr>
            <a:r>
              <a:rPr lang="en-US" sz="1800" dirty="0">
                <a:cs typeface="Arial" panose="020B0604020202020204" pitchFamily="34" charset="0"/>
              </a:rPr>
              <a:t>Criticized for providing outsized windfalls to hospitals without sufficient benefit for vulnerable populations, and recently challenged in court, but upheld by Supreme Court in June 2022 </a:t>
            </a:r>
          </a:p>
          <a:p>
            <a:pPr>
              <a:lnSpc>
                <a:spcPct val="110000"/>
              </a:lnSpc>
              <a:spcBef>
                <a:spcPts val="0"/>
              </a:spcBef>
              <a:spcAft>
                <a:spcPts val="1200"/>
              </a:spcAft>
              <a:buFont typeface="Arial" panose="020B0604020202020204" pitchFamily="34" charset="0"/>
              <a:buChar char="•"/>
            </a:pPr>
            <a:endParaRPr lang="en-US" sz="1800" dirty="0">
              <a:cs typeface="Arial" panose="020B0604020202020204" pitchFamily="34" charset="0"/>
            </a:endParaRPr>
          </a:p>
          <a:p>
            <a:pPr marL="0" indent="0">
              <a:lnSpc>
                <a:spcPct val="110000"/>
              </a:lnSpc>
              <a:spcBef>
                <a:spcPts val="0"/>
              </a:spcBef>
              <a:spcAft>
                <a:spcPts val="1200"/>
              </a:spcAft>
              <a:buSzPct val="75000"/>
              <a:buNone/>
            </a:pPr>
            <a:endParaRPr lang="en-US" sz="1600" dirty="0"/>
          </a:p>
        </p:txBody>
      </p:sp>
    </p:spTree>
    <p:extLst>
      <p:ext uri="{BB962C8B-B14F-4D97-AF65-F5344CB8AC3E}">
        <p14:creationId xmlns:p14="http://schemas.microsoft.com/office/powerpoint/2010/main" val="3645726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640"/>
            <a:ext cx="8008070" cy="1115360"/>
          </a:xfrm>
        </p:spPr>
        <p:txBody>
          <a:bodyPr>
            <a:noAutofit/>
          </a:bodyPr>
          <a:lstStyle/>
          <a:p>
            <a:r>
              <a:rPr lang="en-US" dirty="0"/>
              <a:t>What was most critical to securing funding for the business plan?</a:t>
            </a:r>
            <a:endParaRPr lang="en-US" dirty="0">
              <a:solidFill>
                <a:srgbClr val="FF0000"/>
              </a:solidFill>
            </a:endParaRPr>
          </a:p>
        </p:txBody>
      </p:sp>
      <p:sp>
        <p:nvSpPr>
          <p:cNvPr id="3" name="Content Placeholder 2"/>
          <p:cNvSpPr>
            <a:spLocks noGrp="1"/>
          </p:cNvSpPr>
          <p:nvPr>
            <p:ph idx="1"/>
          </p:nvPr>
        </p:nvSpPr>
        <p:spPr>
          <a:xfrm>
            <a:off x="586800" y="1561040"/>
            <a:ext cx="7434000" cy="2697411"/>
          </a:xfrm>
        </p:spPr>
        <p:txBody>
          <a:bodyPr>
            <a:normAutofit/>
          </a:bodyPr>
          <a:lstStyle/>
          <a:p>
            <a:pPr>
              <a:buFont typeface="Wingdings" panose="05000000000000000000" pitchFamily="2" charset="2"/>
              <a:buChar char="q"/>
            </a:pPr>
            <a:r>
              <a:rPr lang="en-US" dirty="0"/>
              <a:t>Strong medical director with a vision for program improvements  </a:t>
            </a:r>
          </a:p>
          <a:p>
            <a:pPr>
              <a:buFont typeface="Wingdings" panose="05000000000000000000" pitchFamily="2" charset="2"/>
              <a:buChar char="q"/>
            </a:pPr>
            <a:r>
              <a:rPr lang="en-US" dirty="0"/>
              <a:t>Strong nursing support for program improvements</a:t>
            </a:r>
          </a:p>
          <a:p>
            <a:pPr>
              <a:buFont typeface="Wingdings" panose="05000000000000000000" pitchFamily="2" charset="2"/>
              <a:buChar char="q"/>
            </a:pPr>
            <a:r>
              <a:rPr lang="en-US" dirty="0"/>
              <a:t>Existing outpatient clinic space and resources</a:t>
            </a:r>
          </a:p>
          <a:p>
            <a:pPr>
              <a:buFont typeface="Wingdings" panose="05000000000000000000" pitchFamily="2" charset="2"/>
              <a:buChar char="q"/>
            </a:pPr>
            <a:r>
              <a:rPr lang="en-US" dirty="0"/>
              <a:t>All of the above</a:t>
            </a:r>
          </a:p>
          <a:p>
            <a:pPr>
              <a:buFont typeface="Wingdings" panose="05000000000000000000" pitchFamily="2" charset="2"/>
              <a:buChar char="q"/>
            </a:pPr>
            <a:r>
              <a:rPr lang="en-US" dirty="0"/>
              <a:t>Other</a:t>
            </a:r>
          </a:p>
        </p:txBody>
      </p:sp>
    </p:spTree>
    <p:extLst>
      <p:ext uri="{BB962C8B-B14F-4D97-AF65-F5344CB8AC3E}">
        <p14:creationId xmlns:p14="http://schemas.microsoft.com/office/powerpoint/2010/main" val="3620209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58" y="216264"/>
            <a:ext cx="8229600" cy="535154"/>
          </a:xfrm>
        </p:spPr>
        <p:txBody>
          <a:bodyPr>
            <a:noAutofit/>
          </a:bodyPr>
          <a:lstStyle/>
          <a:p>
            <a:r>
              <a:rPr lang="en-US" dirty="0"/>
              <a:t>Creating a Business Plan (in a nutshell)</a:t>
            </a:r>
            <a:endParaRPr lang="en-US" dirty="0">
              <a:solidFill>
                <a:srgbClr val="FF0000"/>
              </a:solidFill>
            </a:endParaRPr>
          </a:p>
        </p:txBody>
      </p:sp>
      <p:sp>
        <p:nvSpPr>
          <p:cNvPr id="3" name="Content Placeholder 2"/>
          <p:cNvSpPr>
            <a:spLocks noGrp="1"/>
          </p:cNvSpPr>
          <p:nvPr>
            <p:ph idx="1"/>
          </p:nvPr>
        </p:nvSpPr>
        <p:spPr>
          <a:xfrm>
            <a:off x="1316608" y="935100"/>
            <a:ext cx="6279946" cy="3710927"/>
          </a:xfrm>
        </p:spPr>
        <p:txBody>
          <a:bodyPr>
            <a:normAutofit/>
          </a:bodyPr>
          <a:lstStyle/>
          <a:p>
            <a:pPr marL="0" indent="0">
              <a:buNone/>
            </a:pPr>
            <a:r>
              <a:rPr lang="en-US" sz="1800" b="1" dirty="0"/>
              <a:t>1. Determine new resources needed</a:t>
            </a:r>
          </a:p>
          <a:p>
            <a:pPr>
              <a:buFont typeface="+mj-lt"/>
              <a:buAutoNum type="arabicPeriod"/>
            </a:pPr>
            <a:endParaRPr lang="en-US" sz="1800" dirty="0"/>
          </a:p>
          <a:p>
            <a:pPr>
              <a:buFont typeface="+mj-lt"/>
              <a:buAutoNum type="arabicPeriod"/>
            </a:pPr>
            <a:endParaRPr lang="en-US" sz="1800" dirty="0"/>
          </a:p>
          <a:p>
            <a:pPr marL="0" indent="0">
              <a:buNone/>
            </a:pPr>
            <a:r>
              <a:rPr lang="en-US" sz="1800" b="1" dirty="0"/>
              <a:t>				2. Senior administrative support</a:t>
            </a:r>
          </a:p>
          <a:p>
            <a:pPr>
              <a:buFont typeface="+mj-lt"/>
              <a:buAutoNum type="arabicPeriod"/>
            </a:pPr>
            <a:endParaRPr lang="en-US" sz="1800" dirty="0"/>
          </a:p>
          <a:p>
            <a:pPr>
              <a:buFont typeface="+mj-lt"/>
              <a:buAutoNum type="arabicPeriod"/>
            </a:pPr>
            <a:endParaRPr lang="en-US" sz="1800" dirty="0"/>
          </a:p>
          <a:p>
            <a:pPr marL="0" indent="0">
              <a:buNone/>
            </a:pPr>
            <a:r>
              <a:rPr lang="en-US" sz="1800" b="1" dirty="0"/>
              <a:t>3. Financial and data analysts</a:t>
            </a:r>
          </a:p>
          <a:p>
            <a:pPr marL="0" indent="0">
              <a:buNone/>
            </a:pPr>
            <a:endParaRPr lang="en-US" sz="1800" dirty="0"/>
          </a:p>
          <a:p>
            <a:pPr marL="0" indent="0" algn="ctr">
              <a:buNone/>
            </a:pPr>
            <a:endParaRPr lang="en-US" sz="1800" dirty="0"/>
          </a:p>
          <a:p>
            <a:pPr marL="0" indent="0" algn="ctr">
              <a:buNone/>
            </a:pPr>
            <a:r>
              <a:rPr lang="en-US" b="1" dirty="0"/>
              <a:t>			     Chicken-egg problem</a:t>
            </a:r>
          </a:p>
          <a:p>
            <a:endParaRPr lang="en-US" sz="1350" dirty="0"/>
          </a:p>
        </p:txBody>
      </p:sp>
      <p:pic>
        <p:nvPicPr>
          <p:cNvPr id="6" name="Picture 5"/>
          <p:cNvPicPr>
            <a:picLocks noChangeAspect="1"/>
          </p:cNvPicPr>
          <p:nvPr/>
        </p:nvPicPr>
        <p:blipFill>
          <a:blip r:embed="rId3"/>
          <a:stretch>
            <a:fillRect/>
          </a:stretch>
        </p:blipFill>
        <p:spPr>
          <a:xfrm>
            <a:off x="4937275" y="843509"/>
            <a:ext cx="1179777" cy="496320"/>
          </a:xfrm>
          <a:prstGeom prst="rect">
            <a:avLst/>
          </a:prstGeom>
        </p:spPr>
      </p:pic>
      <p:pic>
        <p:nvPicPr>
          <p:cNvPr id="8" name="Picture 7"/>
          <p:cNvPicPr>
            <a:picLocks noChangeAspect="1"/>
          </p:cNvPicPr>
          <p:nvPr/>
        </p:nvPicPr>
        <p:blipFill>
          <a:blip r:embed="rId4"/>
          <a:stretch>
            <a:fillRect/>
          </a:stretch>
        </p:blipFill>
        <p:spPr>
          <a:xfrm>
            <a:off x="5431408" y="1284932"/>
            <a:ext cx="1092994" cy="357188"/>
          </a:xfrm>
          <a:prstGeom prst="rect">
            <a:avLst/>
          </a:prstGeom>
        </p:spPr>
      </p:pic>
      <p:pic>
        <p:nvPicPr>
          <p:cNvPr id="10" name="Picture 9"/>
          <p:cNvPicPr>
            <a:picLocks noChangeAspect="1"/>
          </p:cNvPicPr>
          <p:nvPr/>
        </p:nvPicPr>
        <p:blipFill>
          <a:blip r:embed="rId5"/>
          <a:stretch>
            <a:fillRect/>
          </a:stretch>
        </p:blipFill>
        <p:spPr>
          <a:xfrm>
            <a:off x="2176016" y="1255175"/>
            <a:ext cx="935831" cy="1678781"/>
          </a:xfrm>
          <a:prstGeom prst="rect">
            <a:avLst/>
          </a:prstGeom>
        </p:spPr>
      </p:pic>
      <p:pic>
        <p:nvPicPr>
          <p:cNvPr id="11" name="Picture 10"/>
          <p:cNvPicPr>
            <a:picLocks noChangeAspect="1"/>
          </p:cNvPicPr>
          <p:nvPr/>
        </p:nvPicPr>
        <p:blipFill>
          <a:blip r:embed="rId6"/>
          <a:stretch>
            <a:fillRect/>
          </a:stretch>
        </p:blipFill>
        <p:spPr>
          <a:xfrm>
            <a:off x="3103013" y="3572189"/>
            <a:ext cx="1037576" cy="1165429"/>
          </a:xfrm>
          <a:prstGeom prst="rect">
            <a:avLst/>
          </a:prstGeom>
        </p:spPr>
      </p:pic>
      <p:pic>
        <p:nvPicPr>
          <p:cNvPr id="12" name="Picture 11"/>
          <p:cNvPicPr>
            <a:picLocks noChangeAspect="1"/>
          </p:cNvPicPr>
          <p:nvPr/>
        </p:nvPicPr>
        <p:blipFill>
          <a:blip r:embed="rId7"/>
          <a:stretch>
            <a:fillRect/>
          </a:stretch>
        </p:blipFill>
        <p:spPr>
          <a:xfrm>
            <a:off x="4290982" y="2790563"/>
            <a:ext cx="792008" cy="757238"/>
          </a:xfrm>
          <a:prstGeom prst="rect">
            <a:avLst/>
          </a:prstGeom>
        </p:spPr>
      </p:pic>
    </p:spTree>
    <p:extLst>
      <p:ext uri="{BB962C8B-B14F-4D97-AF65-F5344CB8AC3E}">
        <p14:creationId xmlns:p14="http://schemas.microsoft.com/office/powerpoint/2010/main" val="1119407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 y="100263"/>
            <a:ext cx="7390015" cy="535154"/>
          </a:xfrm>
        </p:spPr>
        <p:txBody>
          <a:bodyPr>
            <a:noAutofit/>
          </a:bodyPr>
          <a:lstStyle/>
          <a:p>
            <a:r>
              <a:rPr lang="en-US" dirty="0"/>
              <a:t>Business Planning to Secure Incremental Resources</a:t>
            </a:r>
            <a:endParaRPr lang="en-US" dirty="0">
              <a:solidFill>
                <a:schemeClr val="accent1">
                  <a:lumMod val="50000"/>
                </a:schemeClr>
              </a:solidFill>
            </a:endParaRPr>
          </a:p>
        </p:txBody>
      </p:sp>
      <p:sp>
        <p:nvSpPr>
          <p:cNvPr id="3" name="Content Placeholder 2"/>
          <p:cNvSpPr>
            <a:spLocks noGrp="1"/>
          </p:cNvSpPr>
          <p:nvPr>
            <p:ph idx="1"/>
          </p:nvPr>
        </p:nvSpPr>
        <p:spPr>
          <a:xfrm>
            <a:off x="324197" y="1328759"/>
            <a:ext cx="8520544" cy="3267544"/>
          </a:xfrm>
        </p:spPr>
        <p:txBody>
          <a:bodyPr>
            <a:normAutofit/>
          </a:bodyPr>
          <a:lstStyle/>
          <a:p>
            <a:pPr marL="0" indent="0">
              <a:buNone/>
            </a:pPr>
            <a:r>
              <a:rPr lang="en-US" sz="2400" b="1" dirty="0"/>
              <a:t>Goal: </a:t>
            </a:r>
            <a:r>
              <a:rPr lang="en-US" sz="2400" dirty="0"/>
              <a:t>Show how you are going to pay for new resources/expenses</a:t>
            </a:r>
          </a:p>
          <a:p>
            <a:pPr marL="0" indent="0">
              <a:buNone/>
            </a:pPr>
            <a:endParaRPr lang="en-US" sz="800" dirty="0"/>
          </a:p>
          <a:p>
            <a:pPr>
              <a:buFont typeface="Arial" panose="020B0604020202020204" pitchFamily="34" charset="0"/>
              <a:buChar char="•"/>
            </a:pPr>
            <a:r>
              <a:rPr lang="en-US" sz="2200" dirty="0"/>
              <a:t>Best: new revenue </a:t>
            </a:r>
          </a:p>
          <a:p>
            <a:pPr>
              <a:buFont typeface="Arial" panose="020B0604020202020204" pitchFamily="34" charset="0"/>
              <a:buChar char="•"/>
            </a:pPr>
            <a:r>
              <a:rPr lang="en-US" sz="2200" dirty="0"/>
              <a:t>Next best: reduction in financial loss </a:t>
            </a:r>
          </a:p>
          <a:p>
            <a:pPr>
              <a:buFont typeface="Arial" panose="020B0604020202020204" pitchFamily="34" charset="0"/>
              <a:buChar char="•"/>
            </a:pPr>
            <a:r>
              <a:rPr lang="en-US" sz="2200" dirty="0"/>
              <a:t>Associated corollaries: backfill and downstream utilization</a:t>
            </a:r>
          </a:p>
        </p:txBody>
      </p:sp>
    </p:spTree>
    <p:extLst>
      <p:ext uri="{BB962C8B-B14F-4D97-AF65-F5344CB8AC3E}">
        <p14:creationId xmlns:p14="http://schemas.microsoft.com/office/powerpoint/2010/main" val="10292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3" y="161691"/>
            <a:ext cx="8229600" cy="761306"/>
          </a:xfrm>
        </p:spPr>
        <p:txBody>
          <a:bodyPr>
            <a:noAutofit/>
          </a:bodyPr>
          <a:lstStyle/>
          <a:p>
            <a:r>
              <a:rPr lang="en-US" dirty="0"/>
              <a:t>Business Plan Example: </a:t>
            </a:r>
            <a:br>
              <a:rPr lang="en-US" dirty="0"/>
            </a:br>
            <a:r>
              <a:rPr lang="en-US" dirty="0"/>
              <a:t>YNHH’s Outpatient Infusion Center</a:t>
            </a:r>
            <a:endParaRPr lang="en-US" dirty="0">
              <a:solidFill>
                <a:srgbClr val="FF0000"/>
              </a:solidFill>
            </a:endParaRPr>
          </a:p>
        </p:txBody>
      </p:sp>
      <p:sp>
        <p:nvSpPr>
          <p:cNvPr id="3" name="Content Placeholder 2"/>
          <p:cNvSpPr>
            <a:spLocks noGrp="1"/>
          </p:cNvSpPr>
          <p:nvPr>
            <p:ph idx="1"/>
          </p:nvPr>
        </p:nvSpPr>
        <p:spPr>
          <a:xfrm>
            <a:off x="617220" y="1347504"/>
            <a:ext cx="7642860" cy="3369846"/>
          </a:xfrm>
        </p:spPr>
        <p:txBody>
          <a:bodyPr>
            <a:normAutofit/>
          </a:bodyPr>
          <a:lstStyle/>
          <a:p>
            <a:pPr marL="0" indent="0">
              <a:buNone/>
            </a:pPr>
            <a:r>
              <a:rPr lang="en-US" sz="2100" b="1" u="sng" dirty="0"/>
              <a:t>History</a:t>
            </a:r>
            <a:r>
              <a:rPr lang="en-US" sz="2100" b="1" dirty="0"/>
              <a:t>:</a:t>
            </a:r>
            <a:r>
              <a:rPr lang="en-US" sz="2100" dirty="0"/>
              <a:t> </a:t>
            </a:r>
            <a:r>
              <a:rPr lang="en-US" sz="2000" dirty="0"/>
              <a:t>A 3-chair outpatient infusion area had been created within the SCD inpatient unit with only incremental 0.5 FTE RN staffing resource with much success. It resulted in increased patient satisfaction, reduced ED visits, and &gt; $200,000 annual incremental CM.  </a:t>
            </a:r>
          </a:p>
          <a:p>
            <a:pPr marL="0" indent="0">
              <a:buNone/>
            </a:pPr>
            <a:endParaRPr lang="en-US" dirty="0"/>
          </a:p>
        </p:txBody>
      </p:sp>
    </p:spTree>
    <p:extLst>
      <p:ext uri="{BB962C8B-B14F-4D97-AF65-F5344CB8AC3E}">
        <p14:creationId xmlns:p14="http://schemas.microsoft.com/office/powerpoint/2010/main" val="1124899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09"/>
            <a:ext cx="8473879" cy="535154"/>
          </a:xfrm>
        </p:spPr>
        <p:txBody>
          <a:bodyPr>
            <a:noAutofit/>
          </a:bodyPr>
          <a:lstStyle/>
          <a:p>
            <a:r>
              <a:rPr lang="en-US" dirty="0"/>
              <a:t>Outpatient Infusion Center Business Plan </a:t>
            </a:r>
            <a:endParaRPr lang="en-US" dirty="0">
              <a:solidFill>
                <a:srgbClr val="FF0000"/>
              </a:solidFill>
            </a:endParaRPr>
          </a:p>
        </p:txBody>
      </p:sp>
      <p:sp>
        <p:nvSpPr>
          <p:cNvPr id="3" name="Content Placeholder 2"/>
          <p:cNvSpPr>
            <a:spLocks noGrp="1"/>
          </p:cNvSpPr>
          <p:nvPr>
            <p:ph idx="1"/>
          </p:nvPr>
        </p:nvSpPr>
        <p:spPr>
          <a:xfrm>
            <a:off x="457200" y="1146266"/>
            <a:ext cx="8229600" cy="2935283"/>
          </a:xfrm>
        </p:spPr>
        <p:txBody>
          <a:bodyPr>
            <a:normAutofit/>
          </a:bodyPr>
          <a:lstStyle/>
          <a:p>
            <a:pPr>
              <a:buFont typeface="Arial" panose="020B0604020202020204" pitchFamily="34" charset="0"/>
              <a:buChar char="•"/>
            </a:pPr>
            <a:r>
              <a:rPr lang="en-US" sz="2400" b="1" u="sng" dirty="0"/>
              <a:t>January 2020</a:t>
            </a:r>
            <a:r>
              <a:rPr lang="en-US" sz="2400" b="1" dirty="0"/>
              <a:t>: </a:t>
            </a:r>
            <a:r>
              <a:rPr lang="en-US" sz="2400" dirty="0"/>
              <a:t>Successful track record for 2+ years</a:t>
            </a:r>
          </a:p>
          <a:p>
            <a:pPr>
              <a:buFont typeface="Arial" panose="020B0604020202020204" pitchFamily="34" charset="0"/>
              <a:buChar char="•"/>
            </a:pPr>
            <a:r>
              <a:rPr lang="en-US" sz="2400" b="1" u="sng" dirty="0"/>
              <a:t>Challenges</a:t>
            </a:r>
            <a:r>
              <a:rPr lang="en-US" sz="2400" b="1" dirty="0"/>
              <a:t>:</a:t>
            </a:r>
          </a:p>
          <a:p>
            <a:pPr lvl="1">
              <a:buFont typeface="Calibri" panose="020F0502020204030204" pitchFamily="34" charset="0"/>
              <a:buChar char="—"/>
            </a:pPr>
            <a:r>
              <a:rPr lang="en-US" sz="2000" dirty="0"/>
              <a:t>Increased volume–need more resources</a:t>
            </a:r>
          </a:p>
          <a:p>
            <a:pPr lvl="1">
              <a:buFont typeface="Calibri" panose="020F0502020204030204" pitchFamily="34" charset="0"/>
              <a:buChar char="—"/>
            </a:pPr>
            <a:r>
              <a:rPr lang="en-US" sz="2000" dirty="0"/>
              <a:t>Unpredictable infusion center closings driven by inpatient bed shortages </a:t>
            </a:r>
          </a:p>
          <a:p>
            <a:pPr>
              <a:buFont typeface="Arial" panose="020B0604020202020204" pitchFamily="34" charset="0"/>
              <a:buChar char="•"/>
            </a:pPr>
            <a:r>
              <a:rPr lang="en-US" sz="2400" b="1" u="sng" dirty="0"/>
              <a:t>Response</a:t>
            </a:r>
            <a:r>
              <a:rPr lang="en-US" sz="2400" b="1" dirty="0"/>
              <a:t>: </a:t>
            </a:r>
          </a:p>
          <a:p>
            <a:pPr lvl="1">
              <a:buFont typeface="Calibri" panose="020F0502020204030204" pitchFamily="34" charset="0"/>
              <a:buChar char="—"/>
            </a:pPr>
            <a:r>
              <a:rPr lang="en-US" sz="2000" dirty="0"/>
              <a:t>SCD program leaders mounted a new business plan</a:t>
            </a:r>
          </a:p>
        </p:txBody>
      </p:sp>
    </p:spTree>
    <p:extLst>
      <p:ext uri="{BB962C8B-B14F-4D97-AF65-F5344CB8AC3E}">
        <p14:creationId xmlns:p14="http://schemas.microsoft.com/office/powerpoint/2010/main" val="432963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077" y="276681"/>
            <a:ext cx="8410595" cy="731987"/>
          </a:xfrm>
        </p:spPr>
        <p:txBody>
          <a:bodyPr>
            <a:noAutofit/>
          </a:bodyPr>
          <a:lstStyle/>
          <a:p>
            <a:r>
              <a:rPr lang="en-US" sz="3000" dirty="0"/>
              <a:t>Outpatient Infusion Center-New Business Plan</a:t>
            </a:r>
            <a:endParaRPr lang="en-US" sz="3000" dirty="0">
              <a:solidFill>
                <a:srgbClr val="FF0000"/>
              </a:solidFill>
            </a:endParaRPr>
          </a:p>
        </p:txBody>
      </p:sp>
      <p:sp>
        <p:nvSpPr>
          <p:cNvPr id="3" name="Content Placeholder 2"/>
          <p:cNvSpPr>
            <a:spLocks noGrp="1"/>
          </p:cNvSpPr>
          <p:nvPr>
            <p:ph idx="1"/>
          </p:nvPr>
        </p:nvSpPr>
        <p:spPr>
          <a:xfrm>
            <a:off x="500072" y="1342689"/>
            <a:ext cx="8229600" cy="2135092"/>
          </a:xfrm>
        </p:spPr>
        <p:txBody>
          <a:bodyPr>
            <a:normAutofit/>
          </a:bodyPr>
          <a:lstStyle/>
          <a:p>
            <a:pPr marL="0" indent="0">
              <a:buNone/>
            </a:pPr>
            <a:r>
              <a:rPr lang="en-US" sz="2800" b="1" i="1" dirty="0">
                <a:solidFill>
                  <a:srgbClr val="FF0000"/>
                </a:solidFill>
              </a:rPr>
              <a:t>S</a:t>
            </a:r>
            <a:r>
              <a:rPr lang="en-US" sz="2800" b="1" dirty="0"/>
              <a:t>ituation</a:t>
            </a:r>
          </a:p>
          <a:p>
            <a:pPr marL="0" indent="0">
              <a:buNone/>
            </a:pPr>
            <a:r>
              <a:rPr lang="en-US" sz="2800" b="1" i="1" dirty="0">
                <a:solidFill>
                  <a:srgbClr val="FF0000"/>
                </a:solidFill>
              </a:rPr>
              <a:t>B</a:t>
            </a:r>
            <a:r>
              <a:rPr lang="en-US" sz="2800" b="1" dirty="0"/>
              <a:t>ackground</a:t>
            </a:r>
          </a:p>
          <a:p>
            <a:pPr marL="0" indent="0">
              <a:buNone/>
            </a:pPr>
            <a:r>
              <a:rPr lang="en-US" sz="2800" b="1" i="1" dirty="0">
                <a:solidFill>
                  <a:srgbClr val="FF0000"/>
                </a:solidFill>
              </a:rPr>
              <a:t>A</a:t>
            </a:r>
            <a:r>
              <a:rPr lang="en-US" sz="2800" b="1" dirty="0"/>
              <a:t>ssessment</a:t>
            </a:r>
          </a:p>
          <a:p>
            <a:pPr marL="0" indent="0">
              <a:buNone/>
            </a:pPr>
            <a:r>
              <a:rPr lang="en-US" sz="2800" b="1" i="1" dirty="0">
                <a:solidFill>
                  <a:srgbClr val="FF0000"/>
                </a:solidFill>
              </a:rPr>
              <a:t>R</a:t>
            </a:r>
            <a:r>
              <a:rPr lang="en-US" sz="2800" b="1" dirty="0"/>
              <a:t>ecommendation</a:t>
            </a:r>
          </a:p>
        </p:txBody>
      </p:sp>
    </p:spTree>
    <p:extLst>
      <p:ext uri="{BB962C8B-B14F-4D97-AF65-F5344CB8AC3E}">
        <p14:creationId xmlns:p14="http://schemas.microsoft.com/office/powerpoint/2010/main" val="4238577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315" y="295290"/>
            <a:ext cx="8229600" cy="535154"/>
          </a:xfrm>
        </p:spPr>
        <p:txBody>
          <a:bodyPr>
            <a:noAutofit/>
          </a:bodyPr>
          <a:lstStyle/>
          <a:p>
            <a:r>
              <a:rPr lang="en-US" dirty="0"/>
              <a:t>Outpatient Infusion Center S.B.A.R.</a:t>
            </a:r>
            <a:endParaRPr lang="en-US" dirty="0">
              <a:solidFill>
                <a:srgbClr val="FF0000"/>
              </a:solidFill>
            </a:endParaRPr>
          </a:p>
        </p:txBody>
      </p:sp>
      <p:sp>
        <p:nvSpPr>
          <p:cNvPr id="3" name="Content Placeholder 2"/>
          <p:cNvSpPr>
            <a:spLocks noGrp="1"/>
          </p:cNvSpPr>
          <p:nvPr>
            <p:ph idx="1"/>
          </p:nvPr>
        </p:nvSpPr>
        <p:spPr>
          <a:xfrm>
            <a:off x="457200" y="939755"/>
            <a:ext cx="8686800" cy="3710927"/>
          </a:xfrm>
        </p:spPr>
        <p:txBody>
          <a:bodyPr>
            <a:normAutofit/>
          </a:bodyPr>
          <a:lstStyle/>
          <a:p>
            <a:pPr marL="0" indent="0">
              <a:buNone/>
            </a:pPr>
            <a:r>
              <a:rPr lang="en-US" sz="2400" b="1" u="sng" dirty="0"/>
              <a:t>Situation</a:t>
            </a:r>
            <a:r>
              <a:rPr lang="en-US" sz="2400" b="1" dirty="0"/>
              <a:t>:</a:t>
            </a:r>
          </a:p>
          <a:p>
            <a:pPr>
              <a:buFont typeface="Arial" panose="020B0604020202020204" pitchFamily="34" charset="0"/>
              <a:buChar char="•"/>
            </a:pPr>
            <a:r>
              <a:rPr lang="en-US" sz="2200" dirty="0"/>
              <a:t>SCD infusion center clinically and financially successful since April 2017</a:t>
            </a:r>
          </a:p>
          <a:p>
            <a:r>
              <a:rPr lang="en-US" sz="2200" dirty="0"/>
              <a:t>Current budgeted staffing will be inadequate for anticipated patient volume in 2020 </a:t>
            </a:r>
          </a:p>
          <a:p>
            <a:pPr lvl="1">
              <a:buFont typeface="Calibri" panose="020F0502020204030204" pitchFamily="34" charset="0"/>
              <a:buChar char="—"/>
            </a:pPr>
            <a:r>
              <a:rPr lang="en-US" sz="2000" dirty="0"/>
              <a:t>Increased visit volumes</a:t>
            </a:r>
          </a:p>
          <a:p>
            <a:pPr lvl="1">
              <a:buFont typeface="Calibri" panose="020F0502020204030204" pitchFamily="34" charset="0"/>
              <a:buChar char="—"/>
            </a:pPr>
            <a:r>
              <a:rPr lang="en-US" sz="2000" dirty="0"/>
              <a:t>Anticipating new crizanlizumab infusions</a:t>
            </a:r>
          </a:p>
          <a:p>
            <a:pPr>
              <a:buFont typeface="Arial" panose="020B0604020202020204" pitchFamily="34" charset="0"/>
              <a:buChar char="•"/>
            </a:pPr>
            <a:r>
              <a:rPr lang="en-US" sz="2200" dirty="0"/>
              <a:t>Intermittent infusion center closure during inpatient census surges; negatively impacts patient care</a:t>
            </a:r>
          </a:p>
          <a:p>
            <a:pPr marL="0" indent="0">
              <a:buNone/>
            </a:pPr>
            <a:endParaRPr lang="en-US" dirty="0"/>
          </a:p>
        </p:txBody>
      </p:sp>
    </p:spTree>
    <p:extLst>
      <p:ext uri="{BB962C8B-B14F-4D97-AF65-F5344CB8AC3E}">
        <p14:creationId xmlns:p14="http://schemas.microsoft.com/office/powerpoint/2010/main" val="2312427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65" y="266025"/>
            <a:ext cx="8229600" cy="535154"/>
          </a:xfrm>
        </p:spPr>
        <p:txBody>
          <a:bodyPr>
            <a:noAutofit/>
          </a:bodyPr>
          <a:lstStyle/>
          <a:p>
            <a:r>
              <a:rPr lang="en-US" dirty="0"/>
              <a:t>Outpatient Infusion Center S.B.A.R.</a:t>
            </a:r>
            <a:endParaRPr lang="en-US" dirty="0">
              <a:solidFill>
                <a:srgbClr val="FF0000"/>
              </a:solidFill>
            </a:endParaRPr>
          </a:p>
        </p:txBody>
      </p:sp>
      <p:sp>
        <p:nvSpPr>
          <p:cNvPr id="3" name="Content Placeholder 2"/>
          <p:cNvSpPr>
            <a:spLocks noGrp="1"/>
          </p:cNvSpPr>
          <p:nvPr>
            <p:ph idx="1"/>
          </p:nvPr>
        </p:nvSpPr>
        <p:spPr>
          <a:xfrm>
            <a:off x="292468" y="801179"/>
            <a:ext cx="8463813" cy="3761394"/>
          </a:xfrm>
        </p:spPr>
        <p:txBody>
          <a:bodyPr>
            <a:noAutofit/>
          </a:bodyPr>
          <a:lstStyle/>
          <a:p>
            <a:pPr marL="0" indent="0">
              <a:spcBef>
                <a:spcPts val="0"/>
              </a:spcBef>
              <a:buNone/>
            </a:pPr>
            <a:r>
              <a:rPr lang="en-US" sz="2200" b="1" u="sng" dirty="0"/>
              <a:t>Background</a:t>
            </a:r>
          </a:p>
          <a:p>
            <a:pPr marL="0" indent="0">
              <a:spcBef>
                <a:spcPts val="0"/>
              </a:spcBef>
              <a:buNone/>
            </a:pPr>
            <a:r>
              <a:rPr lang="en-US" dirty="0"/>
              <a:t>Success of infusion center since initiation in April 2017:</a:t>
            </a:r>
          </a:p>
          <a:p>
            <a:pPr>
              <a:spcBef>
                <a:spcPts val="0"/>
              </a:spcBef>
            </a:pPr>
            <a:r>
              <a:rPr lang="en-US" sz="1800" dirty="0"/>
              <a:t>Decreased ED/inpatient visits</a:t>
            </a:r>
          </a:p>
          <a:p>
            <a:pPr>
              <a:spcBef>
                <a:spcPts val="0"/>
              </a:spcBef>
            </a:pPr>
            <a:r>
              <a:rPr lang="en-US" sz="1800" dirty="0"/>
              <a:t>Improved quality of life among patients with SCD</a:t>
            </a:r>
          </a:p>
          <a:p>
            <a:pPr>
              <a:spcBef>
                <a:spcPts val="0"/>
              </a:spcBef>
            </a:pPr>
            <a:r>
              <a:rPr lang="en-US" sz="1800" dirty="0"/>
              <a:t>Financial gains with (+) CM</a:t>
            </a:r>
          </a:p>
          <a:p>
            <a:pPr>
              <a:spcBef>
                <a:spcPts val="0"/>
              </a:spcBef>
            </a:pPr>
            <a:r>
              <a:rPr lang="en-US" sz="1800" dirty="0"/>
              <a:t>Program growth with increased MRNs</a:t>
            </a:r>
          </a:p>
          <a:p>
            <a:pPr>
              <a:spcBef>
                <a:spcPts val="0"/>
              </a:spcBef>
            </a:pPr>
            <a:r>
              <a:rPr lang="en-US" sz="1800" dirty="0"/>
              <a:t>Increased visits and expansion of services offered</a:t>
            </a:r>
          </a:p>
          <a:p>
            <a:pPr>
              <a:spcBef>
                <a:spcPts val="0"/>
              </a:spcBef>
            </a:pPr>
            <a:r>
              <a:rPr lang="en-US" sz="1800" dirty="0"/>
              <a:t>Budgeted resources (0.5 RN FTE) support 20 hrs/week (4 hrs/day)</a:t>
            </a:r>
          </a:p>
          <a:p>
            <a:pPr marL="0" indent="0">
              <a:spcBef>
                <a:spcPts val="0"/>
              </a:spcBef>
              <a:buNone/>
            </a:pPr>
            <a:endParaRPr lang="en-US" sz="600" b="1" u="sng" dirty="0"/>
          </a:p>
          <a:p>
            <a:pPr marL="0" indent="0">
              <a:spcBef>
                <a:spcPts val="0"/>
              </a:spcBef>
              <a:buNone/>
            </a:pPr>
            <a:r>
              <a:rPr lang="en-US" sz="2200" b="1" u="sng" dirty="0"/>
              <a:t>BUT</a:t>
            </a:r>
          </a:p>
          <a:p>
            <a:pPr>
              <a:spcBef>
                <a:spcPts val="0"/>
              </a:spcBef>
            </a:pPr>
            <a:r>
              <a:rPr lang="en-US" dirty="0"/>
              <a:t>Administrative tasks are increasingly time consuming</a:t>
            </a:r>
          </a:p>
          <a:p>
            <a:pPr>
              <a:spcBef>
                <a:spcPts val="0"/>
              </a:spcBef>
            </a:pPr>
            <a:r>
              <a:rPr lang="en-US" dirty="0"/>
              <a:t>Increased demand so center increased to 40 hrs/week (8 hrs/day) by supplementing with inpatient staff–not sustainable</a:t>
            </a:r>
          </a:p>
          <a:p>
            <a:pPr marL="0" indent="0">
              <a:spcBef>
                <a:spcPts val="0"/>
              </a:spcBef>
              <a:buNone/>
            </a:pPr>
            <a:endParaRPr lang="en-US" dirty="0"/>
          </a:p>
        </p:txBody>
      </p:sp>
    </p:spTree>
    <p:extLst>
      <p:ext uri="{BB962C8B-B14F-4D97-AF65-F5344CB8AC3E}">
        <p14:creationId xmlns:p14="http://schemas.microsoft.com/office/powerpoint/2010/main" val="584152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Is Health Care “Value?”</a:t>
            </a:r>
          </a:p>
        </p:txBody>
      </p:sp>
      <p:sp>
        <p:nvSpPr>
          <p:cNvPr id="3" name="Content Placeholder 2"/>
          <p:cNvSpPr>
            <a:spLocks noGrp="1"/>
          </p:cNvSpPr>
          <p:nvPr>
            <p:ph idx="1"/>
          </p:nvPr>
        </p:nvSpPr>
        <p:spPr>
          <a:xfrm>
            <a:off x="1447263" y="1597594"/>
            <a:ext cx="6107423" cy="1161620"/>
          </a:xfrm>
        </p:spPr>
        <p:txBody>
          <a:bodyPr>
            <a:noAutofit/>
          </a:bodyPr>
          <a:lstStyle/>
          <a:p>
            <a:pPr marL="0" indent="0" algn="ctr">
              <a:buNone/>
            </a:pPr>
            <a:r>
              <a:rPr lang="en-US" sz="3800" b="1" i="1" dirty="0">
                <a:solidFill>
                  <a:schemeClr val="accent1">
                    <a:lumMod val="50000"/>
                  </a:schemeClr>
                </a:solidFill>
              </a:rPr>
              <a:t>Health outcomes achieved per dollar spent</a:t>
            </a:r>
            <a:endParaRPr lang="en-US" sz="3800" dirty="0"/>
          </a:p>
          <a:p>
            <a:pPr marL="342900" lvl="1" indent="0">
              <a:buNone/>
            </a:pPr>
            <a:r>
              <a:rPr lang="en-US" sz="1800" dirty="0"/>
              <a:t>“Dollar spent” (cost) refers to </a:t>
            </a:r>
            <a:r>
              <a:rPr lang="en-US" sz="1800" u="sng" dirty="0"/>
              <a:t>total</a:t>
            </a:r>
            <a:r>
              <a:rPr lang="en-US" sz="1800" dirty="0"/>
              <a:t> cost of the full care for the patient’s medical condition.</a:t>
            </a:r>
            <a:endParaRPr lang="en-US" sz="1200" dirty="0"/>
          </a:p>
        </p:txBody>
      </p:sp>
      <p:sp>
        <p:nvSpPr>
          <p:cNvPr id="9" name="TextBox 8"/>
          <p:cNvSpPr txBox="1"/>
          <p:nvPr/>
        </p:nvSpPr>
        <p:spPr>
          <a:xfrm>
            <a:off x="109973" y="4359391"/>
            <a:ext cx="8502012" cy="261610"/>
          </a:xfrm>
          <a:prstGeom prst="rect">
            <a:avLst/>
          </a:prstGeom>
          <a:noFill/>
        </p:spPr>
        <p:txBody>
          <a:bodyPr wrap="square" rtlCol="0">
            <a:spAutoFit/>
          </a:bodyPr>
          <a:lstStyle/>
          <a:p>
            <a:r>
              <a:rPr lang="en-US" sz="1100" dirty="0"/>
              <a:t>Porter ME. </a:t>
            </a:r>
            <a:r>
              <a:rPr lang="en-US" sz="1100" i="1" dirty="0"/>
              <a:t>N Engl J Med </a:t>
            </a:r>
            <a:r>
              <a:rPr lang="en-US" sz="1100" dirty="0"/>
              <a:t>2010; 363:2477-2481. </a:t>
            </a:r>
            <a:r>
              <a:rPr lang="en-US" sz="1100" dirty="0">
                <a:hlinkClick r:id="rId3"/>
              </a:rPr>
              <a:t>https://www.nejm.org/doi/full/10.1056/NEJMp1011024</a:t>
            </a:r>
            <a:r>
              <a:rPr lang="en-US" sz="1100" dirty="0"/>
              <a:t>.</a:t>
            </a:r>
          </a:p>
        </p:txBody>
      </p:sp>
    </p:spTree>
    <p:extLst>
      <p:ext uri="{BB962C8B-B14F-4D97-AF65-F5344CB8AC3E}">
        <p14:creationId xmlns:p14="http://schemas.microsoft.com/office/powerpoint/2010/main" val="2997546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0891"/>
            <a:ext cx="8229600" cy="535154"/>
          </a:xfrm>
        </p:spPr>
        <p:txBody>
          <a:bodyPr>
            <a:noAutofit/>
          </a:bodyPr>
          <a:lstStyle/>
          <a:p>
            <a:r>
              <a:rPr lang="en-US" dirty="0"/>
              <a:t>Outpatient Infusion Center S.B.A.R.</a:t>
            </a:r>
            <a:endParaRPr lang="en-US" dirty="0">
              <a:solidFill>
                <a:srgbClr val="FF0000"/>
              </a:solidFill>
            </a:endParaRPr>
          </a:p>
        </p:txBody>
      </p:sp>
      <p:sp>
        <p:nvSpPr>
          <p:cNvPr id="3" name="Content Placeholder 2"/>
          <p:cNvSpPr>
            <a:spLocks noGrp="1"/>
          </p:cNvSpPr>
          <p:nvPr>
            <p:ph idx="1"/>
          </p:nvPr>
        </p:nvSpPr>
        <p:spPr>
          <a:xfrm>
            <a:off x="407963" y="846182"/>
            <a:ext cx="8462660" cy="3710927"/>
          </a:xfrm>
        </p:spPr>
        <p:txBody>
          <a:bodyPr>
            <a:noAutofit/>
          </a:bodyPr>
          <a:lstStyle/>
          <a:p>
            <a:pPr marL="0" indent="0">
              <a:buNone/>
            </a:pPr>
            <a:r>
              <a:rPr lang="en-US" sz="2200" b="1" u="sng" dirty="0"/>
              <a:t>Assessment</a:t>
            </a:r>
            <a:r>
              <a:rPr lang="en-US" sz="2200" b="1" dirty="0"/>
              <a:t>:</a:t>
            </a:r>
          </a:p>
          <a:p>
            <a:r>
              <a:rPr lang="en-US" sz="2200" dirty="0"/>
              <a:t>Patient care negatively effected by unpredictable infusion center closures during hospital surges</a:t>
            </a:r>
          </a:p>
          <a:p>
            <a:pPr lvl="1">
              <a:buFont typeface="Calibri" panose="020F0502020204030204" pitchFamily="34" charset="0"/>
              <a:buChar char="—"/>
            </a:pPr>
            <a:r>
              <a:rPr lang="en-US" sz="2000" dirty="0"/>
              <a:t>Results: Increased ED utilization and inpatient admissions</a:t>
            </a:r>
          </a:p>
          <a:p>
            <a:r>
              <a:rPr lang="en-US" sz="2200" dirty="0"/>
              <a:t>Crizanlizumab is expected to drive even higher volume</a:t>
            </a:r>
          </a:p>
          <a:p>
            <a:pPr lvl="1">
              <a:buFont typeface="Calibri" panose="020F0502020204030204" pitchFamily="34" charset="0"/>
              <a:buChar char="—"/>
            </a:pPr>
            <a:r>
              <a:rPr lang="en-US" sz="2000" dirty="0">
                <a:cs typeface="Geneva" pitchFamily="37" charset="-128"/>
              </a:rPr>
              <a:t>Expect infusion volume increase 99.2% from 250 (2019) to 498 (2020)</a:t>
            </a:r>
          </a:p>
          <a:p>
            <a:r>
              <a:rPr lang="en-US" sz="2200" dirty="0"/>
              <a:t>Will need RN FTE increase from 0.5 to 1.0</a:t>
            </a:r>
          </a:p>
          <a:p>
            <a:r>
              <a:rPr lang="en-US" sz="2200" dirty="0"/>
              <a:t>Funds to off-set cost of incremental resources will come from incremental infusion volume plus 340B program reimbursement for crizanlizumab</a:t>
            </a:r>
          </a:p>
        </p:txBody>
      </p:sp>
    </p:spTree>
    <p:extLst>
      <p:ext uri="{BB962C8B-B14F-4D97-AF65-F5344CB8AC3E}">
        <p14:creationId xmlns:p14="http://schemas.microsoft.com/office/powerpoint/2010/main" val="24012976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385" y="184960"/>
            <a:ext cx="8229600" cy="535154"/>
          </a:xfrm>
        </p:spPr>
        <p:txBody>
          <a:bodyPr>
            <a:noAutofit/>
          </a:bodyPr>
          <a:lstStyle/>
          <a:p>
            <a:r>
              <a:rPr lang="en-US" dirty="0"/>
              <a:t>Outpatient Infusion Center S.B.A.R.</a:t>
            </a:r>
            <a:endParaRPr lang="en-US" dirty="0">
              <a:solidFill>
                <a:srgbClr val="FF0000"/>
              </a:solidFill>
            </a:endParaRPr>
          </a:p>
        </p:txBody>
      </p:sp>
      <p:sp>
        <p:nvSpPr>
          <p:cNvPr id="3" name="Content Placeholder 2"/>
          <p:cNvSpPr>
            <a:spLocks noGrp="1"/>
          </p:cNvSpPr>
          <p:nvPr>
            <p:ph idx="1"/>
          </p:nvPr>
        </p:nvSpPr>
        <p:spPr>
          <a:xfrm>
            <a:off x="409575" y="951278"/>
            <a:ext cx="8630730" cy="3064540"/>
          </a:xfrm>
        </p:spPr>
        <p:txBody>
          <a:bodyPr>
            <a:normAutofit lnSpcReduction="10000"/>
          </a:bodyPr>
          <a:lstStyle/>
          <a:p>
            <a:pPr marL="0" indent="0">
              <a:buNone/>
            </a:pPr>
            <a:r>
              <a:rPr lang="en-US" sz="2800" b="1" u="sng" dirty="0"/>
              <a:t>Recommendations</a:t>
            </a:r>
            <a:r>
              <a:rPr lang="en-US" sz="2800" b="1" dirty="0"/>
              <a:t>:</a:t>
            </a:r>
            <a:endParaRPr lang="en-US" sz="2800" dirty="0"/>
          </a:p>
          <a:p>
            <a:pPr>
              <a:buFont typeface="Arial" panose="020B0604020202020204" pitchFamily="34" charset="0"/>
              <a:buChar char="•"/>
            </a:pPr>
            <a:r>
              <a:rPr lang="en-US" sz="2400" dirty="0"/>
              <a:t>1.12 RN FTE dedicated to infusion center*</a:t>
            </a:r>
          </a:p>
          <a:p>
            <a:pPr lvl="1">
              <a:buFont typeface="Calibri" panose="020F0502020204030204" pitchFamily="34" charset="0"/>
              <a:buChar char="—"/>
            </a:pPr>
            <a:r>
              <a:rPr lang="en-US" sz="2400" dirty="0"/>
              <a:t>Includes replacement factor for time off</a:t>
            </a:r>
          </a:p>
          <a:p>
            <a:r>
              <a:rPr lang="en-US" sz="2400" dirty="0"/>
              <a:t>1.0 Administrative Assistant FTE*</a:t>
            </a:r>
          </a:p>
          <a:p>
            <a:r>
              <a:rPr lang="en-US" sz="2400" dirty="0"/>
              <a:t>Protection of infusion area–prevent closure during inpatient census surges</a:t>
            </a:r>
          </a:p>
          <a:p>
            <a:r>
              <a:rPr lang="en-US" sz="2400" dirty="0"/>
              <a:t>Designated SCD infusion cost center, separate from inpatient unit</a:t>
            </a:r>
          </a:p>
          <a:p>
            <a:pPr>
              <a:buFont typeface="Arial" panose="020B0604020202020204" pitchFamily="34" charset="0"/>
              <a:buChar char="•"/>
            </a:pPr>
            <a:endParaRPr lang="en-US" dirty="0"/>
          </a:p>
        </p:txBody>
      </p:sp>
      <p:sp>
        <p:nvSpPr>
          <p:cNvPr id="4" name="TextBox 3"/>
          <p:cNvSpPr txBox="1"/>
          <p:nvPr/>
        </p:nvSpPr>
        <p:spPr>
          <a:xfrm>
            <a:off x="289206" y="4218701"/>
            <a:ext cx="8637977" cy="400110"/>
          </a:xfrm>
          <a:prstGeom prst="rect">
            <a:avLst/>
          </a:prstGeom>
          <a:noFill/>
        </p:spPr>
        <p:txBody>
          <a:bodyPr wrap="square" rtlCol="0">
            <a:spAutoFit/>
          </a:bodyPr>
          <a:lstStyle/>
          <a:p>
            <a:r>
              <a:rPr lang="en-US" sz="2000" dirty="0">
                <a:latin typeface="+mn-lt"/>
              </a:rPr>
              <a:t>*See Appendix for data/calculations to determine new resources (FTEs) needed </a:t>
            </a:r>
          </a:p>
        </p:txBody>
      </p:sp>
    </p:spTree>
    <p:extLst>
      <p:ext uri="{BB962C8B-B14F-4D97-AF65-F5344CB8AC3E}">
        <p14:creationId xmlns:p14="http://schemas.microsoft.com/office/powerpoint/2010/main" val="21840190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969"/>
            <a:ext cx="8229600" cy="535154"/>
          </a:xfrm>
        </p:spPr>
        <p:txBody>
          <a:bodyPr>
            <a:noAutofit/>
          </a:bodyPr>
          <a:lstStyle/>
          <a:p>
            <a:r>
              <a:rPr lang="en-US" dirty="0"/>
              <a:t>Outpatient Infusion Center–Data</a:t>
            </a:r>
            <a:endParaRPr lang="en-US" i="1" dirty="0">
              <a:solidFill>
                <a:schemeClr val="tx1"/>
              </a:solidFill>
            </a:endParaRPr>
          </a:p>
        </p:txBody>
      </p:sp>
      <p:sp>
        <p:nvSpPr>
          <p:cNvPr id="5" name="TextBox 4"/>
          <p:cNvSpPr txBox="1"/>
          <p:nvPr/>
        </p:nvSpPr>
        <p:spPr>
          <a:xfrm>
            <a:off x="898177" y="1313388"/>
            <a:ext cx="7003456" cy="415498"/>
          </a:xfrm>
          <a:prstGeom prst="rect">
            <a:avLst/>
          </a:prstGeom>
          <a:noFill/>
        </p:spPr>
        <p:txBody>
          <a:bodyPr wrap="none" rtlCol="0">
            <a:spAutoFit/>
          </a:bodyPr>
          <a:lstStyle/>
          <a:p>
            <a:r>
              <a:rPr lang="en-US" sz="2100" b="1" i="1" dirty="0">
                <a:solidFill>
                  <a:schemeClr val="accent1">
                    <a:lumMod val="75000"/>
                  </a:schemeClr>
                </a:solidFill>
              </a:rPr>
              <a:t>Estimated Annual Crizanlizumab Contribution Margin</a:t>
            </a:r>
            <a:endParaRPr lang="en-US" sz="2100" dirty="0">
              <a:solidFill>
                <a:schemeClr val="accent1">
                  <a:lumMod val="75000"/>
                </a:schemeClr>
              </a:solidFill>
            </a:endParaRPr>
          </a:p>
        </p:txBody>
      </p:sp>
      <p:sp>
        <p:nvSpPr>
          <p:cNvPr id="4" name="Rectangle 3"/>
          <p:cNvSpPr/>
          <p:nvPr/>
        </p:nvSpPr>
        <p:spPr>
          <a:xfrm>
            <a:off x="5715000" y="4737618"/>
            <a:ext cx="3429000" cy="430887"/>
          </a:xfrm>
          <a:prstGeom prst="rect">
            <a:avLst/>
          </a:prstGeom>
        </p:spPr>
        <p:txBody>
          <a:bodyPr>
            <a:spAutoFit/>
          </a:bodyPr>
          <a:lstStyle/>
          <a:p>
            <a:pPr algn="r"/>
            <a:r>
              <a:rPr lang="en-US" sz="1100" b="1" dirty="0"/>
              <a:t>Prepared by James Flaherty, BSN, RN, CCRN</a:t>
            </a:r>
          </a:p>
          <a:p>
            <a:pPr algn="r"/>
            <a:r>
              <a:rPr lang="en-US" sz="1100" b="1" dirty="0"/>
              <a:t>Adult SCD Program Patient Services Manager</a:t>
            </a:r>
          </a:p>
        </p:txBody>
      </p:sp>
      <p:pic>
        <p:nvPicPr>
          <p:cNvPr id="7" name="Picture 6"/>
          <p:cNvPicPr>
            <a:picLocks noChangeAspect="1"/>
          </p:cNvPicPr>
          <p:nvPr/>
        </p:nvPicPr>
        <p:blipFill>
          <a:blip r:embed="rId3"/>
          <a:stretch>
            <a:fillRect/>
          </a:stretch>
        </p:blipFill>
        <p:spPr>
          <a:xfrm>
            <a:off x="1910953" y="1651942"/>
            <a:ext cx="5322094" cy="2400300"/>
          </a:xfrm>
          <a:prstGeom prst="rect">
            <a:avLst/>
          </a:prstGeom>
        </p:spPr>
      </p:pic>
      <p:sp>
        <p:nvSpPr>
          <p:cNvPr id="8" name="TextBox 7"/>
          <p:cNvSpPr txBox="1"/>
          <p:nvPr/>
        </p:nvSpPr>
        <p:spPr>
          <a:xfrm>
            <a:off x="457200" y="4476008"/>
            <a:ext cx="5756345" cy="261610"/>
          </a:xfrm>
          <a:prstGeom prst="rect">
            <a:avLst/>
          </a:prstGeom>
          <a:noFill/>
        </p:spPr>
        <p:txBody>
          <a:bodyPr wrap="square" rtlCol="0">
            <a:spAutoFit/>
          </a:bodyPr>
          <a:lstStyle/>
          <a:p>
            <a:r>
              <a:rPr lang="en-US" sz="1100" b="1" dirty="0"/>
              <a:t>*Based on data and assumptions available as of late calendar 2019</a:t>
            </a:r>
          </a:p>
        </p:txBody>
      </p:sp>
    </p:spTree>
    <p:extLst>
      <p:ext uri="{BB962C8B-B14F-4D97-AF65-F5344CB8AC3E}">
        <p14:creationId xmlns:p14="http://schemas.microsoft.com/office/powerpoint/2010/main" val="3646044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34" y="201585"/>
            <a:ext cx="8229600" cy="535154"/>
          </a:xfrm>
        </p:spPr>
        <p:txBody>
          <a:bodyPr>
            <a:noAutofit/>
          </a:bodyPr>
          <a:lstStyle/>
          <a:p>
            <a:r>
              <a:rPr lang="en-US" dirty="0"/>
              <a:t>What Happened?</a:t>
            </a:r>
            <a:endParaRPr lang="en-US" dirty="0">
              <a:solidFill>
                <a:srgbClr val="FF0000"/>
              </a:solidFill>
            </a:endParaRP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200" dirty="0"/>
              <a:t>Administration was very receptive to business plan and even suggested it could be expanded</a:t>
            </a:r>
          </a:p>
          <a:p>
            <a:pPr marL="0" indent="0">
              <a:buNone/>
            </a:pPr>
            <a:endParaRPr lang="en-US" sz="750" dirty="0"/>
          </a:p>
          <a:p>
            <a:pPr marL="0" indent="0">
              <a:buNone/>
            </a:pPr>
            <a:r>
              <a:rPr lang="en-US" sz="2100" dirty="0"/>
              <a:t>								</a:t>
            </a:r>
            <a:r>
              <a:rPr lang="en-US" sz="3600" b="1" i="1" dirty="0">
                <a:solidFill>
                  <a:schemeClr val="accent1">
                    <a:lumMod val="50000"/>
                  </a:schemeClr>
                </a:solidFill>
              </a:rPr>
              <a:t>BUT</a:t>
            </a:r>
            <a:endParaRPr lang="en-US" sz="750" b="1" i="1" dirty="0">
              <a:solidFill>
                <a:schemeClr val="accent1">
                  <a:lumMod val="50000"/>
                </a:schemeClr>
              </a:solidFill>
            </a:endParaRPr>
          </a:p>
          <a:p>
            <a:pPr>
              <a:buFont typeface="Arial" panose="020B0604020202020204" pitchFamily="34" charset="0"/>
              <a:buChar char="•"/>
            </a:pPr>
            <a:r>
              <a:rPr lang="en-US" sz="2200" dirty="0"/>
              <a:t>COVID-19 arrived</a:t>
            </a:r>
          </a:p>
          <a:p>
            <a:pPr>
              <a:buFont typeface="Arial" panose="020B0604020202020204" pitchFamily="34" charset="0"/>
              <a:buChar char="•"/>
            </a:pPr>
            <a:r>
              <a:rPr lang="en-US" sz="2200" dirty="0"/>
              <a:t>The SCD inpatient unit was temporarily changed to a COVID-19 unit and SCD patients were transferred to other units</a:t>
            </a:r>
          </a:p>
          <a:p>
            <a:pPr>
              <a:buFont typeface="Arial" panose="020B0604020202020204" pitchFamily="34" charset="0"/>
              <a:buChar char="•"/>
            </a:pPr>
            <a:r>
              <a:rPr lang="en-US" sz="2200" dirty="0"/>
              <a:t>The SCD infusions were returned to the Oncology infusion area</a:t>
            </a:r>
          </a:p>
        </p:txBody>
      </p:sp>
    </p:spTree>
    <p:extLst>
      <p:ext uri="{BB962C8B-B14F-4D97-AF65-F5344CB8AC3E}">
        <p14:creationId xmlns:p14="http://schemas.microsoft.com/office/powerpoint/2010/main" val="4274711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4910" y="217341"/>
            <a:ext cx="5765746" cy="523922"/>
          </a:xfrm>
        </p:spPr>
        <p:txBody>
          <a:bodyPr>
            <a:noAutofit/>
          </a:bodyPr>
          <a:lstStyle/>
          <a:p>
            <a:r>
              <a:rPr lang="en-US" dirty="0">
                <a:solidFill>
                  <a:srgbClr val="C00000"/>
                </a:solidFill>
              </a:rPr>
              <a:t>Takeaways</a:t>
            </a:r>
          </a:p>
        </p:txBody>
      </p:sp>
      <p:sp>
        <p:nvSpPr>
          <p:cNvPr id="3" name="Content Placeholder 2"/>
          <p:cNvSpPr>
            <a:spLocks noGrp="1"/>
          </p:cNvSpPr>
          <p:nvPr>
            <p:ph idx="1"/>
          </p:nvPr>
        </p:nvSpPr>
        <p:spPr>
          <a:xfrm>
            <a:off x="414910" y="852323"/>
            <a:ext cx="8548066" cy="3917639"/>
          </a:xfrm>
        </p:spPr>
        <p:txBody>
          <a:bodyPr>
            <a:normAutofit fontScale="92500" lnSpcReduction="10000"/>
          </a:bodyPr>
          <a:lstStyle/>
          <a:p>
            <a:pPr>
              <a:buFont typeface="Arial" panose="020B0604020202020204" pitchFamily="34" charset="0"/>
              <a:buChar char="•"/>
            </a:pPr>
            <a:r>
              <a:rPr lang="en-US" sz="2600" b="1" dirty="0">
                <a:solidFill>
                  <a:srgbClr val="C00000"/>
                </a:solidFill>
                <a:latin typeface="Arial" panose="020B0604020202020204" pitchFamily="34" charset="0"/>
                <a:cs typeface="Arial" panose="020B0604020202020204" pitchFamily="34" charset="0"/>
              </a:rPr>
              <a:t>Secure institutional support for your program</a:t>
            </a:r>
          </a:p>
          <a:p>
            <a:pPr lvl="1">
              <a:buFont typeface="Calibri" panose="020F0502020204030204" pitchFamily="34" charset="0"/>
              <a:buChar char="—"/>
            </a:pPr>
            <a:r>
              <a:rPr lang="en-US" sz="2200" dirty="0">
                <a:latin typeface="Arial" panose="020B0604020202020204" pitchFamily="34" charset="0"/>
                <a:cs typeface="Arial" panose="020B0604020202020204" pitchFamily="34" charset="0"/>
              </a:rPr>
              <a:t>Network with hospital-based colleagues to find data/data analysis resources</a:t>
            </a:r>
          </a:p>
          <a:p>
            <a:pPr lvl="1">
              <a:buFont typeface="Calibri" panose="020F0502020204030204" pitchFamily="34" charset="0"/>
              <a:buChar char="—"/>
            </a:pPr>
            <a:r>
              <a:rPr lang="en-US" sz="2200" dirty="0">
                <a:latin typeface="Arial" panose="020B0604020202020204" pitchFamily="34" charset="0"/>
                <a:cs typeface="Arial" panose="020B0604020202020204" pitchFamily="34" charset="0"/>
              </a:rPr>
              <a:t>Appeal to hospital leadership for financial and other support</a:t>
            </a:r>
          </a:p>
          <a:p>
            <a:pPr lvl="1">
              <a:buFont typeface="Calibri" panose="020F0502020204030204" pitchFamily="34" charset="0"/>
              <a:buChar char="—"/>
            </a:pPr>
            <a:r>
              <a:rPr lang="en-US" sz="2200" dirty="0">
                <a:latin typeface="Arial" panose="020B0604020202020204" pitchFamily="34" charset="0"/>
                <a:cs typeface="Arial" panose="020B0604020202020204" pitchFamily="34" charset="0"/>
              </a:rPr>
              <a:t>Show the value of your program to the hospital</a:t>
            </a:r>
          </a:p>
          <a:p>
            <a:pPr lvl="2">
              <a:buFont typeface="Wingdings" panose="05000000000000000000" pitchFamily="2" charset="2"/>
              <a:buChar char="Ø"/>
            </a:pPr>
            <a:r>
              <a:rPr lang="en-US" sz="2000" dirty="0">
                <a:latin typeface="Arial" panose="020B0604020202020204" pitchFamily="34" charset="0"/>
                <a:cs typeface="Arial" panose="020B0604020202020204" pitchFamily="34" charset="0"/>
              </a:rPr>
              <a:t>Cost reduction</a:t>
            </a:r>
          </a:p>
          <a:p>
            <a:pPr lvl="2">
              <a:buFont typeface="Wingdings" panose="05000000000000000000" pitchFamily="2" charset="2"/>
              <a:buChar char="Ø"/>
            </a:pPr>
            <a:r>
              <a:rPr lang="en-US" sz="2000" dirty="0">
                <a:latin typeface="Arial" panose="020B0604020202020204" pitchFamily="34" charset="0"/>
                <a:cs typeface="Arial" panose="020B0604020202020204" pitchFamily="34" charset="0"/>
              </a:rPr>
              <a:t>Revenue enhancement</a:t>
            </a:r>
          </a:p>
          <a:p>
            <a:pPr lvl="2">
              <a:buFont typeface="Wingdings" panose="05000000000000000000" pitchFamily="2" charset="2"/>
              <a:buChar char="Ø"/>
            </a:pPr>
            <a:r>
              <a:rPr lang="en-US" sz="2000" dirty="0">
                <a:latin typeface="Arial" panose="020B0604020202020204" pitchFamily="34" charset="0"/>
                <a:cs typeface="Arial" panose="020B0604020202020204" pitchFamily="34" charset="0"/>
              </a:rPr>
              <a:t>Patient and staff satisfaction</a:t>
            </a:r>
          </a:p>
          <a:p>
            <a:pPr lvl="2">
              <a:buFont typeface="Wingdings" panose="05000000000000000000" pitchFamily="2" charset="2"/>
              <a:buChar char="Ø"/>
            </a:pPr>
            <a:r>
              <a:rPr lang="en-US" sz="2000" dirty="0">
                <a:latin typeface="Arial" panose="020B0604020202020204" pitchFamily="34" charset="0"/>
                <a:cs typeface="Arial" panose="020B0604020202020204" pitchFamily="34" charset="0"/>
              </a:rPr>
              <a:t>Community satisfaction and endorsement</a:t>
            </a:r>
          </a:p>
          <a:p>
            <a:pPr lvl="2"/>
            <a:endParaRPr lang="en-US" sz="900" dirty="0">
              <a:latin typeface="Arial" panose="020B0604020202020204" pitchFamily="34" charset="0"/>
              <a:cs typeface="Arial" panose="020B0604020202020204" pitchFamily="34" charset="0"/>
            </a:endParaRPr>
          </a:p>
          <a:p>
            <a:pPr lvl="2"/>
            <a:endParaRPr lang="en-US" sz="600" dirty="0">
              <a:latin typeface="Arial" panose="020B0604020202020204" pitchFamily="34" charset="0"/>
              <a:cs typeface="Arial" panose="020B0604020202020204" pitchFamily="34" charset="0"/>
            </a:endParaRPr>
          </a:p>
          <a:p>
            <a:pPr marL="0" indent="0">
              <a:buNone/>
            </a:pPr>
            <a:r>
              <a:rPr lang="en-US" sz="1900" b="1" dirty="0">
                <a:latin typeface="Arial" panose="020B0604020202020204" pitchFamily="34" charset="0"/>
                <a:cs typeface="Arial" panose="020B0604020202020204" pitchFamily="34" charset="0"/>
              </a:rPr>
              <a:t>Note</a:t>
            </a:r>
            <a:r>
              <a:rPr lang="en-US" sz="1900" dirty="0">
                <a:latin typeface="Arial" panose="020B0604020202020204" pitchFamily="34" charset="0"/>
                <a:cs typeface="Arial" panose="020B0604020202020204" pitchFamily="34" charset="0"/>
              </a:rPr>
              <a:t>: Proposing a “Pilot” program and then showing incremental successes can be an effective way to secure institutional support</a:t>
            </a:r>
          </a:p>
          <a:p>
            <a:pPr lvl="2"/>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3480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31882" y="275897"/>
            <a:ext cx="6463862" cy="528145"/>
          </a:xfrm>
        </p:spPr>
        <p:txBody>
          <a:bodyPr>
            <a:noAutofit/>
          </a:bodyPr>
          <a:lstStyle/>
          <a:p>
            <a:pPr algn="ctr"/>
            <a:r>
              <a:rPr lang="en-US" sz="3200" dirty="0">
                <a:solidFill>
                  <a:srgbClr val="C00000"/>
                </a:solidFill>
              </a:rPr>
              <a:t>Thank you for your attention!</a:t>
            </a:r>
          </a:p>
        </p:txBody>
      </p:sp>
      <p:sp>
        <p:nvSpPr>
          <p:cNvPr id="4" name="Text Placeholder 3"/>
          <p:cNvSpPr>
            <a:spLocks noGrp="1"/>
          </p:cNvSpPr>
          <p:nvPr>
            <p:ph type="body" sz="half" idx="2"/>
          </p:nvPr>
        </p:nvSpPr>
        <p:spPr/>
        <p:txBody>
          <a:bodyPr>
            <a:normAutofit/>
          </a:bodyPr>
          <a:lstStyle/>
          <a:p>
            <a:pPr algn="ctr"/>
            <a:r>
              <a:rPr lang="en-US" sz="2700" i="1" dirty="0"/>
              <a:t>Questions?</a:t>
            </a:r>
          </a:p>
        </p:txBody>
      </p:sp>
      <p:pic>
        <p:nvPicPr>
          <p:cNvPr id="5" name="Picture 4"/>
          <p:cNvPicPr>
            <a:picLocks noChangeAspect="1"/>
          </p:cNvPicPr>
          <p:nvPr/>
        </p:nvPicPr>
        <p:blipFill>
          <a:blip r:embed="rId3"/>
          <a:stretch>
            <a:fillRect/>
          </a:stretch>
        </p:blipFill>
        <p:spPr>
          <a:xfrm>
            <a:off x="3733707" y="1442197"/>
            <a:ext cx="1660213" cy="2087656"/>
          </a:xfrm>
          <a:prstGeom prst="rect">
            <a:avLst/>
          </a:prstGeom>
        </p:spPr>
      </p:pic>
    </p:spTree>
    <p:extLst>
      <p:ext uri="{BB962C8B-B14F-4D97-AF65-F5344CB8AC3E}">
        <p14:creationId xmlns:p14="http://schemas.microsoft.com/office/powerpoint/2010/main" val="1179175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2444" y="1767647"/>
            <a:ext cx="6463862" cy="804103"/>
          </a:xfrm>
        </p:spPr>
        <p:txBody>
          <a:bodyPr>
            <a:noAutofit/>
          </a:bodyPr>
          <a:lstStyle/>
          <a:p>
            <a:pPr algn="ctr"/>
            <a:r>
              <a:rPr lang="en-US" sz="4400" dirty="0">
                <a:solidFill>
                  <a:srgbClr val="C00000"/>
                </a:solidFill>
              </a:rPr>
              <a:t>Appendix</a:t>
            </a:r>
          </a:p>
        </p:txBody>
      </p:sp>
    </p:spTree>
    <p:extLst>
      <p:ext uri="{BB962C8B-B14F-4D97-AF65-F5344CB8AC3E}">
        <p14:creationId xmlns:p14="http://schemas.microsoft.com/office/powerpoint/2010/main" val="5663165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3332" y="114565"/>
            <a:ext cx="7681868" cy="413729"/>
          </a:xfrm>
        </p:spPr>
        <p:txBody>
          <a:bodyPr>
            <a:noAutofit/>
          </a:bodyPr>
          <a:lstStyle/>
          <a:p>
            <a:r>
              <a:rPr lang="en-US" sz="2400" b="1" dirty="0"/>
              <a:t>Revenue Opportunity From Freeing Up Beds</a:t>
            </a:r>
            <a:endParaRPr lang="en-US" sz="2400" b="1" dirty="0">
              <a:solidFill>
                <a:srgbClr val="FF0000"/>
              </a:solidFill>
            </a:endParaRPr>
          </a:p>
        </p:txBody>
      </p:sp>
      <p:sp>
        <p:nvSpPr>
          <p:cNvPr id="11" name="TextBox 10"/>
          <p:cNvSpPr txBox="1"/>
          <p:nvPr/>
        </p:nvSpPr>
        <p:spPr>
          <a:xfrm>
            <a:off x="406039" y="528294"/>
            <a:ext cx="3728906" cy="400110"/>
          </a:xfrm>
          <a:prstGeom prst="rect">
            <a:avLst/>
          </a:prstGeom>
          <a:noFill/>
        </p:spPr>
        <p:txBody>
          <a:bodyPr wrap="none" rtlCol="0">
            <a:spAutoFit/>
          </a:bodyPr>
          <a:lstStyle/>
          <a:p>
            <a:r>
              <a:rPr lang="en-US" sz="2000" b="1" dirty="0"/>
              <a:t>Backfill Calculation example:</a:t>
            </a:r>
          </a:p>
        </p:txBody>
      </p:sp>
      <p:sp>
        <p:nvSpPr>
          <p:cNvPr id="5" name="TextBox 4"/>
          <p:cNvSpPr txBox="1"/>
          <p:nvPr/>
        </p:nvSpPr>
        <p:spPr>
          <a:xfrm>
            <a:off x="482400" y="1150823"/>
            <a:ext cx="7819200" cy="3447098"/>
          </a:xfrm>
          <a:prstGeom prst="rect">
            <a:avLst/>
          </a:prstGeom>
          <a:noFill/>
        </p:spPr>
        <p:txBody>
          <a:bodyPr wrap="square" rtlCol="0">
            <a:spAutoFit/>
          </a:bodyPr>
          <a:lstStyle/>
          <a:p>
            <a:pPr marL="342900" lvl="0" indent="-342900">
              <a:buFont typeface="+mj-lt"/>
              <a:buAutoNum type="arabicPeriod"/>
            </a:pPr>
            <a:r>
              <a:rPr lang="en-US" sz="1600" dirty="0">
                <a:solidFill>
                  <a:schemeClr val="tx2"/>
                </a:solidFill>
              </a:rPr>
              <a:t>Start with </a:t>
            </a:r>
            <a:r>
              <a:rPr lang="en-US" sz="1600" b="1" dirty="0">
                <a:solidFill>
                  <a:schemeClr val="tx2"/>
                </a:solidFill>
              </a:rPr>
              <a:t>N = 100</a:t>
            </a:r>
            <a:r>
              <a:rPr lang="en-US" sz="1600" dirty="0">
                <a:solidFill>
                  <a:schemeClr val="tx2"/>
                </a:solidFill>
              </a:rPr>
              <a:t> SCD inpatient discharges  </a:t>
            </a:r>
          </a:p>
          <a:p>
            <a:pPr marL="342900" lvl="0" indent="-342900">
              <a:buFont typeface="+mj-lt"/>
              <a:buAutoNum type="arabicPeriod"/>
            </a:pPr>
            <a:endParaRPr lang="en-US" sz="400" dirty="0">
              <a:solidFill>
                <a:schemeClr val="tx2"/>
              </a:solidFill>
            </a:endParaRPr>
          </a:p>
          <a:p>
            <a:pPr marL="342900" lvl="0" indent="-342900">
              <a:buFont typeface="+mj-lt"/>
              <a:buAutoNum type="arabicPeriod"/>
            </a:pPr>
            <a:r>
              <a:rPr lang="en-US" sz="1600" dirty="0">
                <a:solidFill>
                  <a:schemeClr val="tx2"/>
                </a:solidFill>
              </a:rPr>
              <a:t>An average LOS (ALOS) </a:t>
            </a:r>
            <a:r>
              <a:rPr lang="en-US" sz="1600" b="1" dirty="0">
                <a:solidFill>
                  <a:schemeClr val="tx2"/>
                </a:solidFill>
              </a:rPr>
              <a:t>reduction of 5.5 days to 4.75 </a:t>
            </a:r>
            <a:r>
              <a:rPr lang="en-US" sz="1600" dirty="0">
                <a:solidFill>
                  <a:schemeClr val="tx2"/>
                </a:solidFill>
              </a:rPr>
              <a:t>days per discharge produces a </a:t>
            </a:r>
            <a:r>
              <a:rPr lang="en-US" sz="1600" b="1" dirty="0">
                <a:solidFill>
                  <a:schemeClr val="tx2"/>
                </a:solidFill>
              </a:rPr>
              <a:t>0.75 day </a:t>
            </a:r>
            <a:r>
              <a:rPr lang="en-US" sz="1600" dirty="0">
                <a:solidFill>
                  <a:schemeClr val="tx2"/>
                </a:solidFill>
              </a:rPr>
              <a:t>reduction per discharge  </a:t>
            </a:r>
          </a:p>
          <a:p>
            <a:pPr marL="342900" lvl="0" indent="-342900">
              <a:buFont typeface="+mj-lt"/>
              <a:buAutoNum type="arabicPeriod"/>
            </a:pPr>
            <a:endParaRPr lang="en-US" sz="400" dirty="0">
              <a:solidFill>
                <a:schemeClr val="tx2"/>
              </a:solidFill>
            </a:endParaRPr>
          </a:p>
          <a:p>
            <a:pPr marL="342900" lvl="0" indent="-342900">
              <a:buFont typeface="+mj-lt"/>
              <a:buAutoNum type="arabicPeriod"/>
            </a:pPr>
            <a:r>
              <a:rPr lang="en-US" sz="1600" b="1" dirty="0">
                <a:solidFill>
                  <a:schemeClr val="tx2"/>
                </a:solidFill>
              </a:rPr>
              <a:t>0.75 days </a:t>
            </a:r>
            <a:r>
              <a:rPr lang="en-US" sz="1600" dirty="0">
                <a:solidFill>
                  <a:schemeClr val="tx2"/>
                </a:solidFill>
              </a:rPr>
              <a:t>per discharge times </a:t>
            </a:r>
            <a:r>
              <a:rPr lang="en-US" sz="1600" b="1" dirty="0">
                <a:solidFill>
                  <a:schemeClr val="tx2"/>
                </a:solidFill>
              </a:rPr>
              <a:t>100</a:t>
            </a:r>
            <a:r>
              <a:rPr lang="en-US" sz="1600" dirty="0">
                <a:solidFill>
                  <a:schemeClr val="tx2"/>
                </a:solidFill>
              </a:rPr>
              <a:t> discharges produces </a:t>
            </a:r>
            <a:r>
              <a:rPr lang="en-US" sz="1600" b="1" dirty="0">
                <a:solidFill>
                  <a:schemeClr val="tx2"/>
                </a:solidFill>
              </a:rPr>
              <a:t>75 “freed up” days </a:t>
            </a:r>
            <a:r>
              <a:rPr lang="en-US" sz="1600" dirty="0">
                <a:solidFill>
                  <a:schemeClr val="tx2"/>
                </a:solidFill>
              </a:rPr>
              <a:t>available for other patients  </a:t>
            </a:r>
          </a:p>
          <a:p>
            <a:pPr marL="342900" lvl="0" indent="-342900">
              <a:buFont typeface="+mj-lt"/>
              <a:buAutoNum type="arabicPeriod"/>
            </a:pPr>
            <a:endParaRPr lang="en-US" sz="400" dirty="0">
              <a:solidFill>
                <a:schemeClr val="tx2"/>
              </a:solidFill>
            </a:endParaRPr>
          </a:p>
          <a:p>
            <a:pPr marL="342900" lvl="0" indent="-342900">
              <a:buFont typeface="+mj-lt"/>
              <a:buAutoNum type="arabicPeriod"/>
            </a:pPr>
            <a:r>
              <a:rPr lang="en-US" sz="1600" dirty="0">
                <a:solidFill>
                  <a:schemeClr val="tx2"/>
                </a:solidFill>
              </a:rPr>
              <a:t>Assume those </a:t>
            </a:r>
            <a:r>
              <a:rPr lang="en-US" sz="1600" b="1" dirty="0">
                <a:solidFill>
                  <a:schemeClr val="tx2"/>
                </a:solidFill>
              </a:rPr>
              <a:t>75 days </a:t>
            </a:r>
            <a:r>
              <a:rPr lang="en-US" sz="1600" dirty="0">
                <a:solidFill>
                  <a:schemeClr val="tx2"/>
                </a:solidFill>
              </a:rPr>
              <a:t>are likely to be filled by general medicine admissions from the ED, and the general medicine patients’ </a:t>
            </a:r>
            <a:r>
              <a:rPr lang="en-US" sz="1600" b="1" dirty="0">
                <a:solidFill>
                  <a:schemeClr val="tx2"/>
                </a:solidFill>
              </a:rPr>
              <a:t>ALOS = 5.0 days</a:t>
            </a:r>
            <a:endParaRPr lang="en-US" sz="1600" dirty="0">
              <a:solidFill>
                <a:schemeClr val="tx2"/>
              </a:solidFill>
            </a:endParaRPr>
          </a:p>
          <a:p>
            <a:pPr marL="342900" lvl="0" indent="-342900">
              <a:buFont typeface="+mj-lt"/>
              <a:buAutoNum type="arabicPeriod"/>
            </a:pPr>
            <a:endParaRPr lang="en-US" sz="400" dirty="0">
              <a:solidFill>
                <a:schemeClr val="tx2"/>
              </a:solidFill>
            </a:endParaRPr>
          </a:p>
          <a:p>
            <a:pPr marL="342900" lvl="0" indent="-342900">
              <a:buFont typeface="+mj-lt"/>
              <a:buAutoNum type="arabicPeriod"/>
            </a:pPr>
            <a:r>
              <a:rPr lang="en-US" sz="1600" b="1" dirty="0">
                <a:solidFill>
                  <a:schemeClr val="tx2"/>
                </a:solidFill>
              </a:rPr>
              <a:t>75 “freed up” days </a:t>
            </a:r>
            <a:r>
              <a:rPr lang="en-US" sz="1600" dirty="0">
                <a:solidFill>
                  <a:schemeClr val="tx2"/>
                </a:solidFill>
              </a:rPr>
              <a:t>divided by </a:t>
            </a:r>
            <a:r>
              <a:rPr lang="en-US" sz="1600" b="1" dirty="0">
                <a:solidFill>
                  <a:schemeClr val="tx2"/>
                </a:solidFill>
              </a:rPr>
              <a:t>5.0 day LOS </a:t>
            </a:r>
            <a:r>
              <a:rPr lang="en-US" sz="1600" dirty="0">
                <a:solidFill>
                  <a:schemeClr val="tx2"/>
                </a:solidFill>
              </a:rPr>
              <a:t>= </a:t>
            </a:r>
            <a:r>
              <a:rPr lang="en-US" sz="1600" b="1" dirty="0">
                <a:solidFill>
                  <a:schemeClr val="tx2"/>
                </a:solidFill>
              </a:rPr>
              <a:t>15 newly available admissions </a:t>
            </a:r>
            <a:r>
              <a:rPr lang="en-US" sz="1600" dirty="0">
                <a:solidFill>
                  <a:schemeClr val="tx2"/>
                </a:solidFill>
              </a:rPr>
              <a:t>for general medicine patients  </a:t>
            </a:r>
          </a:p>
          <a:p>
            <a:pPr marL="342900" lvl="0" indent="-342900">
              <a:buFont typeface="+mj-lt"/>
              <a:buAutoNum type="arabicPeriod"/>
            </a:pPr>
            <a:endParaRPr lang="en-US" sz="400" dirty="0">
              <a:solidFill>
                <a:schemeClr val="tx2"/>
              </a:solidFill>
            </a:endParaRPr>
          </a:p>
          <a:p>
            <a:pPr marL="342900" lvl="0" indent="-342900">
              <a:buFont typeface="+mj-lt"/>
              <a:buAutoNum type="arabicPeriod"/>
            </a:pPr>
            <a:r>
              <a:rPr lang="en-US" sz="1600" dirty="0">
                <a:solidFill>
                  <a:schemeClr val="tx2"/>
                </a:solidFill>
              </a:rPr>
              <a:t>Assume the </a:t>
            </a:r>
            <a:r>
              <a:rPr lang="en-US" sz="1600" b="1" dirty="0">
                <a:solidFill>
                  <a:schemeClr val="tx2"/>
                </a:solidFill>
              </a:rPr>
              <a:t>average margin </a:t>
            </a:r>
            <a:r>
              <a:rPr lang="en-US" sz="1600" dirty="0">
                <a:solidFill>
                  <a:schemeClr val="tx2"/>
                </a:solidFill>
              </a:rPr>
              <a:t>for a general medicine discharge = </a:t>
            </a:r>
            <a:r>
              <a:rPr lang="en-US" sz="1600" b="1" dirty="0">
                <a:solidFill>
                  <a:schemeClr val="tx2"/>
                </a:solidFill>
              </a:rPr>
              <a:t>$2,000</a:t>
            </a:r>
            <a:endParaRPr lang="en-US" sz="1600" dirty="0">
              <a:solidFill>
                <a:schemeClr val="tx2"/>
              </a:solidFill>
            </a:endParaRPr>
          </a:p>
          <a:p>
            <a:pPr marL="342900" lvl="0" indent="-342900">
              <a:buFont typeface="+mj-lt"/>
              <a:buAutoNum type="arabicPeriod"/>
            </a:pPr>
            <a:endParaRPr lang="en-US" sz="400" dirty="0">
              <a:solidFill>
                <a:schemeClr val="tx2"/>
              </a:solidFill>
            </a:endParaRPr>
          </a:p>
          <a:p>
            <a:pPr marL="342900" lvl="0" indent="-342900">
              <a:buFont typeface="+mj-lt"/>
              <a:buAutoNum type="arabicPeriod"/>
            </a:pPr>
            <a:r>
              <a:rPr lang="en-US" sz="1600" b="1" dirty="0">
                <a:solidFill>
                  <a:schemeClr val="tx2"/>
                </a:solidFill>
              </a:rPr>
              <a:t>$2,000 </a:t>
            </a:r>
            <a:r>
              <a:rPr lang="en-US" sz="1600" dirty="0">
                <a:solidFill>
                  <a:schemeClr val="tx2"/>
                </a:solidFill>
              </a:rPr>
              <a:t>times </a:t>
            </a:r>
            <a:r>
              <a:rPr lang="en-US" sz="1600" b="1" dirty="0">
                <a:solidFill>
                  <a:schemeClr val="tx2"/>
                </a:solidFill>
              </a:rPr>
              <a:t>15 </a:t>
            </a:r>
            <a:r>
              <a:rPr lang="en-US" sz="1600" dirty="0">
                <a:solidFill>
                  <a:schemeClr val="tx2"/>
                </a:solidFill>
              </a:rPr>
              <a:t>newly available admissions = </a:t>
            </a:r>
            <a:r>
              <a:rPr lang="en-US" sz="1600" b="1" dirty="0">
                <a:solidFill>
                  <a:schemeClr val="tx2"/>
                </a:solidFill>
              </a:rPr>
              <a:t>$30,000 incremental margin</a:t>
            </a:r>
            <a:r>
              <a:rPr lang="en-US" sz="1600" dirty="0">
                <a:solidFill>
                  <a:schemeClr val="tx2"/>
                </a:solidFill>
              </a:rPr>
              <a:t>  </a:t>
            </a:r>
          </a:p>
          <a:p>
            <a:endParaRPr lang="en-US" dirty="0"/>
          </a:p>
        </p:txBody>
      </p:sp>
    </p:spTree>
    <p:extLst>
      <p:ext uri="{BB962C8B-B14F-4D97-AF65-F5344CB8AC3E}">
        <p14:creationId xmlns:p14="http://schemas.microsoft.com/office/powerpoint/2010/main" val="18743401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8463" y="59076"/>
            <a:ext cx="4629150" cy="424339"/>
          </a:xfrm>
        </p:spPr>
        <p:txBody>
          <a:bodyPr>
            <a:normAutofit/>
          </a:bodyPr>
          <a:lstStyle/>
          <a:p>
            <a:r>
              <a:rPr lang="en-US" sz="2025" b="1" dirty="0"/>
              <a:t>340B Opportunity Example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5857739"/>
              </p:ext>
            </p:extLst>
          </p:nvPr>
        </p:nvGraphicFramePr>
        <p:xfrm>
          <a:off x="737466" y="1145205"/>
          <a:ext cx="7573817" cy="3537904"/>
        </p:xfrm>
        <a:graphic>
          <a:graphicData uri="http://schemas.openxmlformats.org/drawingml/2006/table">
            <a:tbl>
              <a:tblPr firstRow="1" bandRow="1">
                <a:tableStyleId>{3B4B98B0-60AC-42C2-AFA5-B58CD77FA1E5}</a:tableStyleId>
              </a:tblPr>
              <a:tblGrid>
                <a:gridCol w="2932224">
                  <a:extLst>
                    <a:ext uri="{9D8B030D-6E8A-4147-A177-3AD203B41FA5}">
                      <a16:colId xmlns:a16="http://schemas.microsoft.com/office/drawing/2014/main" val="20000"/>
                    </a:ext>
                  </a:extLst>
                </a:gridCol>
                <a:gridCol w="986176">
                  <a:extLst>
                    <a:ext uri="{9D8B030D-6E8A-4147-A177-3AD203B41FA5}">
                      <a16:colId xmlns:a16="http://schemas.microsoft.com/office/drawing/2014/main" val="20001"/>
                    </a:ext>
                  </a:extLst>
                </a:gridCol>
                <a:gridCol w="3655417">
                  <a:extLst>
                    <a:ext uri="{9D8B030D-6E8A-4147-A177-3AD203B41FA5}">
                      <a16:colId xmlns:a16="http://schemas.microsoft.com/office/drawing/2014/main" val="20002"/>
                    </a:ext>
                  </a:extLst>
                </a:gridCol>
              </a:tblGrid>
              <a:tr h="555036">
                <a:tc>
                  <a:txBody>
                    <a:bodyPr/>
                    <a:lstStyle/>
                    <a:p>
                      <a:r>
                        <a:rPr lang="en-US" sz="1800" b="1" dirty="0"/>
                        <a:t>Average Wholesale Price (AWP)</a:t>
                      </a:r>
                    </a:p>
                  </a:txBody>
                  <a:tcPr marL="51435" marR="51435" marT="25718" marB="25718"/>
                </a:tc>
                <a:tc>
                  <a:txBody>
                    <a:bodyPr/>
                    <a:lstStyle/>
                    <a:p>
                      <a:pPr algn="r"/>
                      <a:r>
                        <a:rPr lang="en-US" sz="1800" b="1" dirty="0"/>
                        <a:t>$5,630</a:t>
                      </a:r>
                    </a:p>
                  </a:txBody>
                  <a:tcPr marL="51435" marR="51435" marT="25718" marB="25718"/>
                </a:tc>
                <a:tc>
                  <a:txBody>
                    <a:bodyPr/>
                    <a:lstStyle/>
                    <a:p>
                      <a:r>
                        <a:rPr lang="en-US" sz="1800" b="1" dirty="0"/>
                        <a:t>Manufacturer-recommended price for hospital to sell</a:t>
                      </a:r>
                      <a:r>
                        <a:rPr lang="en-US" sz="1800" b="1" baseline="0" dirty="0"/>
                        <a:t> Jadenu</a:t>
                      </a:r>
                      <a:endParaRPr lang="en-US" sz="1800" b="1" dirty="0"/>
                    </a:p>
                  </a:txBody>
                  <a:tcPr marL="51435" marR="51435" marT="25718" marB="25718"/>
                </a:tc>
                <a:extLst>
                  <a:ext uri="{0D108BD9-81ED-4DB2-BD59-A6C34878D82A}">
                    <a16:rowId xmlns:a16="http://schemas.microsoft.com/office/drawing/2014/main" val="10000"/>
                  </a:ext>
                </a:extLst>
              </a:tr>
              <a:tr h="555036">
                <a:tc>
                  <a:txBody>
                    <a:bodyPr/>
                    <a:lstStyle/>
                    <a:p>
                      <a:r>
                        <a:rPr lang="en-US" sz="1800" b="1" dirty="0"/>
                        <a:t>Typical AWP Contract Pricing</a:t>
                      </a:r>
                    </a:p>
                  </a:txBody>
                  <a:tcPr marL="51435" marR="51435" marT="25718" marB="25718"/>
                </a:tc>
                <a:tc>
                  <a:txBody>
                    <a:bodyPr/>
                    <a:lstStyle/>
                    <a:p>
                      <a:pPr algn="r"/>
                      <a:r>
                        <a:rPr lang="en-US" sz="1800" b="1" dirty="0"/>
                        <a:t>-17.5%</a:t>
                      </a:r>
                    </a:p>
                  </a:txBody>
                  <a:tcPr marL="51435" marR="51435" marT="25718" marB="25718"/>
                </a:tc>
                <a:tc>
                  <a:txBody>
                    <a:bodyPr/>
                    <a:lstStyle/>
                    <a:p>
                      <a:r>
                        <a:rPr lang="en-US" sz="1800" b="1" dirty="0"/>
                        <a:t>Discount that payors</a:t>
                      </a:r>
                      <a:r>
                        <a:rPr lang="en-US" sz="1800" b="1" baseline="0" dirty="0"/>
                        <a:t> negotiate to pay hospital for medication </a:t>
                      </a:r>
                      <a:endParaRPr lang="en-US" sz="1800" b="1" dirty="0"/>
                    </a:p>
                  </a:txBody>
                  <a:tcPr marL="51435" marR="51435" marT="25718" marB="25718"/>
                </a:tc>
                <a:extLst>
                  <a:ext uri="{0D108BD9-81ED-4DB2-BD59-A6C34878D82A}">
                    <a16:rowId xmlns:a16="http://schemas.microsoft.com/office/drawing/2014/main" val="10001"/>
                  </a:ext>
                </a:extLst>
              </a:tr>
              <a:tr h="555036">
                <a:tc>
                  <a:txBody>
                    <a:bodyPr/>
                    <a:lstStyle/>
                    <a:p>
                      <a:r>
                        <a:rPr lang="en-US" sz="1800" b="1" dirty="0"/>
                        <a:t>Revenue Received per Package</a:t>
                      </a:r>
                    </a:p>
                  </a:txBody>
                  <a:tcPr marL="51435" marR="51435" marT="25718" marB="25718"/>
                </a:tc>
                <a:tc>
                  <a:txBody>
                    <a:bodyPr/>
                    <a:lstStyle/>
                    <a:p>
                      <a:pPr algn="r"/>
                      <a:r>
                        <a:rPr lang="en-US" sz="1800" b="1" dirty="0"/>
                        <a:t>$4,640</a:t>
                      </a:r>
                    </a:p>
                  </a:txBody>
                  <a:tcPr marL="51435" marR="51435" marT="25718" marB="25718"/>
                </a:tc>
                <a:tc>
                  <a:txBody>
                    <a:bodyPr/>
                    <a:lstStyle/>
                    <a:p>
                      <a:r>
                        <a:rPr lang="en-US" sz="1800" b="1" dirty="0"/>
                        <a:t>Amount that hospital</a:t>
                      </a:r>
                      <a:r>
                        <a:rPr lang="en-US" sz="1800" b="1" baseline="0" dirty="0"/>
                        <a:t> receives for medication from payors</a:t>
                      </a:r>
                      <a:endParaRPr lang="en-US" sz="1800" b="1" dirty="0"/>
                    </a:p>
                  </a:txBody>
                  <a:tcPr marL="51435" marR="51435" marT="25718" marB="25718"/>
                </a:tc>
                <a:extLst>
                  <a:ext uri="{0D108BD9-81ED-4DB2-BD59-A6C34878D82A}">
                    <a16:rowId xmlns:a16="http://schemas.microsoft.com/office/drawing/2014/main" val="10002"/>
                  </a:ext>
                </a:extLst>
              </a:tr>
              <a:tr h="555036">
                <a:tc>
                  <a:txBody>
                    <a:bodyPr/>
                    <a:lstStyle/>
                    <a:p>
                      <a:r>
                        <a:rPr lang="en-US" sz="1800" b="1" dirty="0"/>
                        <a:t>Jadenu 340B Price</a:t>
                      </a:r>
                    </a:p>
                  </a:txBody>
                  <a:tcPr marL="51435" marR="51435" marT="25718" marB="25718"/>
                </a:tc>
                <a:tc>
                  <a:txBody>
                    <a:bodyPr/>
                    <a:lstStyle/>
                    <a:p>
                      <a:pPr algn="r"/>
                      <a:r>
                        <a:rPr lang="en-US" sz="1800" b="1" dirty="0"/>
                        <a:t>$2,310</a:t>
                      </a:r>
                    </a:p>
                  </a:txBody>
                  <a:tcPr marL="51435" marR="51435" marT="25718" marB="25718"/>
                </a:tc>
                <a:tc>
                  <a:txBody>
                    <a:bodyPr/>
                    <a:lstStyle/>
                    <a:p>
                      <a:r>
                        <a:rPr lang="en-US" sz="1800" b="1" dirty="0"/>
                        <a:t>Cost to hospital</a:t>
                      </a:r>
                      <a:r>
                        <a:rPr lang="en-US" sz="1800" b="1" baseline="0" dirty="0"/>
                        <a:t> for medication from manufacturer</a:t>
                      </a:r>
                      <a:endParaRPr lang="en-US" sz="1800" b="1" dirty="0"/>
                    </a:p>
                  </a:txBody>
                  <a:tcPr marL="51435" marR="51435" marT="25718" marB="25718"/>
                </a:tc>
                <a:extLst>
                  <a:ext uri="{0D108BD9-81ED-4DB2-BD59-A6C34878D82A}">
                    <a16:rowId xmlns:a16="http://schemas.microsoft.com/office/drawing/2014/main" val="10003"/>
                  </a:ext>
                </a:extLst>
              </a:tr>
              <a:tr h="555036">
                <a:tc>
                  <a:txBody>
                    <a:bodyPr/>
                    <a:lstStyle/>
                    <a:p>
                      <a:r>
                        <a:rPr lang="en-US" sz="1800" b="1" dirty="0"/>
                        <a:t>Contribution Margin (CM) per Package</a:t>
                      </a:r>
                    </a:p>
                  </a:txBody>
                  <a:tcPr marL="51435" marR="51435" marT="25718" marB="25718"/>
                </a:tc>
                <a:tc>
                  <a:txBody>
                    <a:bodyPr/>
                    <a:lstStyle/>
                    <a:p>
                      <a:pPr algn="r"/>
                      <a:r>
                        <a:rPr lang="en-US" sz="1800" b="1" dirty="0"/>
                        <a:t>$2,330</a:t>
                      </a:r>
                    </a:p>
                  </a:txBody>
                  <a:tcPr marL="51435" marR="51435" marT="25718" marB="25718"/>
                </a:tc>
                <a:tc>
                  <a:txBody>
                    <a:bodyPr/>
                    <a:lstStyle/>
                    <a:p>
                      <a:r>
                        <a:rPr lang="en-US" sz="1800" b="1" dirty="0"/>
                        <a:t>Margin</a:t>
                      </a:r>
                      <a:r>
                        <a:rPr lang="en-US" sz="1800" b="1" baseline="0" dirty="0"/>
                        <a:t> for hospital for medication  ($4,640-$2,310) </a:t>
                      </a:r>
                      <a:endParaRPr lang="en-US" sz="1800" b="1" dirty="0"/>
                    </a:p>
                  </a:txBody>
                  <a:tcPr marL="51435" marR="51435" marT="25718" marB="25718"/>
                </a:tc>
                <a:extLst>
                  <a:ext uri="{0D108BD9-81ED-4DB2-BD59-A6C34878D82A}">
                    <a16:rowId xmlns:a16="http://schemas.microsoft.com/office/drawing/2014/main" val="10004"/>
                  </a:ext>
                </a:extLst>
              </a:tr>
              <a:tr h="537524">
                <a:tc>
                  <a:txBody>
                    <a:bodyPr/>
                    <a:lstStyle/>
                    <a:p>
                      <a:r>
                        <a:rPr lang="en-US" sz="1800" b="1" i="1" dirty="0">
                          <a:solidFill>
                            <a:srgbClr val="C00000"/>
                          </a:solidFill>
                        </a:rPr>
                        <a:t>CM per patient,</a:t>
                      </a:r>
                      <a:r>
                        <a:rPr lang="en-US" sz="1800" b="1" i="1" baseline="0" dirty="0">
                          <a:solidFill>
                            <a:srgbClr val="C00000"/>
                          </a:solidFill>
                        </a:rPr>
                        <a:t> per year</a:t>
                      </a:r>
                      <a:endParaRPr lang="en-US" sz="1800" b="1" i="1" dirty="0">
                        <a:solidFill>
                          <a:srgbClr val="C00000"/>
                        </a:solidFill>
                      </a:endParaRPr>
                    </a:p>
                  </a:txBody>
                  <a:tcPr marL="51435" marR="51435" marT="25718" marB="25718"/>
                </a:tc>
                <a:tc>
                  <a:txBody>
                    <a:bodyPr/>
                    <a:lstStyle/>
                    <a:p>
                      <a:pPr algn="r"/>
                      <a:r>
                        <a:rPr lang="en-US" sz="1800" b="1" i="1" dirty="0">
                          <a:solidFill>
                            <a:srgbClr val="C00000"/>
                          </a:solidFill>
                        </a:rPr>
                        <a:t>$56,697</a:t>
                      </a:r>
                    </a:p>
                  </a:txBody>
                  <a:tcPr marL="51435" marR="51435" marT="25718" marB="25718"/>
                </a:tc>
                <a:tc>
                  <a:txBody>
                    <a:bodyPr/>
                    <a:lstStyle/>
                    <a:p>
                      <a:r>
                        <a:rPr lang="en-US" sz="1800" b="1" i="1" dirty="0">
                          <a:solidFill>
                            <a:srgbClr val="C00000"/>
                          </a:solidFill>
                        </a:rPr>
                        <a:t>Assumes 720mg per patient/day</a:t>
                      </a:r>
                    </a:p>
                  </a:txBody>
                  <a:tcPr marL="51435" marR="51435" marT="25718" marB="25718"/>
                </a:tc>
                <a:extLst>
                  <a:ext uri="{0D108BD9-81ED-4DB2-BD59-A6C34878D82A}">
                    <a16:rowId xmlns:a16="http://schemas.microsoft.com/office/drawing/2014/main" val="10005"/>
                  </a:ext>
                </a:extLst>
              </a:tr>
            </a:tbl>
          </a:graphicData>
        </a:graphic>
      </p:graphicFrame>
      <p:sp>
        <p:nvSpPr>
          <p:cNvPr id="5" name="Title 1"/>
          <p:cNvSpPr txBox="1">
            <a:spLocks/>
          </p:cNvSpPr>
          <p:nvPr/>
        </p:nvSpPr>
        <p:spPr>
          <a:xfrm>
            <a:off x="2257425" y="550927"/>
            <a:ext cx="4629150" cy="526766"/>
          </a:xfrm>
          <a:prstGeom prst="rect">
            <a:avLst/>
          </a:prstGeom>
        </p:spPr>
        <p:txBody>
          <a:bodyPr vert="horz" lIns="51435" tIns="25718" rIns="51435" bIns="25718" rtlCol="0" anchor="ctr">
            <a:normAutofit lnSpcReduction="10000"/>
          </a:bodyPr>
          <a:lstStyle>
            <a:lvl1pPr algn="l" defTabSz="457200" rtl="0" eaLnBrk="1" latinLnBrk="0" hangingPunct="1">
              <a:spcBef>
                <a:spcPct val="0"/>
              </a:spcBef>
              <a:buNone/>
              <a:defRPr sz="2800" kern="1200" baseline="0">
                <a:solidFill>
                  <a:srgbClr val="003A70"/>
                </a:solidFill>
                <a:latin typeface="Arial"/>
                <a:ea typeface="+mj-ea"/>
                <a:cs typeface="+mj-cs"/>
              </a:defRPr>
            </a:lvl1pPr>
          </a:lstStyle>
          <a:p>
            <a:pPr algn="ctr"/>
            <a:r>
              <a:rPr lang="en-US" sz="1575" b="1" dirty="0">
                <a:solidFill>
                  <a:schemeClr val="tx1"/>
                </a:solidFill>
              </a:rPr>
              <a:t>Jadenu (Deferasirox) 360mg</a:t>
            </a:r>
          </a:p>
          <a:p>
            <a:pPr algn="ctr"/>
            <a:r>
              <a:rPr lang="en-US" sz="1575" dirty="0">
                <a:solidFill>
                  <a:schemeClr val="tx1"/>
                </a:solidFill>
              </a:rPr>
              <a:t>NDC: 00078065615/30 Tablets</a:t>
            </a:r>
          </a:p>
        </p:txBody>
      </p:sp>
    </p:spTree>
    <p:extLst>
      <p:ext uri="{BB962C8B-B14F-4D97-AF65-F5344CB8AC3E}">
        <p14:creationId xmlns:p14="http://schemas.microsoft.com/office/powerpoint/2010/main" val="947762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03890" y="448129"/>
            <a:ext cx="7325710" cy="771500"/>
          </a:xfrm>
        </p:spPr>
        <p:txBody>
          <a:bodyPr>
            <a:noAutofit/>
          </a:bodyPr>
          <a:lstStyle/>
          <a:p>
            <a:pPr algn="ctr"/>
            <a:r>
              <a:rPr lang="en-US" sz="3200" b="0" dirty="0">
                <a:solidFill>
                  <a:srgbClr val="C00000"/>
                </a:solidFill>
              </a:rPr>
              <a:t>YNHH’s Story</a:t>
            </a:r>
          </a:p>
        </p:txBody>
      </p:sp>
      <p:pic>
        <p:nvPicPr>
          <p:cNvPr id="6" name="Picture 5"/>
          <p:cNvPicPr>
            <a:picLocks noChangeAspect="1"/>
          </p:cNvPicPr>
          <p:nvPr/>
        </p:nvPicPr>
        <p:blipFill>
          <a:blip r:embed="rId3"/>
          <a:stretch>
            <a:fillRect/>
          </a:stretch>
        </p:blipFill>
        <p:spPr>
          <a:xfrm>
            <a:off x="430898" y="1402169"/>
            <a:ext cx="4458041" cy="2518190"/>
          </a:xfrm>
          <a:prstGeom prst="rect">
            <a:avLst/>
          </a:prstGeom>
        </p:spPr>
      </p:pic>
      <p:sp>
        <p:nvSpPr>
          <p:cNvPr id="3" name="Rectangle 2">
            <a:extLst>
              <a:ext uri="{FF2B5EF4-FFF2-40B4-BE49-F238E27FC236}">
                <a16:creationId xmlns:a16="http://schemas.microsoft.com/office/drawing/2014/main" id="{706A948B-2B8B-E24F-897E-2DFFA22020AF}"/>
              </a:ext>
            </a:extLst>
          </p:cNvPr>
          <p:cNvSpPr/>
          <p:nvPr/>
        </p:nvSpPr>
        <p:spPr>
          <a:xfrm>
            <a:off x="5195043" y="1425093"/>
            <a:ext cx="3591605" cy="2492990"/>
          </a:xfrm>
          <a:prstGeom prst="rect">
            <a:avLst/>
          </a:prstGeom>
        </p:spPr>
        <p:txBody>
          <a:bodyPr wrap="square">
            <a:spAutoFit/>
          </a:bodyPr>
          <a:lstStyle/>
          <a:p>
            <a:pPr marL="285750" indent="-285750">
              <a:buFont typeface="Arial" panose="020B0604020202020204" pitchFamily="34" charset="0"/>
              <a:buChar char="•"/>
            </a:pPr>
            <a:r>
              <a:rPr lang="en-US" sz="2000" dirty="0">
                <a:cs typeface="Arial" panose="020B0604020202020204" pitchFamily="34" charset="0"/>
              </a:rPr>
              <a:t>Yale University School of Medicine</a:t>
            </a:r>
          </a:p>
          <a:p>
            <a:endParaRPr lang="en-US" sz="800" dirty="0">
              <a:cs typeface="Arial" panose="020B0604020202020204" pitchFamily="34" charset="0"/>
            </a:endParaRPr>
          </a:p>
          <a:p>
            <a:pPr marL="285750" indent="-285750">
              <a:buFont typeface="Arial" panose="020B0604020202020204" pitchFamily="34" charset="0"/>
              <a:buChar char="•"/>
            </a:pPr>
            <a:r>
              <a:rPr lang="en-US" sz="2000" dirty="0">
                <a:cs typeface="Arial" panose="020B0604020202020204" pitchFamily="34" charset="0"/>
              </a:rPr>
              <a:t>1,541-bed academic medical center in urban New Haven, CT</a:t>
            </a:r>
          </a:p>
          <a:p>
            <a:endParaRPr lang="en-US" sz="800" dirty="0">
              <a:cs typeface="Arial" panose="020B0604020202020204" pitchFamily="34" charset="0"/>
            </a:endParaRPr>
          </a:p>
          <a:p>
            <a:pPr marL="285750" indent="-285750">
              <a:buFont typeface="Arial" panose="020B0604020202020204" pitchFamily="34" charset="0"/>
              <a:buChar char="•"/>
            </a:pPr>
            <a:r>
              <a:rPr lang="en-US" sz="2000" dirty="0">
                <a:cs typeface="Arial" panose="020B0604020202020204" pitchFamily="34" charset="0"/>
              </a:rPr>
              <a:t>Flagship for 5-hospital health system</a:t>
            </a:r>
          </a:p>
        </p:txBody>
      </p:sp>
    </p:spTree>
    <p:extLst>
      <p:ext uri="{BB962C8B-B14F-4D97-AF65-F5344CB8AC3E}">
        <p14:creationId xmlns:p14="http://schemas.microsoft.com/office/powerpoint/2010/main" val="27800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03549" y="139960"/>
            <a:ext cx="7854043" cy="514286"/>
          </a:xfrm>
        </p:spPr>
        <p:txBody>
          <a:bodyPr>
            <a:noAutofit/>
          </a:bodyPr>
          <a:lstStyle/>
          <a:p>
            <a:r>
              <a:rPr lang="en-US" sz="2800" dirty="0">
                <a:solidFill>
                  <a:srgbClr val="C00000"/>
                </a:solidFill>
              </a:rPr>
              <a:t>YNHH-Before SCD Program Changes</a:t>
            </a:r>
          </a:p>
        </p:txBody>
      </p:sp>
      <p:sp>
        <p:nvSpPr>
          <p:cNvPr id="3" name="Content Placeholder 2"/>
          <p:cNvSpPr>
            <a:spLocks noGrp="1"/>
          </p:cNvSpPr>
          <p:nvPr>
            <p:ph idx="1"/>
          </p:nvPr>
        </p:nvSpPr>
        <p:spPr>
          <a:xfrm>
            <a:off x="403549" y="820938"/>
            <a:ext cx="8516516" cy="3805102"/>
          </a:xfrm>
        </p:spPr>
        <p:txBody>
          <a:bodyPr>
            <a:normAutofit fontScale="85000" lnSpcReduction="20000"/>
          </a:bodyPr>
          <a:lstStyle/>
          <a:p>
            <a:pPr marL="0" indent="0">
              <a:buNone/>
            </a:pPr>
            <a:r>
              <a:rPr lang="en-US" sz="3100" b="1" dirty="0">
                <a:solidFill>
                  <a:schemeClr val="accent1">
                    <a:lumMod val="50000"/>
                  </a:schemeClr>
                </a:solidFill>
              </a:rPr>
              <a:t>Chaos on the Floors</a:t>
            </a:r>
            <a:endParaRPr lang="en-US" sz="3100" dirty="0">
              <a:solidFill>
                <a:schemeClr val="accent1">
                  <a:lumMod val="50000"/>
                </a:schemeClr>
              </a:solidFill>
            </a:endParaRPr>
          </a:p>
          <a:p>
            <a:pPr>
              <a:buFont typeface="Arial" panose="020B0604020202020204" pitchFamily="34" charset="0"/>
              <a:buChar char="•"/>
            </a:pPr>
            <a:r>
              <a:rPr lang="en-US" dirty="0"/>
              <a:t>Inconsistent MD attitudes/approaches towards pain management</a:t>
            </a:r>
          </a:p>
          <a:p>
            <a:pPr>
              <a:buFont typeface="Arial" panose="020B0604020202020204" pitchFamily="34" charset="0"/>
              <a:buChar char="•"/>
            </a:pPr>
            <a:r>
              <a:rPr lang="en-US" dirty="0"/>
              <a:t>Patient refusal to engage during rounds</a:t>
            </a:r>
          </a:p>
          <a:p>
            <a:pPr>
              <a:buFont typeface="Arial" panose="020B0604020202020204" pitchFamily="34" charset="0"/>
              <a:buChar char="•"/>
            </a:pPr>
            <a:r>
              <a:rPr lang="en-US" dirty="0"/>
              <a:t>Multiple negotiations daily about pain regimens</a:t>
            </a:r>
          </a:p>
          <a:p>
            <a:pPr>
              <a:buFont typeface="Arial" panose="020B0604020202020204" pitchFamily="34" charset="0"/>
              <a:buChar char="•"/>
            </a:pPr>
            <a:r>
              <a:rPr lang="en-US" dirty="0"/>
              <a:t>Frequent, prolonged hospital stays</a:t>
            </a:r>
          </a:p>
          <a:p>
            <a:pPr>
              <a:buFont typeface="Arial" panose="020B0604020202020204" pitchFamily="34" charset="0"/>
              <a:buChar char="•"/>
            </a:pPr>
            <a:r>
              <a:rPr lang="en-US" dirty="0"/>
              <a:t>Frequent ED visits</a:t>
            </a:r>
          </a:p>
          <a:p>
            <a:pPr marL="0" indent="0">
              <a:buNone/>
            </a:pPr>
            <a:endParaRPr lang="en-US" dirty="0"/>
          </a:p>
          <a:p>
            <a:pPr marL="0" indent="0">
              <a:buNone/>
            </a:pPr>
            <a:r>
              <a:rPr lang="en-US" sz="3100" b="1" dirty="0">
                <a:solidFill>
                  <a:schemeClr val="accent1">
                    <a:lumMod val="50000"/>
                  </a:schemeClr>
                </a:solidFill>
              </a:rPr>
              <a:t>And in the Clinic</a:t>
            </a:r>
          </a:p>
          <a:p>
            <a:pPr>
              <a:buFont typeface="Arial" panose="020B0604020202020204" pitchFamily="34" charset="0"/>
              <a:buChar char="•"/>
            </a:pPr>
            <a:r>
              <a:rPr lang="en-US" dirty="0"/>
              <a:t>Frequently skipped clinic visits</a:t>
            </a:r>
          </a:p>
          <a:p>
            <a:pPr>
              <a:buFont typeface="Arial" panose="020B0604020202020204" pitchFamily="34" charset="0"/>
              <a:buChar char="•"/>
            </a:pPr>
            <a:r>
              <a:rPr lang="en-US" dirty="0"/>
              <a:t>Many/most pain med refills by call/pick up</a:t>
            </a:r>
          </a:p>
          <a:p>
            <a:pPr>
              <a:buFont typeface="Arial" panose="020B0604020202020204" pitchFamily="34" charset="0"/>
              <a:buChar char="•"/>
            </a:pPr>
            <a:r>
              <a:rPr lang="en-US" dirty="0"/>
              <a:t>Poor monitoring of cumulative prescribed pain meds, signals of substance abuse</a:t>
            </a:r>
          </a:p>
          <a:p>
            <a:endParaRPr lang="en-US" dirty="0"/>
          </a:p>
        </p:txBody>
      </p:sp>
    </p:spTree>
    <p:extLst>
      <p:ext uri="{BB962C8B-B14F-4D97-AF65-F5344CB8AC3E}">
        <p14:creationId xmlns:p14="http://schemas.microsoft.com/office/powerpoint/2010/main" val="111752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 y="206641"/>
            <a:ext cx="8817429" cy="541176"/>
          </a:xfrm>
        </p:spPr>
        <p:txBody>
          <a:bodyPr>
            <a:noAutofit/>
          </a:bodyPr>
          <a:lstStyle/>
          <a:p>
            <a:r>
              <a:rPr lang="en-US" sz="2800" dirty="0"/>
              <a:t>FY 2010 Inpatient LOS Benchmarks–Adults With SCD</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97349474"/>
              </p:ext>
            </p:extLst>
          </p:nvPr>
        </p:nvGraphicFramePr>
        <p:xfrm>
          <a:off x="489856" y="837129"/>
          <a:ext cx="8117632" cy="35740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89856" y="4134218"/>
            <a:ext cx="8322906" cy="553998"/>
          </a:xfrm>
          <a:prstGeom prst="rect">
            <a:avLst/>
          </a:prstGeom>
          <a:noFill/>
        </p:spPr>
        <p:txBody>
          <a:bodyPr wrap="square" rtlCol="0">
            <a:spAutoFit/>
          </a:bodyPr>
          <a:lstStyle/>
          <a:p>
            <a:r>
              <a:rPr lang="en-US" b="1" dirty="0">
                <a:solidFill>
                  <a:schemeClr val="tx2"/>
                </a:solidFill>
              </a:rPr>
              <a:t>Connecticut hospitals with &gt; 60 adult inpatient discharges in FY 2010</a:t>
            </a:r>
          </a:p>
          <a:p>
            <a:r>
              <a:rPr lang="en-US" sz="1200" i="1" dirty="0">
                <a:solidFill>
                  <a:schemeClr val="tx1">
                    <a:lumMod val="50000"/>
                    <a:lumOff val="50000"/>
                  </a:schemeClr>
                </a:solidFill>
              </a:rPr>
              <a:t>Data Source: Connecticut Hospital Association CHIMEData</a:t>
            </a:r>
          </a:p>
        </p:txBody>
      </p:sp>
    </p:spTree>
    <p:extLst>
      <p:ext uri="{BB962C8B-B14F-4D97-AF65-F5344CB8AC3E}">
        <p14:creationId xmlns:p14="http://schemas.microsoft.com/office/powerpoint/2010/main" val="2647763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7971" y="90588"/>
            <a:ext cx="7018200" cy="478265"/>
          </a:xfrm>
        </p:spPr>
        <p:txBody>
          <a:bodyPr>
            <a:noAutofit/>
          </a:bodyPr>
          <a:lstStyle/>
          <a:p>
            <a:r>
              <a:rPr lang="en-US" dirty="0">
                <a:solidFill>
                  <a:srgbClr val="C00000"/>
                </a:solidFill>
              </a:rPr>
              <a:t>Adult SCD Program Business Plan</a:t>
            </a:r>
          </a:p>
        </p:txBody>
      </p:sp>
      <p:sp>
        <p:nvSpPr>
          <p:cNvPr id="3" name="Content Placeholder 2"/>
          <p:cNvSpPr>
            <a:spLocks noGrp="1"/>
          </p:cNvSpPr>
          <p:nvPr>
            <p:ph idx="1"/>
          </p:nvPr>
        </p:nvSpPr>
        <p:spPr>
          <a:xfrm>
            <a:off x="267971" y="711391"/>
            <a:ext cx="8876029" cy="3901082"/>
          </a:xfrm>
        </p:spPr>
        <p:txBody>
          <a:bodyPr>
            <a:normAutofit/>
          </a:bodyPr>
          <a:lstStyle/>
          <a:p>
            <a:pPr>
              <a:buFont typeface="Arial" panose="020B0604020202020204" pitchFamily="34" charset="0"/>
              <a:buChar char="•"/>
            </a:pPr>
            <a:r>
              <a:rPr lang="en-US" sz="2100" b="1" dirty="0">
                <a:solidFill>
                  <a:schemeClr val="accent1">
                    <a:lumMod val="50000"/>
                  </a:schemeClr>
                </a:solidFill>
                <a:latin typeface="Arial" panose="020B0604020202020204" pitchFamily="34" charset="0"/>
                <a:cs typeface="Arial" panose="020B0604020202020204" pitchFamily="34" charset="0"/>
              </a:rPr>
              <a:t>Goal: Reduce inpatient ALOS from 11.5 to 7.5</a:t>
            </a:r>
          </a:p>
          <a:p>
            <a:pPr lvl="1">
              <a:buFont typeface="Calibri" panose="020F0502020204030204" pitchFamily="34" charset="0"/>
              <a:buChar char="—"/>
            </a:pPr>
            <a:r>
              <a:rPr lang="en-US" sz="1800" dirty="0">
                <a:latin typeface="Arial" panose="020B0604020202020204" pitchFamily="34" charset="0"/>
                <a:cs typeface="Arial" panose="020B0604020202020204" pitchFamily="34" charset="0"/>
              </a:rPr>
              <a:t>Reduce Direct Costs</a:t>
            </a:r>
          </a:p>
          <a:p>
            <a:pPr lvl="1">
              <a:buFont typeface="Calibri" panose="020F0502020204030204" pitchFamily="34" charset="0"/>
              <a:buChar char="—"/>
            </a:pPr>
            <a:r>
              <a:rPr lang="en-US" sz="1800" dirty="0">
                <a:latin typeface="Arial" panose="020B0604020202020204" pitchFamily="34" charset="0"/>
                <a:cs typeface="Arial" panose="020B0604020202020204" pitchFamily="34" charset="0"/>
              </a:rPr>
              <a:t>Increase Contribution Margin</a:t>
            </a:r>
          </a:p>
          <a:p>
            <a:pPr lvl="1">
              <a:buFont typeface="Calibri" panose="020F0502020204030204" pitchFamily="34" charset="0"/>
              <a:buChar char="—"/>
            </a:pPr>
            <a:r>
              <a:rPr lang="en-US" sz="1800" dirty="0">
                <a:latin typeface="Arial" panose="020B0604020202020204" pitchFamily="34" charset="0"/>
                <a:cs typeface="Arial" panose="020B0604020202020204" pitchFamily="34" charset="0"/>
              </a:rPr>
              <a:t>Increase Operating Margin</a:t>
            </a:r>
          </a:p>
          <a:p>
            <a:pPr lvl="1">
              <a:buFont typeface="Calibri" panose="020F0502020204030204" pitchFamily="34" charset="0"/>
              <a:buChar char="—"/>
            </a:pPr>
            <a:r>
              <a:rPr lang="en-US" sz="1800" dirty="0">
                <a:latin typeface="Arial" panose="020B0604020202020204" pitchFamily="34" charset="0"/>
                <a:cs typeface="Arial" panose="020B0604020202020204" pitchFamily="34" charset="0"/>
              </a:rPr>
              <a:t>Improve patient care</a:t>
            </a:r>
          </a:p>
          <a:p>
            <a:pPr marL="342900" lvl="1" indent="0">
              <a:buNone/>
            </a:pPr>
            <a:endParaRPr lang="en-US" sz="675" dirty="0">
              <a:latin typeface="Arial" panose="020B0604020202020204" pitchFamily="34" charset="0"/>
              <a:cs typeface="Arial" panose="020B0604020202020204" pitchFamily="34" charset="0"/>
            </a:endParaRPr>
          </a:p>
          <a:p>
            <a:pPr>
              <a:buFont typeface="Arial" panose="020B0604020202020204" pitchFamily="34" charset="0"/>
              <a:buChar char="•"/>
            </a:pPr>
            <a:r>
              <a:rPr lang="en-US" sz="2100" b="1" dirty="0">
                <a:solidFill>
                  <a:schemeClr val="accent1">
                    <a:lumMod val="50000"/>
                  </a:schemeClr>
                </a:solidFill>
                <a:latin typeface="Arial" panose="020B0604020202020204" pitchFamily="34" charset="0"/>
                <a:cs typeface="Arial" panose="020B0604020202020204" pitchFamily="34" charset="0"/>
              </a:rPr>
              <a:t>New Budget Investments in Adult SCD Team: </a:t>
            </a:r>
          </a:p>
          <a:p>
            <a:pPr lvl="1">
              <a:buFont typeface="Calibri" panose="020F0502020204030204" pitchFamily="34" charset="0"/>
              <a:buChar char="—"/>
            </a:pPr>
            <a:r>
              <a:rPr lang="en-US" sz="1800" dirty="0">
                <a:latin typeface="Arial" panose="020B0604020202020204" pitchFamily="34" charset="0"/>
                <a:cs typeface="Arial" panose="020B0604020202020204" pitchFamily="34" charset="0"/>
              </a:rPr>
              <a:t>Medical Director</a:t>
            </a:r>
          </a:p>
          <a:p>
            <a:pPr lvl="1">
              <a:buFont typeface="Calibri" panose="020F0502020204030204" pitchFamily="34" charset="0"/>
              <a:buChar char="—"/>
            </a:pPr>
            <a:r>
              <a:rPr lang="en-US" sz="1800" dirty="0">
                <a:latin typeface="Arial" panose="020B0604020202020204" pitchFamily="34" charset="0"/>
                <a:cs typeface="Arial" panose="020B0604020202020204" pitchFamily="34" charset="0"/>
              </a:rPr>
              <a:t>Inpatient and Outpatient APRNs</a:t>
            </a:r>
          </a:p>
          <a:p>
            <a:pPr lvl="1">
              <a:buFont typeface="Calibri" panose="020F0502020204030204" pitchFamily="34" charset="0"/>
              <a:buChar char="—"/>
            </a:pPr>
            <a:r>
              <a:rPr lang="en-US" sz="1800" dirty="0">
                <a:latin typeface="Arial" panose="020B0604020202020204" pitchFamily="34" charset="0"/>
                <a:cs typeface="Arial" panose="020B0604020202020204" pitchFamily="34" charset="0"/>
              </a:rPr>
              <a:t>Inpatient Social Worker to augment existing Outpatient Social Worker</a:t>
            </a:r>
          </a:p>
          <a:p>
            <a:pPr lvl="1">
              <a:buFont typeface="Calibri" panose="020F0502020204030204" pitchFamily="34" charset="0"/>
              <a:buChar char="—"/>
            </a:pPr>
            <a:r>
              <a:rPr lang="en-US" sz="1800" dirty="0">
                <a:latin typeface="Arial" panose="020B0604020202020204" pitchFamily="34" charset="0"/>
                <a:cs typeface="Arial" panose="020B0604020202020204" pitchFamily="34" charset="0"/>
              </a:rPr>
              <a:t>Psychiatrist embedded in clinic; inpatient Behavioral Intervention Team (BIT) </a:t>
            </a:r>
          </a:p>
        </p:txBody>
      </p:sp>
    </p:spTree>
    <p:extLst>
      <p:ext uri="{BB962C8B-B14F-4D97-AF65-F5344CB8AC3E}">
        <p14:creationId xmlns:p14="http://schemas.microsoft.com/office/powerpoint/2010/main" val="4083093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772" y="196982"/>
            <a:ext cx="7774627" cy="515818"/>
          </a:xfrm>
        </p:spPr>
        <p:txBody>
          <a:bodyPr>
            <a:noAutofit/>
          </a:bodyPr>
          <a:lstStyle/>
          <a:p>
            <a:r>
              <a:rPr lang="en-US" dirty="0">
                <a:solidFill>
                  <a:srgbClr val="C00000"/>
                </a:solidFill>
              </a:rPr>
              <a:t>Clinical Vision of the Adult SCD Program</a:t>
            </a:r>
          </a:p>
        </p:txBody>
      </p:sp>
      <p:sp>
        <p:nvSpPr>
          <p:cNvPr id="3" name="Content Placeholder 2"/>
          <p:cNvSpPr>
            <a:spLocks noGrp="1"/>
          </p:cNvSpPr>
          <p:nvPr>
            <p:ph idx="1"/>
          </p:nvPr>
        </p:nvSpPr>
        <p:spPr>
          <a:xfrm>
            <a:off x="505773" y="1000800"/>
            <a:ext cx="7983027" cy="2742525"/>
          </a:xfrm>
        </p:spPr>
        <p:txBody>
          <a:bodyPr>
            <a:normAutofit/>
          </a:bodyPr>
          <a:lstStyle/>
          <a:p>
            <a:pPr marL="225029" lvl="1" indent="0">
              <a:spcBef>
                <a:spcPts val="0"/>
              </a:spcBef>
              <a:spcAft>
                <a:spcPts val="900"/>
              </a:spcAft>
              <a:buNone/>
            </a:pPr>
            <a:r>
              <a:rPr lang="en-US" sz="2200" b="1" i="1" dirty="0"/>
              <a:t>“Increased patient engagement in ambulatory care with consistent providers, resulting in improved management of pain and other symptoms, increased utilization of disease modifying drugs, attention to treatable complications, and routine health care maintenance.” </a:t>
            </a:r>
          </a:p>
          <a:p>
            <a:pPr marL="225029" lvl="1" indent="0">
              <a:spcBef>
                <a:spcPts val="0"/>
              </a:spcBef>
              <a:spcAft>
                <a:spcPts val="900"/>
              </a:spcAft>
              <a:buNone/>
            </a:pPr>
            <a:r>
              <a:rPr lang="en-US" sz="2200" b="1" i="1" dirty="0"/>
              <a:t>- John D. Roberts, MD</a:t>
            </a:r>
          </a:p>
          <a:p>
            <a:pPr marL="225029" lvl="1" indent="0">
              <a:spcBef>
                <a:spcPts val="0"/>
              </a:spcBef>
              <a:spcAft>
                <a:spcPts val="900"/>
              </a:spcAft>
              <a:buNone/>
            </a:pPr>
            <a:endParaRPr lang="en-US" dirty="0"/>
          </a:p>
        </p:txBody>
      </p:sp>
      <p:sp>
        <p:nvSpPr>
          <p:cNvPr id="4" name="TextBox 3"/>
          <p:cNvSpPr txBox="1"/>
          <p:nvPr/>
        </p:nvSpPr>
        <p:spPr>
          <a:xfrm>
            <a:off x="264600" y="3963450"/>
            <a:ext cx="8713800" cy="692497"/>
          </a:xfrm>
          <a:prstGeom prst="rect">
            <a:avLst/>
          </a:prstGeom>
          <a:noFill/>
        </p:spPr>
        <p:txBody>
          <a:bodyPr wrap="square" rtlCol="0">
            <a:spAutoFit/>
          </a:bodyPr>
          <a:lstStyle/>
          <a:p>
            <a:r>
              <a:rPr lang="en-US" sz="1300" i="1" dirty="0"/>
              <a:t>For more info, see: </a:t>
            </a:r>
          </a:p>
          <a:p>
            <a:r>
              <a:rPr lang="en-US" sz="1300" i="1" dirty="0"/>
              <a:t>”</a:t>
            </a:r>
            <a:r>
              <a:rPr lang="en-US" sz="1300" b="1" i="1" dirty="0"/>
              <a:t>Utilization, financial outcomes and stakeholder perspectives of a re-organized adult sickle cell program.”  </a:t>
            </a:r>
            <a:r>
              <a:rPr lang="en-US" sz="1300" dirty="0">
                <a:hlinkClick r:id="rId3"/>
              </a:rPr>
              <a:t>https://journals.plos.org/plosone/article?id=10.1371/journal.pone.0236360</a:t>
            </a:r>
            <a:r>
              <a:rPr lang="en-US" sz="1300" dirty="0"/>
              <a:t>.</a:t>
            </a:r>
          </a:p>
        </p:txBody>
      </p:sp>
    </p:spTree>
    <p:extLst>
      <p:ext uri="{BB962C8B-B14F-4D97-AF65-F5344CB8AC3E}">
        <p14:creationId xmlns:p14="http://schemas.microsoft.com/office/powerpoint/2010/main" val="4148395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Year xmlns="f428f131-8437-48c9-9cdf-8fab9dca4571">2018</Year>
    <Doc_x0020_Status xmlns="f428f131-8437-48c9-9cdf-8fab9dca4571">Final</Doc_x0020_Status>
    <Doc_x0020_Type xmlns="f428f131-8437-48c9-9cdf-8fab9dca4571">Presentation</Doc_x0020_Type>
    <Awards xmlns="f428f131-8437-48c9-9cdf-8fab9dca4571">Minority Medical Student Award Program</Awards>
    <Year_x0020_Awarded xmlns="f428f131-8437-48c9-9cdf-8fab9dca4571" xsi:nil="true"/>
    <ASH_x0020_Dept xmlns="f428f131-8437-48c9-9cdf-8fab9dca457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B948A12B80E84F872D9EC18BBECBF1" ma:contentTypeVersion="84" ma:contentTypeDescription="Create a new document." ma:contentTypeScope="" ma:versionID="c8cb74ef75c6d20eb6a4124cc2f02eb0">
  <xsd:schema xmlns:xsd="http://www.w3.org/2001/XMLSchema" xmlns:xs="http://www.w3.org/2001/XMLSchema" xmlns:p="http://schemas.microsoft.com/office/2006/metadata/properties" xmlns:ns2="f428f131-8437-48c9-9cdf-8fab9dca4571" xmlns:ns3="dffab4cf-5f92-475c-a706-d38d82977b74" targetNamespace="http://schemas.microsoft.com/office/2006/metadata/properties" ma:root="true" ma:fieldsID="8547cea07041ff84b2da9a3862b8b92a" ns2:_="" ns3:_="">
    <xsd:import namespace="f428f131-8437-48c9-9cdf-8fab9dca4571"/>
    <xsd:import namespace="dffab4cf-5f92-475c-a706-d38d82977b74"/>
    <xsd:element name="properties">
      <xsd:complexType>
        <xsd:sequence>
          <xsd:element name="documentManagement">
            <xsd:complexType>
              <xsd:all>
                <xsd:element ref="ns2:Awards" minOccurs="0"/>
                <xsd:element ref="ns2:Year_x0020_Awarded" minOccurs="0"/>
                <xsd:element ref="ns2:Doc_x0020_Status" minOccurs="0"/>
                <xsd:element ref="ns2:Doc_x0020_Type"/>
                <xsd:element ref="ns2:Year" minOccurs="0"/>
                <xsd:element ref="ns2:ASH_x0020_Dept" minOccurs="0"/>
                <xsd:element ref="ns3:MediaServiceMetadata" minOccurs="0"/>
                <xsd:element ref="ns3:MediaServiceFastMetadata" minOccurs="0"/>
                <xsd:element ref="ns2:SharedWithUsers" minOccurs="0"/>
                <xsd:element ref="ns2:SharedWithDetail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8f131-8437-48c9-9cdf-8fab9dca4571" elementFormDefault="qualified">
    <xsd:import namespace="http://schemas.microsoft.com/office/2006/documentManagement/types"/>
    <xsd:import namespace="http://schemas.microsoft.com/office/infopath/2007/PartnerControls"/>
    <xsd:element name="Awards" ma:index="2" nillable="true" ma:displayName="Award" ma:format="Dropdown" ma:indexed="true" ma:internalName="Awards" ma:readOnly="false">
      <xsd:simpleType>
        <xsd:restriction base="dms:Choice">
          <xsd:enumeration value="Abstract Achievement Award"/>
          <xsd:enumeration value="Advocacy Awards"/>
          <xsd:enumeration value="Alternative Training Pathway Grant"/>
          <xsd:enumeration value="ASH Ambassador"/>
          <xsd:enumeration value="ASH-AMFDP"/>
          <xsd:enumeration value="Bridge Grant Award"/>
          <xsd:enumeration value="Clinical Research Training Institute"/>
          <xsd:enumeration value="CRTI in Latin America"/>
          <xsd:enumeration value="Clinical Research Trainee Day- APAC"/>
          <xsd:enumeration value="EHA-ASH Research Exchange Award"/>
          <xsd:enumeration value="General"/>
          <xsd:enumeration value="Honorific Awards"/>
          <xsd:enumeration value="HONORS Award"/>
          <xsd:enumeration value="International Hematology Award"/>
          <xsd:enumeration value="Leadership in Promoting Diversity"/>
          <xsd:enumeration value="Mentor Award"/>
          <xsd:enumeration value="MGSAAA"/>
          <xsd:enumeration value="Minority Medical Student Award Program"/>
          <xsd:enumeration value="MMSAP Flex"/>
          <xsd:enumeration value="MMSAP Yearlong"/>
          <xsd:enumeration value="Minority Resident Hematology Award Program"/>
          <xsd:enumeration value="Misc Awards"/>
          <xsd:enumeration value="Physician-Scientist Award"/>
          <xsd:enumeration value="Research Training Award for Fellows"/>
          <xsd:enumeration value="Scholar Awards"/>
          <xsd:enumeration value="Trainee Research Award"/>
          <xsd:enumeration value="Translational Research Training in Hematology"/>
          <xsd:enumeration value="Visitor Training Program"/>
        </xsd:restriction>
      </xsd:simpleType>
    </xsd:element>
    <xsd:element name="Year_x0020_Awarded" ma:index="3" nillable="true" ma:displayName="Year Awarded" ma:format="Dropdown" ma:indexed="true" ma:internalName="Year_x0020_Awarded" ma:readOnly="false">
      <xsd:simpleType>
        <xsd:restriction base="dms:Choice">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enumeration value="1990"/>
        </xsd:restriction>
      </xsd:simpleType>
    </xsd:element>
    <xsd:element name="Doc_x0020_Status" ma:index="4" nillable="true" ma:displayName="Doc Status" ma:default="Final" ma:format="Dropdown" ma:indexed="true" ma:internalName="Doc_x0020_Status" ma:readOnly="false">
      <xsd:simpleType>
        <xsd:restriction base="dms:Choice">
          <xsd:enumeration value="Draft"/>
          <xsd:enumeration value="Final"/>
        </xsd:restriction>
      </xsd:simpleType>
    </xsd:element>
    <xsd:element name="Doc_x0020_Type" ma:index="5" ma:displayName="Doc Type" ma:format="Dropdown" ma:indexed="true" ma:internalName="Doc_x0020_Type" ma:readOnly="false">
      <xsd:simpleType>
        <xsd:union memberTypes="dms:Text">
          <xsd:simpleType>
            <xsd:restriction base="dms:Choice">
              <xsd:enumeration value="Advertisement"/>
              <xsd:enumeration value="Agenda"/>
              <xsd:enumeration value="Contract"/>
              <xsd:enumeration value="E-mail"/>
              <xsd:enumeration value="Evaluation Material"/>
              <xsd:enumeration value="Form"/>
              <xsd:enumeration value="Letter"/>
              <xsd:enumeration value="Map"/>
              <xsd:enumeration value="Meeting Notebook"/>
              <xsd:enumeration value="Memo"/>
              <xsd:enumeration value="Minutes"/>
              <xsd:enumeration value="Miscellaneous"/>
              <xsd:enumeration value="Official (Legal Docs)"/>
              <xsd:enumeration value="Policy"/>
              <xsd:enumeration value="Presentation"/>
              <xsd:enumeration value="Reference"/>
              <xsd:enumeration value="Report"/>
              <xsd:enumeration value="RFP"/>
              <xsd:enumeration value="Standard Operating Procedure (SOP)"/>
              <xsd:enumeration value="Survey"/>
              <xsd:enumeration value="Template"/>
              <xsd:enumeration value="Timeline"/>
            </xsd:restriction>
          </xsd:simpleType>
        </xsd:union>
      </xsd:simpleType>
    </xsd:element>
    <xsd:element name="Year" ma:index="6" nillable="true" ma:displayName="Year" ma:format="Dropdown" ma:indexed="true" ma:internalName="Year" ma:readOnly="false">
      <xsd:simpleType>
        <xsd:restriction base="dms:Choice">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enumeration value="1990"/>
        </xsd:restriction>
      </xsd:simpleType>
    </xsd:element>
    <xsd:element name="ASH_x0020_Dept" ma:index="7" nillable="true" ma:displayName="ASH Dept" ma:format="Dropdown" ma:internalName="ASH_x0020_Dept" ma:readOnly="false">
      <xsd:simpleType>
        <xsd:restriction base="dms:Choice">
          <xsd:enumeration value="Communications"/>
          <xsd:enumeration value="Development"/>
          <xsd:enumeration value="Education and Training"/>
          <xsd:enumeration value="Executive Office"/>
          <xsd:enumeration value="Finance and Administration"/>
          <xsd:enumeration value="Government Relations and Practice"/>
          <xsd:enumeration value="Meetings"/>
          <xsd:enumeration value="Office of the COO"/>
          <xsd:enumeration value="Other"/>
          <xsd:enumeration value="Publishing"/>
        </xsd:restrictio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fab4cf-5f92-475c-a706-d38d82977b74"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53A5FE-0CFB-4783-95F1-C2557943C20C}">
  <ds:schemaRefs>
    <ds:schemaRef ds:uri="http://schemas.microsoft.com/office/2006/metadata/longProperties"/>
  </ds:schemaRefs>
</ds:datastoreItem>
</file>

<file path=customXml/itemProps2.xml><?xml version="1.0" encoding="utf-8"?>
<ds:datastoreItem xmlns:ds="http://schemas.openxmlformats.org/officeDocument/2006/customXml" ds:itemID="{24C530F2-9F99-4AAF-864C-1D493DDA5D25}">
  <ds:schemaRefs>
    <ds:schemaRef ds:uri="http://purl.org/dc/terms/"/>
    <ds:schemaRef ds:uri="http://purl.org/dc/dcmitype/"/>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dffab4cf-5f92-475c-a706-d38d82977b74"/>
    <ds:schemaRef ds:uri="http://schemas.microsoft.com/office/infopath/2007/PartnerControls"/>
    <ds:schemaRef ds:uri="f428f131-8437-48c9-9cdf-8fab9dca4571"/>
    <ds:schemaRef ds:uri="http://www.w3.org/XML/1998/namespace"/>
  </ds:schemaRefs>
</ds:datastoreItem>
</file>

<file path=customXml/itemProps3.xml><?xml version="1.0" encoding="utf-8"?>
<ds:datastoreItem xmlns:ds="http://schemas.openxmlformats.org/officeDocument/2006/customXml" ds:itemID="{F06E3E0C-6AB6-4679-AF4B-A2AB3BADA9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8f131-8437-48c9-9cdf-8fab9dca4571"/>
    <ds:schemaRef ds:uri="dffab4cf-5f92-475c-a706-d38d82977b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70B7EA5-3A0D-4427-B3A8-72663A9808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10499</TotalTime>
  <Words>6232</Words>
  <Application>Microsoft Office PowerPoint</Application>
  <PresentationFormat>On-screen Show (16:9)</PresentationFormat>
  <Paragraphs>621</Paragraphs>
  <Slides>48</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Times New Roman</vt:lpstr>
      <vt:lpstr>Wingdings</vt:lpstr>
      <vt:lpstr>Office Theme</vt:lpstr>
      <vt:lpstr>Using Data to Show Value</vt:lpstr>
      <vt:lpstr>Learning Objective</vt:lpstr>
      <vt:lpstr>Goals of Session </vt:lpstr>
      <vt:lpstr>What Is Health Care “Value?”</vt:lpstr>
      <vt:lpstr>YNHH’s Story</vt:lpstr>
      <vt:lpstr>YNHH-Before SCD Program Changes</vt:lpstr>
      <vt:lpstr>FY 2010 Inpatient LOS Benchmarks–Adults With SCD</vt:lpstr>
      <vt:lpstr>Adult SCD Program Business Plan</vt:lpstr>
      <vt:lpstr>Clinical Vision of the Adult SCD Program</vt:lpstr>
      <vt:lpstr>PowerPoint Presentation</vt:lpstr>
      <vt:lpstr>Nursing Initiatives</vt:lpstr>
      <vt:lpstr>Data Capture and Analysis</vt:lpstr>
      <vt:lpstr>Program Outcomes: Inpatient ALOS Reduction</vt:lpstr>
      <vt:lpstr>Program Outcomes: Clinical/Operational View</vt:lpstr>
      <vt:lpstr>Current  Online Interactive Dashboard</vt:lpstr>
      <vt:lpstr>Visit Patterns by Patient</vt:lpstr>
      <vt:lpstr>Additional Clinical Successes*</vt:lpstr>
      <vt:lpstr>Financial Outcomes of Re-organization</vt:lpstr>
      <vt:lpstr>Billing and Reimbursement</vt:lpstr>
      <vt:lpstr>Hospital Billing and Reimbursement</vt:lpstr>
      <vt:lpstr>Hospital Financial Data: Charges, Costs, and Revenue with examples from one patient visit</vt:lpstr>
      <vt:lpstr>Important Financial Calculations: Margin</vt:lpstr>
      <vt:lpstr>YNHH-FY 2010 Statement of Revenue and Expenses Inpatient Discharges </vt:lpstr>
      <vt:lpstr>YNHH-FY 2010 Statement of Revenue and Expenses Inpatient Discharges</vt:lpstr>
      <vt:lpstr>Direct Expenses</vt:lpstr>
      <vt:lpstr>Inpatient-Outpatient Direct Cost Improvements</vt:lpstr>
      <vt:lpstr>Cumulative Cost Reduction</vt:lpstr>
      <vt:lpstr>PowerPoint Presentation</vt:lpstr>
      <vt:lpstr>Revenue Opportunity From Freeing Up Beds: Backfill</vt:lpstr>
      <vt:lpstr>Revenue Opportunity From Freeing Up Beds</vt:lpstr>
      <vt:lpstr>Other Considerations: 340B</vt:lpstr>
      <vt:lpstr>What was most critical to securing funding for the business plan?</vt:lpstr>
      <vt:lpstr>Creating a Business Plan (in a nutshell)</vt:lpstr>
      <vt:lpstr>Business Planning to Secure Incremental Resources</vt:lpstr>
      <vt:lpstr>Business Plan Example:  YNHH’s Outpatient Infusion Center</vt:lpstr>
      <vt:lpstr>Outpatient Infusion Center Business Plan </vt:lpstr>
      <vt:lpstr>Outpatient Infusion Center-New Business Plan</vt:lpstr>
      <vt:lpstr>Outpatient Infusion Center S.B.A.R.</vt:lpstr>
      <vt:lpstr>Outpatient Infusion Center S.B.A.R.</vt:lpstr>
      <vt:lpstr>Outpatient Infusion Center S.B.A.R.</vt:lpstr>
      <vt:lpstr>Outpatient Infusion Center S.B.A.R.</vt:lpstr>
      <vt:lpstr>Outpatient Infusion Center–Data</vt:lpstr>
      <vt:lpstr>What Happened?</vt:lpstr>
      <vt:lpstr>Takeaways</vt:lpstr>
      <vt:lpstr>Thank you for your attention!</vt:lpstr>
      <vt:lpstr>Appendix</vt:lpstr>
      <vt:lpstr>Revenue Opportunity From Freeing Up Beds</vt:lpstr>
      <vt:lpstr>340B Opportunity Example</vt:lpstr>
    </vt:vector>
  </TitlesOfParts>
  <Company>house of hayes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 PowerPoint Template 2018-MMSAP</dc:title>
  <dc:creator>Page Hayes</dc:creator>
  <cp:lastModifiedBy>Peck, Emily</cp:lastModifiedBy>
  <cp:revision>293</cp:revision>
  <cp:lastPrinted>2019-10-14T13:45:54Z</cp:lastPrinted>
  <dcterms:created xsi:type="dcterms:W3CDTF">2010-04-01T20:51:44Z</dcterms:created>
  <dcterms:modified xsi:type="dcterms:W3CDTF">2023-03-17T20:38:58Z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usines Svs Classification">
    <vt:lpwstr>General</vt:lpwstr>
  </property>
  <property fmtid="{D5CDD505-2E9C-101B-9397-08002B2CF9AE}" pid="3" name="ContentType">
    <vt:lpwstr>Document</vt:lpwstr>
  </property>
  <property fmtid="{D5CDD505-2E9C-101B-9397-08002B2CF9AE}" pid="4" name="Employee Classification">
    <vt:lpwstr>General</vt:lpwstr>
  </property>
  <property fmtid="{D5CDD505-2E9C-101B-9397-08002B2CF9AE}" pid="5" name="Category">
    <vt:lpwstr>None</vt:lpwstr>
  </property>
  <property fmtid="{D5CDD505-2E9C-101B-9397-08002B2CF9AE}" pid="6" name="Department">
    <vt:lpwstr>Communications</vt:lpwstr>
  </property>
  <property fmtid="{D5CDD505-2E9C-101B-9397-08002B2CF9AE}" pid="7" name="ContentTypeId">
    <vt:lpwstr>0x010100D2B948A12B80E84F872D9EC18BBECBF1</vt:lpwstr>
  </property>
</Properties>
</file>