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5"/>
  </p:notesMasterIdLst>
  <p:sldIdLst>
    <p:sldId id="256" r:id="rId2"/>
    <p:sldId id="5044" r:id="rId3"/>
    <p:sldId id="3521" r:id="rId4"/>
    <p:sldId id="635" r:id="rId5"/>
    <p:sldId id="308" r:id="rId6"/>
    <p:sldId id="451" r:id="rId7"/>
    <p:sldId id="2699" r:id="rId8"/>
    <p:sldId id="1985" r:id="rId9"/>
    <p:sldId id="5040" r:id="rId10"/>
    <p:sldId id="266" r:id="rId11"/>
    <p:sldId id="666" r:id="rId12"/>
    <p:sldId id="3526" r:id="rId13"/>
    <p:sldId id="270" r:id="rId14"/>
    <p:sldId id="3527" r:id="rId15"/>
    <p:sldId id="3528" r:id="rId16"/>
    <p:sldId id="3532" r:id="rId17"/>
    <p:sldId id="3525" r:id="rId18"/>
    <p:sldId id="272" r:id="rId19"/>
    <p:sldId id="5039" r:id="rId20"/>
    <p:sldId id="452" r:id="rId21"/>
    <p:sldId id="455" r:id="rId22"/>
    <p:sldId id="456" r:id="rId23"/>
    <p:sldId id="457" r:id="rId24"/>
    <p:sldId id="458" r:id="rId25"/>
    <p:sldId id="460" r:id="rId26"/>
    <p:sldId id="459" r:id="rId27"/>
    <p:sldId id="3530" r:id="rId28"/>
    <p:sldId id="271" r:id="rId29"/>
    <p:sldId id="5041" r:id="rId30"/>
    <p:sldId id="5042" r:id="rId31"/>
    <p:sldId id="5043" r:id="rId32"/>
    <p:sldId id="3531" r:id="rId33"/>
    <p:sldId id="34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udin" initials="b" lastIdx="5" clrIdx="0"/>
  <p:cmAuthor id="2" name="Harty, Patrick" initials="HP" lastIdx="5" clrIdx="1">
    <p:extLst>
      <p:ext uri="{19B8F6BF-5375-455C-9EA6-DF929625EA0E}">
        <p15:presenceInfo xmlns:p15="http://schemas.microsoft.com/office/powerpoint/2012/main" userId="S-1-5-21-1466045628-881665582-335421608-61096" providerId="AD"/>
      </p:ext>
    </p:extLst>
  </p:cmAuthor>
  <p:cmAuthor id="3" name="Buchanan, Daryl" initials="BD" lastIdx="23" clrIdx="2">
    <p:extLst>
      <p:ext uri="{19B8F6BF-5375-455C-9EA6-DF929625EA0E}">
        <p15:presenceInfo xmlns:p15="http://schemas.microsoft.com/office/powerpoint/2012/main" userId="S-1-5-21-1466045628-881665582-335421608-39417" providerId="AD"/>
      </p:ext>
    </p:extLst>
  </p:cmAuthor>
  <p:cmAuthor id="4" name="Vajdos, Janis" initials="VJ" lastIdx="2" clrIdx="3">
    <p:extLst>
      <p:ext uri="{19B8F6BF-5375-455C-9EA6-DF929625EA0E}">
        <p15:presenceInfo xmlns:p15="http://schemas.microsoft.com/office/powerpoint/2012/main" userId="S-1-5-21-1466045628-881665582-335421608-49361" providerId="AD"/>
      </p:ext>
    </p:extLst>
  </p:cmAuthor>
  <p:cmAuthor id="5" name="Hafiz, Eva" initials="HE" lastIdx="10" clrIdx="4">
    <p:extLst>
      <p:ext uri="{19B8F6BF-5375-455C-9EA6-DF929625EA0E}">
        <p15:presenceInfo xmlns:p15="http://schemas.microsoft.com/office/powerpoint/2012/main" userId="S-1-5-21-1466045628-881665582-335421608-34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3792" autoAdjust="0"/>
  </p:normalViewPr>
  <p:slideViewPr>
    <p:cSldViewPr snapToGrid="0" snapToObjects="1">
      <p:cViewPr varScale="1">
        <p:scale>
          <a:sx n="110" d="100"/>
          <a:sy n="110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42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F75C-AFD8-3D4D-9408-17D4575E83C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43361-5B15-274B-B520-FE5FD3B6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650E-E16E-44A3-BDFA-0271D91373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7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E3B6E27-7354-044E-8A0C-81F758F419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B04406E-3291-E54F-8D06-1FD22C9A1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4284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Discuss the prevalence of SCD in the United States: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SCD is a rare disease in the United States that garners less attention than other genetic diseases, such as </a:t>
            </a:r>
            <a:r>
              <a:rPr lang="en-GB" alt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hemophilia</a:t>
            </a: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and cystic fibrosis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endParaRPr lang="en-US" altLang="en-US" sz="8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171450"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Approximately 100,000 people are impacted by SCD</a:t>
            </a:r>
            <a:r>
              <a:rPr lang="en-GB" altLang="en-US" sz="800" baseline="30000" dirty="0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4</a:t>
            </a:r>
          </a:p>
          <a:p>
            <a:pPr marL="631825" lvl="1" indent="-171450"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Emphasize the variable prevalence of SCD throughout the United States as shown on the map</a:t>
            </a:r>
            <a:endParaRPr lang="en-US" altLang="en-US" sz="800" dirty="0">
              <a:latin typeface="Arial" panose="020B060402020202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 highest concentrations of SCD are seen in the southern and eastern </a:t>
            </a: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  <a:r>
              <a:rPr lang="en-US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5,6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Patients in the west coast experience poorer outcomes than those in the rest of the </a:t>
            </a: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  <a:r>
              <a:rPr lang="en-US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5,6</a:t>
            </a:r>
          </a:p>
          <a:p>
            <a:pPr marL="631825" lvl="1" indent="-171450"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800" dirty="0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While the national median life expectancy of an SCD patient is 42 to 47 years of age, those in California have a lower expectancy of less than 40 years of age</a:t>
            </a:r>
          </a:p>
          <a:p>
            <a:pPr marL="631825" lvl="1" indent="-171450"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800" dirty="0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This is believed to be due to a historical lack of dedicated care centers</a:t>
            </a:r>
          </a:p>
          <a:p>
            <a:pPr eaLnBrk="1" hangingPunct="1">
              <a:spcBef>
                <a:spcPct val="0"/>
              </a:spcBef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Centre for Disease Control and Prevention. (2017, August 9). Sickle Cell Disease (SCD). Retrieved from https://www.cdc.gov/ncbddd/sicklecell/data.html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Adams-Graves P, Bronte-Jordan L. Recent treatment guidelines for managing adult patients with sickle cell disease: challenges in access to care, social issues, and adherence. </a:t>
            </a:r>
            <a:r>
              <a:rPr lang="en-US" alt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Expert Rev </a:t>
            </a:r>
            <a:r>
              <a:rPr lang="en-US" altLang="en-U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Hematol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2016;9(6):541-552.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Strouse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JJ, </a:t>
            </a:r>
            <a:r>
              <a:rPr lang="en-US" alt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Lobner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alt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Lanzkron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S, Haywood C Jr. NIH and National Foundation Expenditures for sickle cell disease and cystic fibrosis are associated with </a:t>
            </a:r>
            <a:r>
              <a:rPr lang="en-US" alt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publications and FDA approvals. </a:t>
            </a:r>
            <a:r>
              <a:rPr lang="en-US" alt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2013;122(21):1739.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Hassell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KL. Population estimates of sickle cell disease in the U.S. </a:t>
            </a:r>
            <a:r>
              <a:rPr lang="en-US" alt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Am J </a:t>
            </a:r>
            <a:r>
              <a:rPr lang="en-US" altLang="en-U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Prev</a:t>
            </a:r>
            <a:r>
              <a:rPr lang="en-US" alt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Med. 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2010;38(4S):S512–S521.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Azevedo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M. (2016, June 17). </a:t>
            </a:r>
            <a:r>
              <a:rPr lang="en-US" alt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Sickle Cell Disease Foundation of California Highlights Needs of Adult Patients on World Awareness Day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Retrieved from https://sicklecellanemianews.com/2016/06/17/sickle-cell-disease-foundation-california-highlights-needs-adult-patients-world-sickle-cell-awareness-day/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Fitzmaurice S. (2016, October 4). Case study: rare patients with sickle cell disease live nearly twice as long as national average. Retrieved from https://www.hematology.org/Newsroom/Press-Releases/2016/6731.aspx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ECBE663-1108-0641-A75B-8EC34A211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12DD59-9181-A74B-877A-DF377EFEBDDC}" type="slidenum">
              <a:rPr lang="en-US" altLang="en-US" smtClean="0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grpSp>
        <p:nvGrpSpPr>
          <p:cNvPr id="14341" name="Group 4">
            <a:extLst>
              <a:ext uri="{FF2B5EF4-FFF2-40B4-BE49-F238E27FC236}">
                <a16:creationId xmlns:a16="http://schemas.microsoft.com/office/drawing/2014/main" id="{23DC2D77-858D-7D4A-8DEF-B0E7D424E2B1}"/>
              </a:ext>
            </a:extLst>
          </p:cNvPr>
          <p:cNvGrpSpPr>
            <a:grpSpLocks/>
          </p:cNvGrpSpPr>
          <p:nvPr/>
        </p:nvGrpSpPr>
        <p:grpSpPr bwMode="auto">
          <a:xfrm>
            <a:off x="3554413" y="441325"/>
            <a:ext cx="2549525" cy="3559175"/>
            <a:chOff x="1517291" y="-221199"/>
            <a:chExt cx="2494970" cy="34724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EFBF1B-E5B6-364B-9E79-D66CD12A90BE}"/>
                </a:ext>
              </a:extLst>
            </p:cNvPr>
            <p:cNvSpPr/>
            <p:nvPr/>
          </p:nvSpPr>
          <p:spPr>
            <a:xfrm>
              <a:off x="1517291" y="1151071"/>
              <a:ext cx="2494970" cy="21002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5FD8FC-32FB-0244-BCF9-52D0B40615CF}"/>
                </a:ext>
              </a:extLst>
            </p:cNvPr>
            <p:cNvCxnSpPr>
              <a:cxnSpLocks/>
              <a:stCxn id="6" idx="0"/>
              <a:endCxn id="14356" idx="2"/>
            </p:cNvCxnSpPr>
            <p:nvPr/>
          </p:nvCxnSpPr>
          <p:spPr>
            <a:xfrm flipV="1">
              <a:off x="2764776" y="229513"/>
              <a:ext cx="537522" cy="92155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6" name="TextBox 7">
              <a:extLst>
                <a:ext uri="{FF2B5EF4-FFF2-40B4-BE49-F238E27FC236}">
                  <a16:creationId xmlns:a16="http://schemas.microsoft.com/office/drawing/2014/main" id="{EFB01358-F947-7A46-9F2B-78E0CE331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13" y="-221199"/>
              <a:ext cx="813377" cy="4504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cs typeface="Arial" panose="020B0604020202020204" pitchFamily="34" charset="0"/>
                </a:rPr>
                <a:t>[Hassell 2010/PGS519/Figure 3]</a:t>
              </a:r>
            </a:p>
          </p:txBody>
        </p:sp>
      </p:grpSp>
      <p:grpSp>
        <p:nvGrpSpPr>
          <p:cNvPr id="14342" name="Group 8">
            <a:extLst>
              <a:ext uri="{FF2B5EF4-FFF2-40B4-BE49-F238E27FC236}">
                <a16:creationId xmlns:a16="http://schemas.microsoft.com/office/drawing/2014/main" id="{885EAAAE-7319-3E41-B64F-B382E25900F5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1827213"/>
            <a:ext cx="3527425" cy="461962"/>
            <a:chOff x="127775" y="1022161"/>
            <a:chExt cx="3618909" cy="4504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07E0C5-8984-D446-9B8E-AF92096A4165}"/>
                </a:ext>
              </a:extLst>
            </p:cNvPr>
            <p:cNvSpPr/>
            <p:nvPr/>
          </p:nvSpPr>
          <p:spPr>
            <a:xfrm>
              <a:off x="1126151" y="1037639"/>
              <a:ext cx="2620533" cy="3823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4EAD09B-8AD8-8C43-BB40-6F70B68610A1}"/>
                </a:ext>
              </a:extLst>
            </p:cNvPr>
            <p:cNvCxnSpPr>
              <a:cxnSpLocks/>
              <a:stCxn id="10" idx="1"/>
              <a:endCxn id="14353" idx="3"/>
            </p:cNvCxnSpPr>
            <p:nvPr/>
          </p:nvCxnSpPr>
          <p:spPr>
            <a:xfrm flipH="1">
              <a:off x="1015402" y="1229564"/>
              <a:ext cx="110750" cy="1857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3" name="TextBox 11">
              <a:extLst>
                <a:ext uri="{FF2B5EF4-FFF2-40B4-BE49-F238E27FC236}">
                  <a16:creationId xmlns:a16="http://schemas.microsoft.com/office/drawing/2014/main" id="{2961D93E-DE78-7A4C-BF2F-9DB6271C6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75" y="1022161"/>
              <a:ext cx="888229" cy="4504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cs typeface="Arial" panose="020B0604020202020204" pitchFamily="34" charset="0"/>
                </a:rPr>
                <a:t>[Data &amp; Stats 2017/PG1/P4/L2-L5]</a:t>
              </a:r>
            </a:p>
          </p:txBody>
        </p:sp>
      </p:grpSp>
      <p:grpSp>
        <p:nvGrpSpPr>
          <p:cNvPr id="14343" name="Group 12">
            <a:extLst>
              <a:ext uri="{FF2B5EF4-FFF2-40B4-BE49-F238E27FC236}">
                <a16:creationId xmlns:a16="http://schemas.microsoft.com/office/drawing/2014/main" id="{52A00033-F345-D345-8090-B50CAA6F6B16}"/>
              </a:ext>
            </a:extLst>
          </p:cNvPr>
          <p:cNvGrpSpPr>
            <a:grpSpLocks/>
          </p:cNvGrpSpPr>
          <p:nvPr/>
        </p:nvGrpSpPr>
        <p:grpSpPr bwMode="auto">
          <a:xfrm>
            <a:off x="-26988" y="2278063"/>
            <a:ext cx="3484563" cy="628650"/>
            <a:chOff x="127775" y="768530"/>
            <a:chExt cx="3574363" cy="6143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D89B9-B1B6-424B-9FEA-CF922DD2B484}"/>
                </a:ext>
              </a:extLst>
            </p:cNvPr>
            <p:cNvSpPr/>
            <p:nvPr/>
          </p:nvSpPr>
          <p:spPr>
            <a:xfrm>
              <a:off x="1114593" y="768530"/>
              <a:ext cx="2587545" cy="328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3AE88E1-6F50-CC4E-839C-B5053F743247}"/>
                </a:ext>
              </a:extLst>
            </p:cNvPr>
            <p:cNvCxnSpPr>
              <a:cxnSpLocks/>
              <a:stCxn id="14" idx="1"/>
              <a:endCxn id="14350" idx="3"/>
            </p:cNvCxnSpPr>
            <p:nvPr/>
          </p:nvCxnSpPr>
          <p:spPr>
            <a:xfrm flipH="1">
              <a:off x="1015260" y="932980"/>
              <a:ext cx="99334" cy="224955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0" name="TextBox 15">
              <a:extLst>
                <a:ext uri="{FF2B5EF4-FFF2-40B4-BE49-F238E27FC236}">
                  <a16:creationId xmlns:a16="http://schemas.microsoft.com/office/drawing/2014/main" id="{56D6ED75-C2D3-1E4E-9043-04C38753D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75" y="932487"/>
              <a:ext cx="888224" cy="45040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cs typeface="Arial" panose="020B0604020202020204" pitchFamily="34" charset="0"/>
                </a:rPr>
                <a:t>[Hassell 2010/PGS519/Figure 3]</a:t>
              </a:r>
            </a:p>
          </p:txBody>
        </p:sp>
      </p:grpSp>
      <p:grpSp>
        <p:nvGrpSpPr>
          <p:cNvPr id="14344" name="Group 16">
            <a:extLst>
              <a:ext uri="{FF2B5EF4-FFF2-40B4-BE49-F238E27FC236}">
                <a16:creationId xmlns:a16="http://schemas.microsoft.com/office/drawing/2014/main" id="{7BF99499-36A1-E74D-8D3B-3D49CF5F2D53}"/>
              </a:ext>
            </a:extLst>
          </p:cNvPr>
          <p:cNvGrpSpPr>
            <a:grpSpLocks/>
          </p:cNvGrpSpPr>
          <p:nvPr/>
        </p:nvGrpSpPr>
        <p:grpSpPr bwMode="auto">
          <a:xfrm>
            <a:off x="-26988" y="2649538"/>
            <a:ext cx="3484563" cy="1258887"/>
            <a:chOff x="127775" y="515263"/>
            <a:chExt cx="3574363" cy="122795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60B4C6-C3C4-BB49-AE1E-1179CE8095FC}"/>
                </a:ext>
              </a:extLst>
            </p:cNvPr>
            <p:cNvSpPr/>
            <p:nvPr/>
          </p:nvSpPr>
          <p:spPr>
            <a:xfrm>
              <a:off x="1114593" y="515263"/>
              <a:ext cx="2587545" cy="8795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03C8600-A26D-4B43-8A56-1EA1A136238E}"/>
                </a:ext>
              </a:extLst>
            </p:cNvPr>
            <p:cNvCxnSpPr>
              <a:cxnSpLocks/>
              <a:stCxn id="18" idx="1"/>
              <a:endCxn id="14347" idx="3"/>
            </p:cNvCxnSpPr>
            <p:nvPr/>
          </p:nvCxnSpPr>
          <p:spPr>
            <a:xfrm flipH="1">
              <a:off x="1015260" y="955034"/>
              <a:ext cx="99334" cy="382477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47" name="TextBox 19">
              <a:extLst>
                <a:ext uri="{FF2B5EF4-FFF2-40B4-BE49-F238E27FC236}">
                  <a16:creationId xmlns:a16="http://schemas.microsoft.com/office/drawing/2014/main" id="{B2712987-1A0B-294C-A13C-8938395C3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75" y="932487"/>
              <a:ext cx="888224" cy="81072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">
                  <a:cs typeface="Arial" panose="020B0604020202020204" pitchFamily="34" charset="0"/>
                </a:rPr>
                <a:t>[Avezedo 2016/PG3/P4/L1-4; P5/L1-6][Fitzmaurice 2019/PG1/P1/L1-L2]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57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66469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 i="0">
                <a:solidFill>
                  <a:srgbClr val="CD113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71" y="5429211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60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778D52E-F415-44AE-BDC7-01D260C16DF2}" type="datetimeFigureOut">
              <a:rPr lang="en-US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94F293-4C0E-4899-8BBB-CCC64133C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6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90454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68923"/>
            <a:ext cx="10972800" cy="494790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98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68923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68923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90454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291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68923"/>
            <a:ext cx="7315200" cy="47270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90454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53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3"/>
            <a:ext cx="10972800" cy="1399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100" y="6481235"/>
            <a:ext cx="2844800" cy="300567"/>
          </a:xfrm>
          <a:prstGeom prst="rect">
            <a:avLst/>
          </a:prstGeom>
        </p:spPr>
        <p:txBody>
          <a:bodyPr/>
          <a:lstStyle>
            <a:lvl1pPr>
              <a:buClr>
                <a:srgbClr val="EB8803"/>
              </a:buClr>
              <a:defRPr>
                <a:solidFill>
                  <a:prstClr val="white"/>
                </a:solidFill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481235"/>
            <a:ext cx="5679017" cy="300567"/>
          </a:xfrm>
          <a:prstGeom prst="rect">
            <a:avLst/>
          </a:prstGeom>
        </p:spPr>
        <p:txBody>
          <a:bodyPr/>
          <a:lstStyle>
            <a:lvl1pPr>
              <a:buClr>
                <a:srgbClr val="EB8803"/>
              </a:buClr>
              <a:defRPr>
                <a:solidFill>
                  <a:prstClr val="white"/>
                </a:solidFill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19785" y="6481234"/>
            <a:ext cx="670983" cy="3026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EB8803"/>
              </a:buCl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EC5CD9-EFBF-4065-BFF5-D3101B99D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0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289"/>
            <a:ext cx="10972800" cy="139858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388100" y="6481234"/>
            <a:ext cx="2844800" cy="302684"/>
          </a:xfrm>
          <a:prstGeom prst="rect">
            <a:avLst/>
          </a:prstGeom>
        </p:spPr>
        <p:txBody>
          <a:bodyPr/>
          <a:lstStyle>
            <a:lvl1pPr>
              <a:buClr>
                <a:srgbClr val="EB8803"/>
              </a:buClr>
              <a:defRPr>
                <a:solidFill>
                  <a:prstClr val="white"/>
                </a:solidFill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2" y="6481234"/>
            <a:ext cx="5679017" cy="302684"/>
          </a:xfrm>
          <a:prstGeom prst="rect">
            <a:avLst/>
          </a:prstGeom>
        </p:spPr>
        <p:txBody>
          <a:bodyPr/>
          <a:lstStyle>
            <a:lvl1pPr>
              <a:buClr>
                <a:srgbClr val="EB8803"/>
              </a:buClr>
              <a:defRPr>
                <a:solidFill>
                  <a:prstClr val="white"/>
                </a:solidFill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0119785" y="6481234"/>
            <a:ext cx="670983" cy="3026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EB8803"/>
              </a:buCl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27C64F-EA95-4B55-B59F-1342FA444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2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90454"/>
            <a:ext cx="10972800" cy="713539"/>
          </a:xfr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68927"/>
            <a:ext cx="10972800" cy="494790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47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6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5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7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18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charset="0"/>
          <a:ea typeface="Geneva" pitchFamily="37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charset="0"/>
          <a:ea typeface="Geneva" pitchFamily="37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charset="0"/>
          <a:ea typeface="Geneva" pitchFamily="37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charset="0"/>
          <a:ea typeface="Geneva" pitchFamily="37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Geneva" pitchFamily="3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37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Geneva" pitchFamily="37" charset="-128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Geneva" pitchFamily="37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721F-7647-3245-BE77-91C6275C4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298005"/>
            <a:ext cx="10363200" cy="1060396"/>
          </a:xfrm>
        </p:spPr>
        <p:txBody>
          <a:bodyPr>
            <a:noAutofit/>
          </a:bodyPr>
          <a:lstStyle/>
          <a:p>
            <a:r>
              <a:rPr lang="en-US" b="1" dirty="0"/>
              <a:t>The Unmet Need in Sickle Cell Disease: </a:t>
            </a:r>
            <a:br>
              <a:rPr lang="en-US" b="1" dirty="0"/>
            </a:br>
            <a:r>
              <a:rPr lang="en-US" b="1" dirty="0"/>
              <a:t>Sickle Cell Centers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113E8-D91C-3840-B877-DB7098ABF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514723"/>
            <a:ext cx="8534400" cy="16559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Sophie </a:t>
            </a:r>
            <a:r>
              <a:rPr lang="en-US" sz="2400" b="1" dirty="0" err="1"/>
              <a:t>Lanzkron</a:t>
            </a:r>
            <a:r>
              <a:rPr lang="en-US" sz="2400" b="1" dirty="0"/>
              <a:t>, MD</a:t>
            </a:r>
            <a:br>
              <a:rPr lang="en-US" b="1" dirty="0"/>
            </a:br>
            <a:r>
              <a:rPr lang="en-US" dirty="0"/>
              <a:t>Professor of Medicine and Oncology</a:t>
            </a:r>
          </a:p>
          <a:p>
            <a:pPr>
              <a:spcBef>
                <a:spcPts val="0"/>
              </a:spcBef>
            </a:pPr>
            <a:r>
              <a:rPr lang="en-US" dirty="0"/>
              <a:t>Johns Hopkins School of Medicine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024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7C0BA17A-64DB-C848-BC1A-68CD56040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What Is a Sickle Cell Center?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39684A5A-7D5C-384D-A281-56EB224D5C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ea typeface="Geneva" panose="020B0503030404040204" pitchFamily="34" charset="0"/>
                <a:cs typeface="Geneva" panose="020B0503030404040204" pitchFamily="34" charset="0"/>
              </a:rPr>
              <a:t>A thoughtful, team-based care approach to individuals living with sickle cell disease</a:t>
            </a:r>
          </a:p>
          <a:p>
            <a:r>
              <a:rPr lang="en-US" altLang="en-US" sz="3200" dirty="0">
                <a:ea typeface="Geneva" panose="020B0503030404040204" pitchFamily="34" charset="0"/>
                <a:cs typeface="Geneva" panose="020B0503030404040204" pitchFamily="34" charset="0"/>
              </a:rPr>
              <a:t>Consistent, comprehensive, and coordinated care for adults with sickle cell disease throughout the “medical environment”</a:t>
            </a:r>
          </a:p>
          <a:p>
            <a:r>
              <a:rPr lang="en-US" altLang="en-US" sz="3200" dirty="0">
                <a:ea typeface="Geneva" panose="020B0503030404040204" pitchFamily="34" charset="0"/>
                <a:cs typeface="Geneva" panose="020B0503030404040204" pitchFamily="34" charset="0"/>
              </a:rPr>
              <a:t>A center with a programmatic emphasis on SCD for affected adults</a:t>
            </a:r>
          </a:p>
          <a:p>
            <a:r>
              <a:rPr lang="en-US" altLang="en-US" sz="3200" dirty="0">
                <a:ea typeface="Geneva" panose="020B0503030404040204" pitchFamily="34" charset="0"/>
                <a:cs typeface="Geneva" panose="020B0503030404040204" pitchFamily="34" charset="0"/>
              </a:rPr>
              <a:t>A center that coordinates SCD care</a:t>
            </a:r>
          </a:p>
          <a:p>
            <a:endParaRPr lang="en-US" altLang="en-US" sz="3200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7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3CA5D0-4619-FE46-A0B2-C43D93F4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0231"/>
            <a:ext cx="10972800" cy="134736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</a:rPr>
              <a:t>Sickle Cell Center</a:t>
            </a:r>
          </a:p>
        </p:txBody>
      </p:sp>
    </p:spTree>
    <p:extLst>
      <p:ext uri="{BB962C8B-B14F-4D97-AF65-F5344CB8AC3E}">
        <p14:creationId xmlns:p14="http://schemas.microsoft.com/office/powerpoint/2010/main" val="68558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E970-40C1-174E-97D4-74E03B4E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8716"/>
            <a:ext cx="10972800" cy="71353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ESSENTIALS of a Sickle Cell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2A4B1-A142-9B4A-A9FC-7A5ADC3EA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62255"/>
            <a:ext cx="11267091" cy="5102214"/>
          </a:xfrm>
        </p:spPr>
        <p:txBody>
          <a:bodyPr>
            <a:noAutofit/>
          </a:bodyPr>
          <a:lstStyle/>
          <a:p>
            <a:r>
              <a:rPr lang="en-US" dirty="0"/>
              <a:t>A programmatic, multidisciplinary, team-based approach to care</a:t>
            </a:r>
          </a:p>
          <a:p>
            <a:r>
              <a:rPr lang="en-US" dirty="0"/>
              <a:t>The SCD center should be the recognized authority (leader within its larger hospital or academic center) for managing SCD as a patient population </a:t>
            </a:r>
          </a:p>
          <a:p>
            <a:r>
              <a:rPr lang="en-US" dirty="0"/>
              <a:t>A physician lead who is considered a Sickle Cell Disease specialist </a:t>
            </a:r>
          </a:p>
          <a:p>
            <a:pPr lvl="1"/>
            <a:r>
              <a:rPr lang="en-US" dirty="0"/>
              <a:t>This individual will accept responsibility for establishing protocols for care, training, implementing audits, and share in the overall responsibility for the management of the clinic and patients</a:t>
            </a:r>
          </a:p>
          <a:p>
            <a:pPr lvl="1"/>
            <a:r>
              <a:rPr lang="en-US" dirty="0"/>
              <a:t>The lead SCD specialist should be comfortable providing evidence-based pain management, should undertake continuing professional development of relevance to this role, and have an established plan for how to cover for absences</a:t>
            </a:r>
          </a:p>
          <a:p>
            <a:r>
              <a:rPr lang="en-US" dirty="0"/>
              <a:t>One or more social workers</a:t>
            </a:r>
          </a:p>
          <a:p>
            <a:r>
              <a:rPr lang="en-US" dirty="0"/>
              <a:t>A patient coordinator (sometimes called a patient navigator or case manager)</a:t>
            </a:r>
          </a:p>
          <a:p>
            <a:r>
              <a:rPr lang="en-US" dirty="0"/>
              <a:t>Dedicated nursing staff</a:t>
            </a:r>
          </a:p>
          <a:p>
            <a:r>
              <a:rPr lang="en-US" dirty="0"/>
              <a:t>Ability to offer acute and chronic pain management</a:t>
            </a:r>
          </a:p>
          <a:p>
            <a:r>
              <a:rPr lang="en-US" dirty="0"/>
              <a:t>Transfusion (including apheresis) </a:t>
            </a:r>
          </a:p>
          <a:p>
            <a:r>
              <a:rPr lang="en-US" dirty="0"/>
              <a:t>Timely access to specialist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6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2156D3CB-B8D3-2B46-8E13-48B785867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What Institutional Framework Do You Need?</a:t>
            </a:r>
            <a:b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</a:br>
            <a:endParaRPr lang="en-US" altLang="en-US" sz="4000" dirty="0">
              <a:solidFill>
                <a:srgbClr val="C00000"/>
              </a:solidFill>
              <a:latin typeface="Arial" panose="020B060402020202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341E-155E-E547-82CE-2F1E12F7D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 dirty="0"/>
              <a:t>MUST HAVE:</a:t>
            </a:r>
          </a:p>
          <a:p>
            <a:pPr>
              <a:defRPr/>
            </a:pPr>
            <a:r>
              <a:rPr lang="en-US" sz="2400" dirty="0"/>
              <a:t>A plan to provide Team-Based Care for individuals with SCD</a:t>
            </a:r>
          </a:p>
          <a:p>
            <a:pPr>
              <a:defRPr/>
            </a:pPr>
            <a:r>
              <a:rPr lang="en-US" sz="2400" dirty="0"/>
              <a:t>Institutional support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b="1" dirty="0"/>
              <a:t>SHOULD HAVE:</a:t>
            </a:r>
          </a:p>
          <a:p>
            <a:pPr>
              <a:defRPr/>
            </a:pPr>
            <a:r>
              <a:rPr lang="en-US" sz="2400" dirty="0"/>
              <a:t>A business plan (at least in the beginning)</a:t>
            </a:r>
          </a:p>
          <a:p>
            <a:pPr>
              <a:defRPr/>
            </a:pPr>
            <a:r>
              <a:rPr lang="en-US" sz="2400" dirty="0"/>
              <a:t>A plan for interaction with community-based organizations </a:t>
            </a:r>
          </a:p>
          <a:p>
            <a:pPr>
              <a:defRPr/>
            </a:pPr>
            <a:r>
              <a:rPr lang="en-US" sz="2400" dirty="0"/>
              <a:t>A plan for quality assessment and improvement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077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5EA-CFE0-0647-A031-B29C07A5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OPTIMAL to Also Have: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589C-31C0-3E4B-91A0-2DECD4FD1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923"/>
            <a:ext cx="11356258" cy="4947903"/>
          </a:xfrm>
        </p:spPr>
        <p:txBody>
          <a:bodyPr>
            <a:normAutofit/>
          </a:bodyPr>
          <a:lstStyle/>
          <a:p>
            <a:r>
              <a:rPr lang="en-US" sz="2400" dirty="0"/>
              <a:t>Lead nurse/clinic manager who can also serve as the center director or co-director with the SCD specialist</a:t>
            </a:r>
          </a:p>
          <a:p>
            <a:pPr lvl="1"/>
            <a:r>
              <a:rPr lang="en-US" sz="2200" dirty="0"/>
              <a:t>This person helps share responsibility with the director for upkeep and implementation of guidelines and protocols as well as training and audits related to the center</a:t>
            </a:r>
          </a:p>
          <a:p>
            <a:pPr lvl="1"/>
            <a:r>
              <a:rPr lang="en-US" sz="2200" dirty="0"/>
              <a:t>The clinic manager can have additional responsibilities including quality improvement and oversight</a:t>
            </a:r>
          </a:p>
          <a:p>
            <a:r>
              <a:rPr lang="en-US" sz="2400" dirty="0"/>
              <a:t>Dedicated infusion space or a day hospital* </a:t>
            </a:r>
          </a:p>
          <a:p>
            <a:r>
              <a:rPr lang="en-US" sz="2400" dirty="0"/>
              <a:t>Behavioral and mental health provider (psychologist)*</a:t>
            </a:r>
          </a:p>
          <a:p>
            <a:r>
              <a:rPr lang="en-US" sz="2400" dirty="0"/>
              <a:t>Transition plan for helping children adapt and transfer to the adult care setting</a:t>
            </a:r>
          </a:p>
          <a:p>
            <a:r>
              <a:rPr lang="en-US" sz="2400" dirty="0"/>
              <a:t>Access to a gynecology provider or other means of providing contraception for women with SCD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2952" y="5849523"/>
            <a:ext cx="279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*Longer to reach consensus</a:t>
            </a:r>
          </a:p>
        </p:txBody>
      </p:sp>
    </p:spTree>
    <p:extLst>
      <p:ext uri="{BB962C8B-B14F-4D97-AF65-F5344CB8AC3E}">
        <p14:creationId xmlns:p14="http://schemas.microsoft.com/office/powerpoint/2010/main" val="134619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1F5E-40A8-804B-88CA-554C54A2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Adjunct/Suggested: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CE8DC-1AD5-F043-9085-9B325ADC9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u="sng" dirty="0"/>
              <a:t>Preferred but not necessary</a:t>
            </a:r>
          </a:p>
          <a:p>
            <a:r>
              <a:rPr lang="en-US" sz="2800" dirty="0"/>
              <a:t>Primary care provider</a:t>
            </a:r>
          </a:p>
          <a:p>
            <a:r>
              <a:rPr lang="en-US" sz="2800" dirty="0"/>
              <a:t>Physical therapist</a:t>
            </a:r>
          </a:p>
          <a:p>
            <a:r>
              <a:rPr lang="en-US" sz="2800" dirty="0"/>
              <a:t>Occupational therapist</a:t>
            </a:r>
          </a:p>
          <a:p>
            <a:r>
              <a:rPr lang="en-US" sz="2800" dirty="0"/>
              <a:t>Pharmacist</a:t>
            </a:r>
          </a:p>
          <a:p>
            <a:r>
              <a:rPr lang="en-US" sz="2800" dirty="0"/>
              <a:t>Accessible dental care (as may be available through hemophilia treatment centers)</a:t>
            </a:r>
          </a:p>
          <a:p>
            <a:r>
              <a:rPr lang="en-US" sz="2800" dirty="0"/>
              <a:t>SCD educator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98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B8F2-7215-E141-BC36-F493C9AF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62" y="363108"/>
            <a:ext cx="4552552" cy="166163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Elements of a Sickle Cell Center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B0EF7A-05C6-4740-8DE7-E6923D5A4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058" y="-1"/>
            <a:ext cx="6362124" cy="6139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6035040"/>
            <a:ext cx="2991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Kanter J, et al. </a:t>
            </a:r>
            <a:r>
              <a:rPr lang="en-US" sz="1100" i="1" dirty="0"/>
              <a:t>Blood Adv. </a:t>
            </a:r>
            <a:r>
              <a:rPr lang="en-US" sz="1100" dirty="0"/>
              <a:t>2020;4(16):3804-3813.</a:t>
            </a:r>
          </a:p>
        </p:txBody>
      </p:sp>
    </p:spTree>
    <p:extLst>
      <p:ext uri="{BB962C8B-B14F-4D97-AF65-F5344CB8AC3E}">
        <p14:creationId xmlns:p14="http://schemas.microsoft.com/office/powerpoint/2010/main" val="112407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954B-D39E-8D45-8843-98B7DE81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72231"/>
            <a:ext cx="10982632" cy="713539"/>
          </a:xfrm>
        </p:spPr>
        <p:txBody>
          <a:bodyPr/>
          <a:lstStyle/>
          <a:p>
            <a:pPr algn="ctr"/>
            <a:r>
              <a:rPr lang="en-US" sz="4800" dirty="0"/>
              <a:t>Models of Sickle Cell Centers</a:t>
            </a:r>
          </a:p>
        </p:txBody>
      </p:sp>
    </p:spTree>
    <p:extLst>
      <p:ext uri="{BB962C8B-B14F-4D97-AF65-F5344CB8AC3E}">
        <p14:creationId xmlns:p14="http://schemas.microsoft.com/office/powerpoint/2010/main" val="288198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D412F7F-DB5B-7A4A-A3BF-8330ECEB7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57578"/>
            <a:ext cx="10972800" cy="9464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Sickle Cell Center Models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EB986BA3-5580-1F48-B519-9416DEEAA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599" y="1203994"/>
            <a:ext cx="11277601" cy="49479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Treatment centers are NOT one size fits all</a:t>
            </a:r>
          </a:p>
          <a:p>
            <a:r>
              <a:rPr lang="en-US" sz="2800" dirty="0"/>
              <a:t>Centers may be designed differently to meet the needs of the population based on:  </a:t>
            </a:r>
          </a:p>
          <a:p>
            <a:pPr lvl="1"/>
            <a:r>
              <a:rPr lang="en-US" sz="2400" dirty="0"/>
              <a:t>The size of the center</a:t>
            </a:r>
          </a:p>
          <a:p>
            <a:pPr lvl="1"/>
            <a:r>
              <a:rPr lang="en-US" sz="2400" dirty="0"/>
              <a:t>Patient population</a:t>
            </a:r>
          </a:p>
          <a:p>
            <a:pPr lvl="1"/>
            <a:r>
              <a:rPr lang="en-US" sz="2400" dirty="0"/>
              <a:t>Structure (within a division or department), academic or non-academic</a:t>
            </a:r>
          </a:p>
          <a:p>
            <a:pPr lvl="1"/>
            <a:r>
              <a:rPr lang="en-US" sz="2400" dirty="0"/>
              <a:t>Services to provide (whether they had primary care within the SCD center) and staffing for care delivery </a:t>
            </a:r>
          </a:p>
          <a:p>
            <a:r>
              <a:rPr lang="en-US" sz="2800" dirty="0"/>
              <a:t>We can also define models based on their location of services and whether they are stand-alone clinics or embedded within other divisions/departments/clinics </a:t>
            </a:r>
          </a:p>
          <a:p>
            <a:pPr marL="0" indent="0">
              <a:buNone/>
            </a:pPr>
            <a:endParaRPr lang="en-US" altLang="en-US" sz="2800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3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D412F7F-DB5B-7A4A-A3BF-8330ECEB7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Sickle Cell Center Models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EB986BA3-5580-1F48-B519-9416DEEAA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368923"/>
            <a:ext cx="10878355" cy="49479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MODELS:</a:t>
            </a:r>
          </a:p>
          <a:p>
            <a:r>
              <a:rPr lang="en-US" altLang="en-US" dirty="0">
                <a:ea typeface="Geneva" panose="020B0503030404040204" pitchFamily="34" charset="0"/>
                <a:cs typeface="Geneva" panose="020B0503030404040204" pitchFamily="34" charset="0"/>
              </a:rPr>
              <a:t>SCD Comprehensive Care Clinic (Stand-alone)</a:t>
            </a:r>
          </a:p>
          <a:p>
            <a:r>
              <a:rPr lang="en-US" altLang="en-US" dirty="0">
                <a:ea typeface="Geneva" panose="020B0503030404040204" pitchFamily="34" charset="0"/>
                <a:cs typeface="Geneva" panose="020B0503030404040204" pitchFamily="34" charset="0"/>
              </a:rPr>
              <a:t>Embedded SCD Program</a:t>
            </a:r>
          </a:p>
          <a:p>
            <a:r>
              <a:rPr lang="en-US" altLang="en-US" dirty="0">
                <a:ea typeface="Geneva" panose="020B0503030404040204" pitchFamily="34" charset="0"/>
                <a:cs typeface="Geneva" panose="020B0503030404040204" pitchFamily="34" charset="0"/>
              </a:rPr>
              <a:t>Specialized SCD medical home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What about Sickle Cell Programs that don’t quite meet the definition for a “Center”?</a:t>
            </a:r>
          </a:p>
          <a:p>
            <a:r>
              <a:rPr lang="en-US" altLang="en-US" dirty="0">
                <a:ea typeface="Geneva" panose="020B0503030404040204" pitchFamily="34" charset="0"/>
                <a:cs typeface="Geneva" panose="020B0503030404040204" pitchFamily="34" charset="0"/>
              </a:rPr>
              <a:t>Associate Centers: some components of a sickle cell center while developing a full center:</a:t>
            </a:r>
          </a:p>
          <a:p>
            <a:pPr lvl="1">
              <a:spcBef>
                <a:spcPts val="300"/>
              </a:spcBef>
            </a:pPr>
            <a:r>
              <a:rPr lang="en-US" altLang="en-US" dirty="0">
                <a:ea typeface="Geneva" panose="020B0503030404040204" pitchFamily="34" charset="0"/>
                <a:cs typeface="Geneva" panose="020B0503030404040204" pitchFamily="34" charset="0"/>
              </a:rPr>
              <a:t>Centers–in-development</a:t>
            </a:r>
          </a:p>
          <a:p>
            <a:pPr lvl="1">
              <a:spcBef>
                <a:spcPts val="300"/>
              </a:spcBef>
            </a:pPr>
            <a:r>
              <a:rPr lang="en-US" altLang="en-US" dirty="0">
                <a:ea typeface="Geneva" panose="020B0503030404040204" pitchFamily="34" charset="0"/>
                <a:cs typeface="Geneva" panose="020B0503030404040204" pitchFamily="34" charset="0"/>
              </a:rPr>
              <a:t>Data collection can be ongoing</a:t>
            </a:r>
          </a:p>
          <a:p>
            <a:pPr lvl="1">
              <a:spcBef>
                <a:spcPts val="300"/>
              </a:spcBef>
            </a:pPr>
            <a:r>
              <a:rPr lang="en-US" altLang="en-US" dirty="0">
                <a:ea typeface="Geneva" panose="020B0503030404040204" pitchFamily="34" charset="0"/>
                <a:cs typeface="Geneva" panose="020B0503030404040204" pitchFamily="34" charset="0"/>
              </a:rPr>
              <a:t>Additions can be made as growth allows</a:t>
            </a:r>
            <a:endParaRPr lang="en-US" altLang="en-US" sz="20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Hub and Spokes Model of Care</a:t>
            </a:r>
          </a:p>
          <a:p>
            <a:r>
              <a:rPr lang="en-US" altLang="en-US" dirty="0">
                <a:ea typeface="Geneva" panose="020B0503030404040204" pitchFamily="34" charset="0"/>
                <a:cs typeface="Geneva" panose="020B0503030404040204" pitchFamily="34" charset="0"/>
              </a:rPr>
              <a:t>Sickle Cell Center + Affiliate Center(s)</a:t>
            </a:r>
          </a:p>
          <a:p>
            <a:pPr lvl="1"/>
            <a:r>
              <a:rPr lang="en-US" altLang="en-US" dirty="0">
                <a:ea typeface="Geneva" panose="020B0503030404040204" pitchFamily="34" charset="0"/>
                <a:cs typeface="Geneva" panose="020B0503030404040204" pitchFamily="34" charset="0"/>
              </a:rPr>
              <a:t>Affiliates: spokes of the SCD center that provide care as an affiliation with a SCD center who may rely on the center for some of the components</a:t>
            </a:r>
          </a:p>
        </p:txBody>
      </p:sp>
    </p:spTree>
    <p:extLst>
      <p:ext uri="{BB962C8B-B14F-4D97-AF65-F5344CB8AC3E}">
        <p14:creationId xmlns:p14="http://schemas.microsoft.com/office/powerpoint/2010/main" val="38784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61006E-3C5F-4204-19EB-831E7A6D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32BDF3-711A-B096-E3FD-70BDE7B9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Learners will be able to identify the key elements needed to provide high quality comprehensive care to adults with sickle cell disease</a:t>
            </a:r>
          </a:p>
        </p:txBody>
      </p:sp>
    </p:spTree>
    <p:extLst>
      <p:ext uri="{BB962C8B-B14F-4D97-AF65-F5344CB8AC3E}">
        <p14:creationId xmlns:p14="http://schemas.microsoft.com/office/powerpoint/2010/main" val="2064691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8569B2A-D1AF-5349-8154-11D0C1055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Things to Consider When Developing a Sickle Cell Center: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DBC50B5D-2B8F-4243-AE75-CDE766D699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599" y="1818968"/>
            <a:ext cx="11454581" cy="421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What type of center will you be:  </a:t>
            </a:r>
          </a:p>
          <a:p>
            <a:pPr lvl="1"/>
            <a:r>
              <a:rPr lang="en-US" altLang="en-US" sz="2400" dirty="0">
                <a:ea typeface="Geneva" panose="020B0503030404040204" pitchFamily="34" charset="0"/>
              </a:rPr>
              <a:t>Ambulatory care center vs. dedicated infusion center/clinical care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How big is your SCD population?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How big is your team (and who is missing from your center model and what is the timeline)?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What resources are currently available?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Hours of operation, adapting for various circumstances (critical patients, workflow, and chain of command)</a:t>
            </a:r>
          </a:p>
        </p:txBody>
      </p:sp>
    </p:spTree>
    <p:extLst>
      <p:ext uri="{BB962C8B-B14F-4D97-AF65-F5344CB8AC3E}">
        <p14:creationId xmlns:p14="http://schemas.microsoft.com/office/powerpoint/2010/main" val="348740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E584F4C-BD12-BB42-BE92-97A7B4A66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MODEL: Classic SCD Comprehensive Center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6A0FE49F-E1C7-EA43-8E56-7904BDBFC1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b="1" dirty="0">
                <a:ea typeface="Geneva" panose="020B0503030404040204" pitchFamily="34" charset="0"/>
                <a:cs typeface="Geneva" panose="020B0503030404040204" pitchFamily="34" charset="0"/>
              </a:rPr>
              <a:t>Provides excellent team-based SCD Care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Dedicated clinical space and staff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Includes an infusion center/day hospital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Led by a sickle cell specialist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Has access to all necessary subspecialists to provide true comprehensive care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Urban model where the focus is not on reaching an outside population 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Has a plan for primary care and co-management with PCP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Includes mental health within the SCD care model</a:t>
            </a:r>
          </a:p>
        </p:txBody>
      </p:sp>
    </p:spTree>
    <p:extLst>
      <p:ext uri="{BB962C8B-B14F-4D97-AF65-F5344CB8AC3E}">
        <p14:creationId xmlns:p14="http://schemas.microsoft.com/office/powerpoint/2010/main" val="392385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4D8E539-B0C2-144A-9D1C-8E098EFB9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Model: Embedded SCD Center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F356000-AB5F-B14D-8B9F-AE6F2530C4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Partnership model, often within the </a:t>
            </a:r>
            <a:r>
              <a:rPr lang="en-US" altLang="en-US" sz="2800" dirty="0" err="1">
                <a:ea typeface="Geneva" panose="020B0503030404040204" pitchFamily="34" charset="0"/>
                <a:cs typeface="Geneva" panose="020B0503030404040204" pitchFamily="34" charset="0"/>
              </a:rPr>
              <a:t>heme-onc</a:t>
            </a:r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 clinic (but other options)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Shares clinical space and personnel with </a:t>
            </a:r>
            <a:r>
              <a:rPr lang="en-US" altLang="en-US" sz="2800" dirty="0" err="1">
                <a:ea typeface="Geneva" panose="020B0503030404040204" pitchFamily="34" charset="0"/>
                <a:cs typeface="Geneva" panose="020B0503030404040204" pitchFamily="34" charset="0"/>
              </a:rPr>
              <a:t>heme-onc</a:t>
            </a:r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 or other multi-specialty clinics</a:t>
            </a:r>
          </a:p>
          <a:p>
            <a:r>
              <a:rPr lang="en-US" altLang="en-US" sz="2800" b="1" dirty="0">
                <a:ea typeface="Geneva" panose="020B0503030404040204" pitchFamily="34" charset="0"/>
                <a:cs typeface="Geneva" panose="020B0503030404040204" pitchFamily="34" charset="0"/>
              </a:rPr>
              <a:t>Provides excellent team-based SCD Care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Often shares an infusion center/day hospital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Led by a sickle cell specialist but has multiple team members with hematologic experience and practice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Has access to all necessary subspecialists but they may not be directly associated with the SCD center</a:t>
            </a:r>
          </a:p>
          <a:p>
            <a:endParaRPr lang="en-US" altLang="en-US" sz="2800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6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4C0371F-E370-F445-9BC8-59489839F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Model: Specialized SCD Medical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BE93-F64D-D24B-BD12-E2EBC79CB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68923"/>
            <a:ext cx="11385755" cy="494790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Dedicated clinical space and staff for SCD </a:t>
            </a:r>
          </a:p>
          <a:p>
            <a:pPr>
              <a:defRPr/>
            </a:pPr>
            <a:r>
              <a:rPr lang="en-US" sz="2800" b="1" dirty="0"/>
              <a:t>Provides excellent team-based SCD Care</a:t>
            </a:r>
          </a:p>
          <a:p>
            <a:pPr>
              <a:defRPr/>
            </a:pPr>
            <a:r>
              <a:rPr lang="en-US" sz="2800" b="1" dirty="0"/>
              <a:t>Includes primary care within the medical home</a:t>
            </a:r>
          </a:p>
          <a:p>
            <a:pPr>
              <a:defRPr/>
            </a:pPr>
            <a:r>
              <a:rPr lang="en-US" sz="2800" b="1" dirty="0"/>
              <a:t>Must have a care coordinator within the medical home</a:t>
            </a:r>
          </a:p>
          <a:p>
            <a:pPr>
              <a:defRPr/>
            </a:pPr>
            <a:r>
              <a:rPr lang="en-US" sz="2800" dirty="0"/>
              <a:t>May/may not include an infusion center/day hospital (but must have a plan to provide necessary pain management)</a:t>
            </a:r>
          </a:p>
          <a:p>
            <a:pPr>
              <a:defRPr/>
            </a:pPr>
            <a:r>
              <a:rPr lang="en-US" sz="2800" dirty="0"/>
              <a:t>Led by a sickle cell specialist</a:t>
            </a:r>
          </a:p>
          <a:p>
            <a:pPr>
              <a:defRPr/>
            </a:pPr>
            <a:r>
              <a:rPr lang="en-US" sz="2800" dirty="0"/>
              <a:t>Suburban or urban model where individuals may come in from further away or have difficulty coordinating care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3268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CF97A5B2-E2A0-8444-BF82-E7F3CD5A9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Model: Hub and Spoke Model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5CB24-4091-7E4A-9DF6-58C44092C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Provides excellent team-based SCD Care</a:t>
            </a:r>
          </a:p>
          <a:p>
            <a:pPr>
              <a:defRPr/>
            </a:pPr>
            <a:r>
              <a:rPr lang="en-US" sz="2400" b="1" dirty="0"/>
              <a:t>The Hub can be a part of any of the above centers</a:t>
            </a:r>
          </a:p>
          <a:p>
            <a:pPr lvl="1">
              <a:defRPr/>
            </a:pPr>
            <a:r>
              <a:rPr lang="en-US" sz="2200" dirty="0"/>
              <a:t>Led by a sickle cell specialist</a:t>
            </a:r>
          </a:p>
          <a:p>
            <a:pPr lvl="1">
              <a:defRPr/>
            </a:pPr>
            <a:r>
              <a:rPr lang="en-US" sz="2200" dirty="0"/>
              <a:t>Has access to all necessary subspecialists</a:t>
            </a:r>
          </a:p>
          <a:p>
            <a:pPr>
              <a:defRPr/>
            </a:pPr>
            <a:r>
              <a:rPr lang="en-US" sz="2400" dirty="0"/>
              <a:t>The spokes:</a:t>
            </a:r>
          </a:p>
          <a:p>
            <a:pPr lvl="1">
              <a:defRPr/>
            </a:pPr>
            <a:r>
              <a:rPr lang="en-US" sz="2000" dirty="0"/>
              <a:t>May be run by primary care physicians with contacts to the hub</a:t>
            </a:r>
          </a:p>
          <a:p>
            <a:pPr lvl="1">
              <a:defRPr/>
            </a:pPr>
            <a:r>
              <a:rPr lang="en-US" sz="2000" dirty="0"/>
              <a:t>May be run by specialized Advanced Care Providers</a:t>
            </a:r>
          </a:p>
          <a:p>
            <a:pPr lvl="1">
              <a:defRPr/>
            </a:pPr>
            <a:r>
              <a:rPr lang="en-US" sz="2000" dirty="0"/>
              <a:t>May have SCD infusion areas or (more likely) shared infusion space in which they can provide pain management</a:t>
            </a:r>
          </a:p>
          <a:p>
            <a:pPr lvl="1">
              <a:defRPr/>
            </a:pPr>
            <a:r>
              <a:rPr lang="en-US" sz="2000" dirty="0"/>
              <a:t>Should include telehealth/outreach with the Hub</a:t>
            </a:r>
          </a:p>
          <a:p>
            <a:pPr>
              <a:defRPr/>
            </a:pPr>
            <a:r>
              <a:rPr lang="en-US" sz="2400" dirty="0"/>
              <a:t>Includes a plan for co-management and emergency management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8067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7312500-2FD6-1C40-B746-1B3A1B47D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All Models Must Provide Comprehensive SCD Medical Practice: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641A8-FC34-1547-8649-BD8AFA4FC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9471"/>
            <a:ext cx="10972800" cy="433071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Disease modifying therapy: </a:t>
            </a:r>
            <a:r>
              <a:rPr lang="en-US" sz="2800" dirty="0" err="1"/>
              <a:t>Hydroxyurea</a:t>
            </a:r>
            <a:r>
              <a:rPr lang="en-US" sz="2800" dirty="0"/>
              <a:t>, glutamine, etc</a:t>
            </a:r>
          </a:p>
          <a:p>
            <a:pPr>
              <a:defRPr/>
            </a:pPr>
            <a:r>
              <a:rPr lang="en-US" sz="2800" dirty="0"/>
              <a:t>SCD prevention practice</a:t>
            </a:r>
          </a:p>
          <a:p>
            <a:pPr>
              <a:defRPr/>
            </a:pPr>
            <a:r>
              <a:rPr lang="en-US" sz="2800" dirty="0"/>
              <a:t>Iron overload program</a:t>
            </a:r>
          </a:p>
          <a:p>
            <a:pPr>
              <a:defRPr/>
            </a:pPr>
            <a:r>
              <a:rPr lang="en-US" sz="2800" dirty="0"/>
              <a:t>Blood transfusion management (to avoid inappropriate blood transfusion, provide extended cross-matching of blood)</a:t>
            </a:r>
          </a:p>
          <a:p>
            <a:pPr>
              <a:defRPr/>
            </a:pPr>
            <a:r>
              <a:rPr lang="en-US" sz="2800" dirty="0"/>
              <a:t>Pain management plan/program</a:t>
            </a:r>
          </a:p>
          <a:p>
            <a:pPr>
              <a:defRPr/>
            </a:pPr>
            <a:r>
              <a:rPr lang="en-US" sz="2800" dirty="0"/>
              <a:t>Family planning</a:t>
            </a:r>
          </a:p>
          <a:p>
            <a:pPr>
              <a:defRPr/>
            </a:pPr>
            <a:r>
              <a:rPr lang="en-US" sz="2800" dirty="0"/>
              <a:t>Mental health plan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1478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D593A01-10A5-3E4D-873A-D92D58A6F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Other Adjunct Opportunities: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CE15D863-7470-C943-99B5-1E1413A793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599" y="1206960"/>
            <a:ext cx="11326761" cy="49479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Telehealth: Used to provide direct PROVIDER to Patient Care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>
                <a:ea typeface="Geneva" panose="020B0503030404040204" pitchFamily="34" charset="0"/>
              </a:rPr>
              <a:t>Enhance hub-spoke model of care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>
                <a:ea typeface="Geneva" panose="020B0503030404040204" pitchFamily="34" charset="0"/>
              </a:rPr>
              <a:t>Can be used to help provide inpatient care</a:t>
            </a:r>
          </a:p>
          <a:p>
            <a:pPr>
              <a:spcBef>
                <a:spcPts val="600"/>
              </a:spcBef>
            </a:pPr>
            <a:r>
              <a:rPr lang="en-US" altLang="en-US" sz="2400" dirty="0" err="1">
                <a:ea typeface="Geneva" panose="020B0503030404040204" pitchFamily="34" charset="0"/>
                <a:cs typeface="Geneva" panose="020B0503030404040204" pitchFamily="34" charset="0"/>
              </a:rPr>
              <a:t>Telementoring</a:t>
            </a:r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 (ECHO)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>
                <a:ea typeface="Geneva" panose="020B0503030404040204" pitchFamily="34" charset="0"/>
              </a:rPr>
              <a:t>Increasing local physician knowledge and self-efficacy in managing individuals with SCD (based on the ECHO program) 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Extended Hours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>
                <a:ea typeface="Geneva" panose="020B0503030404040204" pitchFamily="34" charset="0"/>
              </a:rPr>
              <a:t>Hours outside of typical 8-5 clinic hours used to provide additional pain management or off-hours clinic management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ER/ED Observation Units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>
                <a:ea typeface="Geneva" panose="020B0503030404040204" pitchFamily="34" charset="0"/>
              </a:rPr>
              <a:t>Partnership with ER/ED facility to provide extended care (that does not require admission)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ea typeface="Geneva" panose="020B0503030404040204" pitchFamily="34" charset="0"/>
              </a:rPr>
              <a:t>Developing affiliates</a:t>
            </a:r>
          </a:p>
          <a:p>
            <a:pPr lvl="1">
              <a:spcBef>
                <a:spcPts val="300"/>
              </a:spcBef>
            </a:pPr>
            <a:r>
              <a:rPr lang="en-US" altLang="en-US" sz="2000" dirty="0">
                <a:ea typeface="Geneva" panose="020B0503030404040204" pitchFamily="34" charset="0"/>
              </a:rPr>
              <a:t>Identify affiliated care programs to increase access to care for individuals in more remote areas</a:t>
            </a:r>
          </a:p>
        </p:txBody>
      </p:sp>
    </p:spTree>
    <p:extLst>
      <p:ext uri="{BB962C8B-B14F-4D97-AF65-F5344CB8AC3E}">
        <p14:creationId xmlns:p14="http://schemas.microsoft.com/office/powerpoint/2010/main" val="1541420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EEF0-4C36-C243-B08F-0818525C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90ED8-289F-6A42-9927-8B27FE224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SCD centers must provide compassionate, comprehensive care that is coordinated to ensure continuous and personalized care with attention to both the physical and emotional well-being of the individual </a:t>
            </a:r>
          </a:p>
          <a:p>
            <a:r>
              <a:rPr lang="en-US" sz="2800" dirty="0"/>
              <a:t>Providing standardized, </a:t>
            </a:r>
            <a:r>
              <a:rPr lang="en-US" sz="2800" b="1" dirty="0"/>
              <a:t>equitable</a:t>
            </a:r>
            <a:r>
              <a:rPr lang="en-US" sz="2800" dirty="0"/>
              <a:t> patient-centered management will ensure higher quality, more cost-effective care for this vulnerable patient population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8115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57DCC96D-32B1-DD4F-B9F2-34B689852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DBE1-8EE4-BA44-B6B1-D5241D9D7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Institutional support is key</a:t>
            </a:r>
          </a:p>
          <a:p>
            <a:pPr>
              <a:defRPr/>
            </a:pPr>
            <a:r>
              <a:rPr lang="en-US" sz="2800" dirty="0"/>
              <a:t>Tracking outcomes and quality improvement should be built in (even if not there at the beginning)</a:t>
            </a:r>
          </a:p>
          <a:p>
            <a:pPr>
              <a:defRPr/>
            </a:pPr>
            <a:r>
              <a:rPr lang="en-US" sz="2800" dirty="0"/>
              <a:t>Don’t forget the community</a:t>
            </a:r>
          </a:p>
          <a:p>
            <a:pPr>
              <a:defRPr/>
            </a:pPr>
            <a:r>
              <a:rPr lang="en-US" sz="2800" dirty="0"/>
              <a:t>Guidelines and policies </a:t>
            </a:r>
          </a:p>
          <a:p>
            <a:pPr>
              <a:defRPr/>
            </a:pPr>
            <a:r>
              <a:rPr lang="en-US" sz="2800" dirty="0"/>
              <a:t>AND: A plan for comparative quality assessment and improvement</a:t>
            </a:r>
          </a:p>
        </p:txBody>
      </p:sp>
    </p:spTree>
    <p:extLst>
      <p:ext uri="{BB962C8B-B14F-4D97-AF65-F5344CB8AC3E}">
        <p14:creationId xmlns:p14="http://schemas.microsoft.com/office/powerpoint/2010/main" val="479534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88AFB018-D1AC-5B4E-A25B-773556CE0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469" y="184948"/>
            <a:ext cx="6053061" cy="60530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A56D9-B271-544F-BE31-479CE718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INTRODUCING</a:t>
            </a:r>
          </a:p>
        </p:txBody>
      </p:sp>
    </p:spTree>
    <p:extLst>
      <p:ext uri="{BB962C8B-B14F-4D97-AF65-F5344CB8AC3E}">
        <p14:creationId xmlns:p14="http://schemas.microsoft.com/office/powerpoint/2010/main" val="272948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5337A0B5-8A4D-8940-B70B-A66E99C9B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5FC1BB1-FBE2-FE40-9676-5BB5540093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defRPr/>
            </a:pPr>
            <a:r>
              <a:rPr lang="en-US" dirty="0"/>
              <a:t>Sickle Cell Disease: A rare disease that still limits life expectancy due to chronic complications DESPITE childhood survival and availability of therapies</a:t>
            </a:r>
          </a:p>
          <a:p>
            <a:pPr marL="285750" indent="-285750">
              <a:defRPr/>
            </a:pPr>
            <a:r>
              <a:rPr lang="en-US" dirty="0"/>
              <a:t>Many individuals with SCD have complex health care needs that get more complicated as they grow older</a:t>
            </a:r>
          </a:p>
          <a:p>
            <a:pPr marL="285750" indent="-285750">
              <a:defRPr/>
            </a:pPr>
            <a:r>
              <a:rPr lang="en-US" dirty="0"/>
              <a:t>Health care providers with disease-specific knowledge are </a:t>
            </a:r>
            <a:r>
              <a:rPr lang="en-US" b="1" dirty="0"/>
              <a:t>critical</a:t>
            </a:r>
            <a:r>
              <a:rPr lang="en-US" dirty="0"/>
              <a:t> for prevention of complications throughout the lifespan</a:t>
            </a:r>
          </a:p>
          <a:p>
            <a:pPr marL="285750" indent="-285750">
              <a:defRPr/>
            </a:pPr>
            <a:endParaRPr lang="en-US" dirty="0"/>
          </a:p>
          <a:p>
            <a:pPr marL="285750" indent="-285750">
              <a:defRPr/>
            </a:pPr>
            <a:r>
              <a:rPr lang="en-US" dirty="0"/>
              <a:t>At the individual level, it is about where you live:</a:t>
            </a:r>
          </a:p>
          <a:p>
            <a:pPr lvl="1">
              <a:defRPr/>
            </a:pPr>
            <a:r>
              <a:rPr lang="en-US" dirty="0"/>
              <a:t>Health care opportunities and insurance are state-based and even more local than that</a:t>
            </a:r>
          </a:p>
          <a:p>
            <a:pPr lvl="1">
              <a:defRPr/>
            </a:pPr>
            <a:r>
              <a:rPr lang="en-US" dirty="0"/>
              <a:t>Insurance may be available but ≠ access to necessary care</a:t>
            </a:r>
          </a:p>
          <a:p>
            <a:pPr lvl="1">
              <a:defRPr/>
            </a:pPr>
            <a:r>
              <a:rPr lang="en-US" dirty="0"/>
              <a:t>Best care often equilibrates to best advocates or knowledge</a:t>
            </a:r>
          </a:p>
          <a:p>
            <a:pPr marL="457200" lvl="1" indent="0">
              <a:buNone/>
              <a:defRPr/>
            </a:pPr>
            <a:endParaRPr lang="en-US" sz="2000" dirty="0"/>
          </a:p>
          <a:p>
            <a:pPr>
              <a:defRPr/>
            </a:pPr>
            <a:endParaRPr lang="en-US" altLang="en-US" sz="1800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626" y="5489686"/>
            <a:ext cx="10382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000" b="1" dirty="0"/>
              <a:t>GOAL:</a:t>
            </a:r>
            <a:r>
              <a:rPr lang="en-US" sz="2000" dirty="0"/>
              <a:t> Shift programmatic emphasis to how to build a system of care to enhance access and coordination of care (for affected adults)</a:t>
            </a:r>
          </a:p>
        </p:txBody>
      </p:sp>
    </p:spTree>
    <p:extLst>
      <p:ext uri="{BB962C8B-B14F-4D97-AF65-F5344CB8AC3E}">
        <p14:creationId xmlns:p14="http://schemas.microsoft.com/office/powerpoint/2010/main" val="176361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F6C69-FB8E-4D4C-BAC4-6F480E8A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National Alliance of Sickle Cell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EC8C-F004-904A-8D57-618BFF2E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Mission:</a:t>
            </a:r>
            <a:r>
              <a:rPr lang="en-US" sz="2800" dirty="0"/>
              <a:t> To support sickle cell disease (SCD) centers in delivering high-quality comprehensive care by setting standards of care and promoting their adoption; identifying opportunities and resources to strengthen SCD centers; and advocating for access to comprehensive care to improve health outcomes, quality of life, and survival</a:t>
            </a:r>
          </a:p>
        </p:txBody>
      </p:sp>
    </p:spTree>
    <p:extLst>
      <p:ext uri="{BB962C8B-B14F-4D97-AF65-F5344CB8AC3E}">
        <p14:creationId xmlns:p14="http://schemas.microsoft.com/office/powerpoint/2010/main" val="982451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F6C69-FB8E-4D4C-BAC4-6F480E8A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National Alliance of Sickle Cell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EC8C-F004-904A-8D57-618BFF2E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Goals: </a:t>
            </a:r>
            <a:endParaRPr lang="en-US" sz="2400" dirty="0"/>
          </a:p>
          <a:p>
            <a:pPr lvl="0"/>
            <a:r>
              <a:rPr lang="en-US" dirty="0"/>
              <a:t>Create an infrastructure for adult and pediatric SCD centers to define, continually enhance, and promote the adoption of standards of primary and specialized care that comprise a comprehensive care center for individuals with SCD </a:t>
            </a:r>
          </a:p>
          <a:p>
            <a:pPr lvl="0"/>
            <a:r>
              <a:rPr lang="en-US" dirty="0"/>
              <a:t>Develop tools and share information with SCD centers to use in implementing and operating a comprehensive care model within their organization</a:t>
            </a:r>
          </a:p>
          <a:p>
            <a:pPr lvl="0"/>
            <a:r>
              <a:rPr lang="en-US" dirty="0"/>
              <a:t>Utilize the Globin Research Network for Data and Discovery (</a:t>
            </a:r>
            <a:r>
              <a:rPr lang="en-US" dirty="0" err="1"/>
              <a:t>GRNDaD</a:t>
            </a:r>
            <a:r>
              <a:rPr lang="en-US" dirty="0"/>
              <a:t>), a multi-site registry to optimize quality improvement and quality assurance through data analytics</a:t>
            </a:r>
          </a:p>
          <a:p>
            <a:pPr lvl="0"/>
            <a:r>
              <a:rPr lang="en-US" dirty="0"/>
              <a:t>Identify opportunities and resources (federal, state, and private) that SCD centers can utilize to sustain funding and ensure equitable access to comprehensive care</a:t>
            </a:r>
          </a:p>
          <a:p>
            <a:pPr lvl="0"/>
            <a:r>
              <a:rPr lang="en-US" dirty="0"/>
              <a:t>Create and sustain an advisory board of stakeholders committed to improving outcomes in SCD</a:t>
            </a:r>
          </a:p>
          <a:p>
            <a:pPr lvl="0"/>
            <a:r>
              <a:rPr lang="en-US" dirty="0"/>
              <a:t>Work with the American Society of Hematology, and other similar organizations, to accomplish these goals and to collaborate on research, data collection, advocacy, and other efforts of mutual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8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A47B-23AB-4540-B32A-B423EEB1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Thank You!!!!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98D9E-A6EC-C245-8FD1-0B4EB814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/>
              <a:t>American Society of Hematology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Dr. Kanter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Co-authors: </a:t>
            </a:r>
            <a:r>
              <a:rPr lang="en-US" sz="2400" dirty="0" err="1"/>
              <a:t>Payal</a:t>
            </a:r>
            <a:r>
              <a:rPr lang="en-US" sz="2400" dirty="0"/>
              <a:t> Desai, Marsha Treadwell, </a:t>
            </a:r>
            <a:r>
              <a:rPr lang="en-US" sz="2400" dirty="0" err="1"/>
              <a:t>Biree</a:t>
            </a:r>
            <a:r>
              <a:rPr lang="en-US" sz="2400" dirty="0"/>
              <a:t> </a:t>
            </a:r>
            <a:r>
              <a:rPr lang="en-US" sz="2400" dirty="0" err="1"/>
              <a:t>Andemariam</a:t>
            </a:r>
            <a:r>
              <a:rPr lang="en-US" sz="2400" dirty="0"/>
              <a:t>, Jane Little, Diane Nugent, Susan </a:t>
            </a:r>
            <a:r>
              <a:rPr lang="en-US" sz="2400" dirty="0" err="1"/>
              <a:t>Claster</a:t>
            </a:r>
            <a:r>
              <a:rPr lang="en-US" sz="2400" dirty="0"/>
              <a:t>, Deepa </a:t>
            </a:r>
            <a:r>
              <a:rPr lang="en-US" sz="2400" dirty="0" err="1"/>
              <a:t>Manwani</a:t>
            </a:r>
            <a:r>
              <a:rPr lang="en-US" sz="2400" dirty="0"/>
              <a:t>, John Strouse, </a:t>
            </a:r>
            <a:r>
              <a:rPr lang="en-US" sz="2400" dirty="0" err="1"/>
              <a:t>Ifeyinwa</a:t>
            </a:r>
            <a:r>
              <a:rPr lang="en-US" sz="2400" dirty="0"/>
              <a:t> (</a:t>
            </a:r>
            <a:r>
              <a:rPr lang="en-US" sz="2400" dirty="0" err="1"/>
              <a:t>Ify</a:t>
            </a:r>
            <a:r>
              <a:rPr lang="en-US" sz="2400" dirty="0"/>
              <a:t>) </a:t>
            </a:r>
            <a:r>
              <a:rPr lang="en-US" sz="2400" dirty="0" err="1"/>
              <a:t>Osunkwo</a:t>
            </a:r>
            <a:r>
              <a:rPr lang="en-US" sz="2400" dirty="0"/>
              <a:t>, Rosalyn Stewart, Allison King, Lisa Shook, and Judith Baker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i="1" dirty="0"/>
              <a:t>Blood Advances </a:t>
            </a:r>
            <a:r>
              <a:rPr lang="en-US" sz="2400" dirty="0"/>
              <a:t>for publishing “Building access to care in adult sickle cell disease: Defining models of care, essential components, and economic aspects today”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929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6787" y="2975769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AF5F-9A60-F94D-8DBD-825A9D15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35" y="343429"/>
            <a:ext cx="10972800" cy="713539"/>
          </a:xfrm>
        </p:spPr>
        <p:txBody>
          <a:bodyPr/>
          <a:lstStyle/>
          <a:p>
            <a:r>
              <a:rPr lang="en-US" sz="4000" dirty="0"/>
              <a:t>SCD Is a Multi-System Disease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82880" y="6035040"/>
            <a:ext cx="3942735" cy="35423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100" dirty="0"/>
              <a:t>Kato GJ,</a:t>
            </a:r>
            <a:r>
              <a:rPr lang="en-US" sz="1100" i="1" dirty="0"/>
              <a:t> </a:t>
            </a:r>
            <a:r>
              <a:rPr lang="en-US" sz="1100" dirty="0"/>
              <a:t>et al. </a:t>
            </a:r>
            <a:r>
              <a:rPr lang="en-US" sz="1100" i="1" dirty="0"/>
              <a:t>Nature Reviews Disease Primers. </a:t>
            </a:r>
            <a:r>
              <a:rPr lang="en-US" sz="1100" dirty="0"/>
              <a:t>V4: 18010 (2018).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FFEC720-43FF-714D-9B18-DE33056CB3FE}"/>
              </a:ext>
            </a:extLst>
          </p:cNvPr>
          <p:cNvGrpSpPr/>
          <p:nvPr/>
        </p:nvGrpSpPr>
        <p:grpSpPr>
          <a:xfrm>
            <a:off x="1869927" y="1284532"/>
            <a:ext cx="8291856" cy="4994424"/>
            <a:chOff x="346830" y="1389897"/>
            <a:chExt cx="8291856" cy="4994424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DF71A0D-4A44-5044-86C6-1016D02C8011}"/>
                </a:ext>
              </a:extLst>
            </p:cNvPr>
            <p:cNvGrpSpPr/>
            <p:nvPr/>
          </p:nvGrpSpPr>
          <p:grpSpPr>
            <a:xfrm>
              <a:off x="346830" y="1389897"/>
              <a:ext cx="8291856" cy="4994424"/>
              <a:chOff x="-501515" y="1128924"/>
              <a:chExt cx="10162829" cy="612136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C56544-9A74-A445-97A6-B72495CDBB00}"/>
                  </a:ext>
                </a:extLst>
              </p:cNvPr>
              <p:cNvSpPr txBox="1"/>
              <p:nvPr/>
            </p:nvSpPr>
            <p:spPr>
              <a:xfrm>
                <a:off x="862829" y="1128924"/>
                <a:ext cx="2481814" cy="72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200" dirty="0"/>
                  <a:t>Neurocognitive dysfunction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Meningitis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Stroke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33A2A8-00E2-AB40-9272-A14C8A61B805}"/>
                  </a:ext>
                </a:extLst>
              </p:cNvPr>
              <p:cNvSpPr txBox="1"/>
              <p:nvPr/>
            </p:nvSpPr>
            <p:spPr>
              <a:xfrm>
                <a:off x="6597983" y="4689632"/>
                <a:ext cx="2446150" cy="61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200" dirty="0"/>
                  <a:t>Complications of pregnancy</a:t>
                </a:r>
                <a:endParaRPr lang="en-US" sz="1200" b="1" dirty="0">
                  <a:solidFill>
                    <a:srgbClr val="003854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720DA1-EF1D-3647-8A57-42AD2D971E5B}"/>
                  </a:ext>
                </a:extLst>
              </p:cNvPr>
              <p:cNvSpPr txBox="1"/>
              <p:nvPr/>
            </p:nvSpPr>
            <p:spPr>
              <a:xfrm>
                <a:off x="5517284" y="6206774"/>
                <a:ext cx="1279416" cy="31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dirty="0"/>
                  <a:t>Chronic pain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B4A8E1-6A4A-6242-A3FC-919495750F97}"/>
                  </a:ext>
                </a:extLst>
              </p:cNvPr>
              <p:cNvSpPr txBox="1"/>
              <p:nvPr/>
            </p:nvSpPr>
            <p:spPr>
              <a:xfrm>
                <a:off x="-501515" y="3627261"/>
                <a:ext cx="2204039" cy="113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200" dirty="0"/>
                  <a:t>Albuminuria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dirty="0" err="1"/>
                  <a:t>Isosthenuria</a:t>
                </a:r>
                <a:endParaRPr lang="en-US" sz="1200" dirty="0"/>
              </a:p>
              <a:p>
                <a:pPr algn="r">
                  <a:lnSpc>
                    <a:spcPct val="90000"/>
                  </a:lnSpc>
                </a:pPr>
                <a:r>
                  <a:rPr lang="en-US" sz="1200" dirty="0"/>
                  <a:t>Substantial kidney injury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Papillary necrosis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31654B-B51F-A34A-978E-868A20AB3D77}"/>
                  </a:ext>
                </a:extLst>
              </p:cNvPr>
              <p:cNvSpPr txBox="1"/>
              <p:nvPr/>
            </p:nvSpPr>
            <p:spPr>
              <a:xfrm>
                <a:off x="5573225" y="1128924"/>
                <a:ext cx="2978549" cy="724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dirty="0"/>
                  <a:t>Retinopathy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Post-</a:t>
                </a:r>
                <a:r>
                  <a:rPr lang="en-US" sz="1200" b="1" dirty="0" err="1">
                    <a:solidFill>
                      <a:srgbClr val="003854"/>
                    </a:solidFill>
                  </a:rPr>
                  <a:t>hyphema</a:t>
                </a:r>
                <a:r>
                  <a:rPr lang="en-US" sz="1200" b="1" dirty="0">
                    <a:solidFill>
                      <a:srgbClr val="003854"/>
                    </a:solidFill>
                  </a:rPr>
                  <a:t> glaucoma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Retinal infarction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05CAA94-BC3F-D24A-A2DD-053F90974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9027" y="1955842"/>
                <a:ext cx="2696140" cy="441078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A07A87D-81E3-3A4E-89CB-EF147C7AC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8449" y="3652334"/>
                <a:ext cx="877824" cy="87782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A7AC02E-E12A-F044-9118-0E58C30B4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5176" y="5334843"/>
                <a:ext cx="877824" cy="87782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72B42EF-6A90-7A4D-874F-B0DDBF6F7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2744" y="1949622"/>
                <a:ext cx="877824" cy="87782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D114F9B-5479-4F4E-97F9-FB088569E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8833" y="4593338"/>
                <a:ext cx="877824" cy="87782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06E11DB-85F1-0143-BF79-D363D2B32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3405" y="5341329"/>
                <a:ext cx="877824" cy="9837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E834509-D520-AB49-8AD3-1B825ABD6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3777" y="1949622"/>
                <a:ext cx="877824" cy="877824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8CF6673-8C53-2B4F-A1EF-BA228092DE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52821" y="1794538"/>
                <a:ext cx="407109" cy="274551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7617F5C-83BC-7142-AA7D-CCCDF95686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6107" y="2447173"/>
                <a:ext cx="1360511" cy="799769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B28EDC4-6625-1043-A51A-09FDE8A8E4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6379" y="2996308"/>
                <a:ext cx="1761490" cy="67321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EA2A01-F19A-884D-AAF2-1C67C86B9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1847" y="1862980"/>
                <a:ext cx="384162" cy="354665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9554C50-2639-C142-B91E-2C9068FB4F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0480" y="3541956"/>
                <a:ext cx="1726138" cy="450924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7C52286-3DBB-AB41-A169-59B42A437F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97201" y="4581207"/>
                <a:ext cx="1218166" cy="305753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FBCF74B-B3D5-6F4F-B54E-37BAC31FE7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9689" y="5312349"/>
                <a:ext cx="517055" cy="214709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DC3D7B9-6307-5242-93D9-966CA79A36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8951" y="5411787"/>
                <a:ext cx="362066" cy="152500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23DACFF-70A1-6A42-AA4E-2E28E9B31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0759" y="3171370"/>
                <a:ext cx="2055858" cy="231454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91F2A62-2B62-3F4E-A509-AB9638480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3354" y="3380644"/>
                <a:ext cx="1650360" cy="511945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9EE65E-6F11-EC4D-A6C8-6A625A4C4B8E}"/>
                  </a:ext>
                </a:extLst>
              </p:cNvPr>
              <p:cNvSpPr/>
              <p:nvPr/>
            </p:nvSpPr>
            <p:spPr>
              <a:xfrm>
                <a:off x="8433232" y="6965462"/>
                <a:ext cx="1108487" cy="231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00" dirty="0">
                    <a:solidFill>
                      <a:schemeClr val="bg1">
                        <a:lumMod val="65000"/>
                      </a:schemeClr>
                    </a:solidFill>
                  </a:rPr>
                  <a:t>© Medscape, LLC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AA592B9-4FB4-AF46-9F0C-332E4E365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01986" y="1193936"/>
                <a:ext cx="877824" cy="87782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4821C11-EA80-784F-A4CC-9889ECFDA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44995" y="1192071"/>
                <a:ext cx="877824" cy="87782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0568DF9-D59B-264D-8607-C7446D5F5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8185" y="5660384"/>
                <a:ext cx="877824" cy="877824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2404899-FE9D-1A4F-80C2-A2984BFB7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66294" y="2692534"/>
                <a:ext cx="877824" cy="877824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1D36C6E-F915-2645-BA83-4A2EC73A3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02146" y="2692534"/>
                <a:ext cx="877824" cy="87782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5A93F3D-6792-F240-85F6-2567A4D50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450" y="3652334"/>
                <a:ext cx="877824" cy="877824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9A224EA-B202-9745-9CA2-F54D2036B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8979" y="5041748"/>
                <a:ext cx="877824" cy="877824"/>
              </a:xfrm>
              <a:prstGeom prst="rect">
                <a:avLst/>
              </a:prstGeom>
            </p:spPr>
          </p:pic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8DA0CA0-1F75-9C45-8DE9-48D23585E7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3759" y="2406050"/>
                <a:ext cx="1128842" cy="439697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7184611-9DC8-C247-9508-9FA4BB19C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6897" y="4081065"/>
                <a:ext cx="1430639" cy="801298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346C124-034F-1044-9AEC-A767EC8BC24A}"/>
                  </a:ext>
                </a:extLst>
              </p:cNvPr>
              <p:cNvSpPr txBox="1"/>
              <p:nvPr/>
            </p:nvSpPr>
            <p:spPr>
              <a:xfrm>
                <a:off x="1157347" y="4923710"/>
                <a:ext cx="1145815" cy="31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dirty="0"/>
                  <a:t>Skin ulcers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B8DD112-BBF8-DA43-9AD4-A12ADD4B6E19}"/>
                  </a:ext>
                </a:extLst>
              </p:cNvPr>
              <p:cNvSpPr txBox="1"/>
              <p:nvPr/>
            </p:nvSpPr>
            <p:spPr>
              <a:xfrm>
                <a:off x="7140101" y="3729112"/>
                <a:ext cx="2187109" cy="72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dirty="0"/>
                  <a:t>Functional asplenia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Splenic infarction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Splenic sequestration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0254EEB-CA01-A249-8436-A7A298212F9B}"/>
                  </a:ext>
                </a:extLst>
              </p:cNvPr>
              <p:cNvSpPr txBox="1"/>
              <p:nvPr/>
            </p:nvSpPr>
            <p:spPr>
              <a:xfrm>
                <a:off x="7244117" y="2871161"/>
                <a:ext cx="1980815" cy="52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dirty="0"/>
                  <a:t>Cardiomegaly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dirty="0"/>
                  <a:t>Diastolic heart failure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8DAFAC-7A9D-AC49-9892-6E23257DBA28}"/>
                  </a:ext>
                </a:extLst>
              </p:cNvPr>
              <p:cNvSpPr txBox="1"/>
              <p:nvPr/>
            </p:nvSpPr>
            <p:spPr>
              <a:xfrm>
                <a:off x="6630832" y="1967954"/>
                <a:ext cx="2251944" cy="72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dirty="0"/>
                  <a:t>Pulmonary hypertension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Acute chest syndrome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Acute pain event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C46283C-AC15-2440-8B90-6B24F377CD0A}"/>
                  </a:ext>
                </a:extLst>
              </p:cNvPr>
              <p:cNvSpPr txBox="1"/>
              <p:nvPr/>
            </p:nvSpPr>
            <p:spPr>
              <a:xfrm>
                <a:off x="18748" y="1868545"/>
                <a:ext cx="2284613" cy="724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200" dirty="0"/>
                  <a:t>Indirect hyperbilirubinemia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Sickle hepatopathy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08C6DBF-5A04-854A-AE30-91167F659BF5}"/>
                  </a:ext>
                </a:extLst>
              </p:cNvPr>
              <p:cNvSpPr txBox="1"/>
              <p:nvPr/>
            </p:nvSpPr>
            <p:spPr>
              <a:xfrm>
                <a:off x="507895" y="2973012"/>
                <a:ext cx="1191004" cy="31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Gallstones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DD8BE7B-2994-724A-8414-90B2892E5C95}"/>
                  </a:ext>
                </a:extLst>
              </p:cNvPr>
              <p:cNvSpPr txBox="1"/>
              <p:nvPr/>
            </p:nvSpPr>
            <p:spPr>
              <a:xfrm>
                <a:off x="554331" y="5664917"/>
                <a:ext cx="2344285" cy="72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200" dirty="0"/>
                  <a:t>Avascular necrosis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Bone marrow infarction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Osteomyelitis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9C468C8-58B6-FD46-A4AF-26FEC4A4B0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2876" y="4666894"/>
                <a:ext cx="325108" cy="1069061"/>
              </a:xfrm>
              <a:prstGeom prst="line">
                <a:avLst/>
              </a:prstGeom>
              <a:ln w="25400">
                <a:solidFill>
                  <a:srgbClr val="0038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02870B-F042-B942-A012-8B4EFB0FD785}"/>
                  </a:ext>
                </a:extLst>
              </p:cNvPr>
              <p:cNvSpPr txBox="1"/>
              <p:nvPr/>
            </p:nvSpPr>
            <p:spPr>
              <a:xfrm>
                <a:off x="3810689" y="6526020"/>
                <a:ext cx="1312816" cy="72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/>
                  <a:t>Anemia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200" dirty="0"/>
                  <a:t>Leukocytosis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Septicemia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D030E5C-AA18-C447-8659-C439419B5FB9}"/>
                  </a:ext>
                </a:extLst>
              </p:cNvPr>
              <p:cNvSpPr txBox="1"/>
              <p:nvPr/>
            </p:nvSpPr>
            <p:spPr>
              <a:xfrm>
                <a:off x="7215164" y="5127590"/>
                <a:ext cx="2446150" cy="706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dirty="0"/>
                  <a:t>Delayed puberty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dirty="0"/>
                  <a:t>Erectile dysfunction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200" b="1" dirty="0">
                    <a:solidFill>
                      <a:srgbClr val="003854"/>
                    </a:solidFill>
                  </a:rPr>
                  <a:t>Priapism</a:t>
                </a:r>
              </a:p>
            </p:txBody>
          </p:sp>
        </p:grp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9EEA8D70-D3CC-1C43-BBDC-977EF5669AA0}"/>
                </a:ext>
              </a:extLst>
            </p:cNvPr>
            <p:cNvSpPr/>
            <p:nvPr/>
          </p:nvSpPr>
          <p:spPr>
            <a:xfrm>
              <a:off x="6729932" y="5592499"/>
              <a:ext cx="1763305" cy="5809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b="1" dirty="0">
                  <a:solidFill>
                    <a:srgbClr val="003854"/>
                  </a:solidFill>
                </a:rPr>
                <a:t>Acute complications</a:t>
              </a:r>
            </a:p>
            <a:p>
              <a:r>
                <a:rPr lang="en-US" sz="1300" dirty="0">
                  <a:solidFill>
                    <a:schemeClr val="tx1"/>
                  </a:solidFill>
                </a:rPr>
                <a:t>Chronic complications 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C6E10F6A-63AA-C74D-9DE2-BF20DF6946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97897" y="4111150"/>
            <a:ext cx="716217" cy="7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2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303196-1845-1649-BF00-F03EFFAE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SCD and Mortality in the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B66BFD-4A1B-224F-9D84-BB2380B4403A}"/>
              </a:ext>
            </a:extLst>
          </p:cNvPr>
          <p:cNvSpPr/>
          <p:nvPr/>
        </p:nvSpPr>
        <p:spPr>
          <a:xfrm>
            <a:off x="609600" y="1261965"/>
            <a:ext cx="11098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Childhood survival 96%-98% for all genotypes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In 2014, most deaths (66%) occurred at ages 25-54 </a:t>
            </a:r>
            <a:r>
              <a:rPr lang="en-US" sz="2000" dirty="0" err="1"/>
              <a:t>yrs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More recent surveillance data from Georgia and California show mean age at death 43 </a:t>
            </a:r>
            <a:r>
              <a:rPr lang="en-US" sz="2000" dirty="0" err="1"/>
              <a:t>yrs</a:t>
            </a:r>
            <a:r>
              <a:rPr lang="en-US" sz="2000" dirty="0"/>
              <a:t> for women, 41 </a:t>
            </a:r>
            <a:r>
              <a:rPr lang="en-US" sz="2000" dirty="0" err="1"/>
              <a:t>yrs</a:t>
            </a:r>
            <a:r>
              <a:rPr lang="en-US" sz="2000" dirty="0"/>
              <a:t> for men 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4494EA9-A1E8-584F-98C0-F9553C3DB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0161"/>
              </p:ext>
            </p:extLst>
          </p:nvPr>
        </p:nvGraphicFramePr>
        <p:xfrm>
          <a:off x="2957409" y="2643376"/>
          <a:ext cx="9571272" cy="576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286815" imgH="4386150" progId="MSGraph.Chart.8">
                  <p:embed/>
                </p:oleObj>
              </mc:Choice>
              <mc:Fallback>
                <p:oleObj name="Chart" r:id="rId2" imgW="7286815" imgH="4386150" progId="MSGraph.Char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54494EA9-A1E8-584F-98C0-F9553C3DB9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409" y="2643376"/>
                        <a:ext cx="9571272" cy="576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B96757-5BFC-8245-ABE7-081FAF461259}"/>
              </a:ext>
            </a:extLst>
          </p:cNvPr>
          <p:cNvSpPr txBox="1"/>
          <p:nvPr/>
        </p:nvSpPr>
        <p:spPr>
          <a:xfrm>
            <a:off x="182880" y="5852160"/>
            <a:ext cx="632892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Quinn CT et al. </a:t>
            </a:r>
            <a:r>
              <a:rPr lang="en-US" sz="1100" i="1" dirty="0"/>
              <a:t>Blood. 2010;</a:t>
            </a:r>
            <a:r>
              <a:rPr lang="en-US" sz="1100" dirty="0"/>
              <a:t>115:3447; </a:t>
            </a:r>
          </a:p>
          <a:p>
            <a:r>
              <a:rPr lang="en-US" sz="1100" dirty="0"/>
              <a:t>Paulukonis ST et al. </a:t>
            </a:r>
            <a:r>
              <a:rPr lang="en-US" sz="1100" i="1" dirty="0"/>
              <a:t>Public Health Reports. </a:t>
            </a:r>
            <a:r>
              <a:rPr lang="en-US" sz="1100" dirty="0"/>
              <a:t>2016;131:367-375.</a:t>
            </a:r>
          </a:p>
        </p:txBody>
      </p:sp>
    </p:spTree>
    <p:extLst>
      <p:ext uri="{BB962C8B-B14F-4D97-AF65-F5344CB8AC3E}">
        <p14:creationId xmlns:p14="http://schemas.microsoft.com/office/powerpoint/2010/main" val="256865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76AE9526-E36A-7F4F-965D-FFA97A3CA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1796"/>
            <a:ext cx="11267768" cy="713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What Do We Need to Treat Complicated, Chronic, and Complex Disease?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843CC021-B005-0D46-BCA8-A12F5D5073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838632"/>
            <a:ext cx="10972800" cy="4478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Cystic Fibrosis is a model of disease treatment</a:t>
            </a:r>
          </a:p>
          <a:p>
            <a:pPr lvl="1"/>
            <a:r>
              <a:rPr lang="en-US" altLang="en-US" sz="2000" dirty="0">
                <a:ea typeface="Geneva" panose="020B0503030404040204" pitchFamily="34" charset="0"/>
              </a:rPr>
              <a:t>Lifelong, chronic disease that is diagnosed at birth</a:t>
            </a:r>
          </a:p>
          <a:p>
            <a:pPr lvl="1"/>
            <a:r>
              <a:rPr lang="en-US" altLang="en-US" sz="2000" dirty="0">
                <a:ea typeface="Geneva" panose="020B0503030404040204" pitchFamily="34" charset="0"/>
              </a:rPr>
              <a:t>Complications accrue with age</a:t>
            </a:r>
          </a:p>
          <a:p>
            <a:pPr lvl="1"/>
            <a:r>
              <a:rPr lang="en-US" altLang="en-US" sz="2000" dirty="0">
                <a:ea typeface="Geneva" panose="020B0503030404040204" pitchFamily="34" charset="0"/>
              </a:rPr>
              <a:t>Affected individuals require disease-specific, highly coordinated care</a:t>
            </a:r>
          </a:p>
          <a:p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To improve the quality of care for cystic fibrosis</a:t>
            </a:r>
          </a:p>
          <a:p>
            <a:pPr lvl="1"/>
            <a:r>
              <a:rPr lang="en-US" altLang="en-US" sz="2000" dirty="0">
                <a:ea typeface="Geneva" panose="020B0503030404040204" pitchFamily="34" charset="0"/>
                <a:cs typeface="Geneva" panose="020B0503030404040204" pitchFamily="34" charset="0"/>
              </a:rPr>
              <a:t>Longitudinal clinical data collection (a registry)</a:t>
            </a:r>
          </a:p>
          <a:p>
            <a:pPr lvl="1"/>
            <a:r>
              <a:rPr lang="en-US" altLang="en-US" sz="2000" dirty="0">
                <a:ea typeface="Geneva" panose="020B0503030404040204" pitchFamily="34" charset="0"/>
                <a:cs typeface="Geneva" panose="020B0503030404040204" pitchFamily="34" charset="0"/>
              </a:rPr>
              <a:t>Coordinated efforts to target improvements in care</a:t>
            </a:r>
          </a:p>
          <a:p>
            <a:pPr lvl="1"/>
            <a:r>
              <a:rPr lang="en-US" altLang="en-US" sz="2000" dirty="0">
                <a:ea typeface="Geneva" panose="020B0503030404040204" pitchFamily="34" charset="0"/>
                <a:cs typeface="Geneva" panose="020B0503030404040204" pitchFamily="34" charset="0"/>
              </a:rPr>
              <a:t>Funding for quality improvement</a:t>
            </a:r>
          </a:p>
          <a:p>
            <a:pPr lvl="1"/>
            <a:r>
              <a:rPr lang="en-US" altLang="en-US" sz="2000" dirty="0">
                <a:ea typeface="Geneva" panose="020B0503030404040204" pitchFamily="34" charset="0"/>
                <a:cs typeface="Geneva" panose="020B0503030404040204" pitchFamily="34" charset="0"/>
              </a:rPr>
              <a:t>Funding for therapeutic development</a:t>
            </a:r>
          </a:p>
          <a:p>
            <a:pPr marL="0" indent="0">
              <a:buNone/>
            </a:pPr>
            <a:endParaRPr lang="en-US" altLang="en-US" sz="28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endParaRPr lang="en-US" altLang="en-US" sz="2800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Systems Level Barriers to Care in SCD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Lack of knowledgeable providers in SCD</a:t>
            </a:r>
          </a:p>
          <a:p>
            <a:r>
              <a:rPr lang="en-US" sz="2800" dirty="0"/>
              <a:t>Lack of available centers that can provide expert care to the SCD population </a:t>
            </a:r>
          </a:p>
          <a:p>
            <a:r>
              <a:rPr lang="en-US" sz="2800" dirty="0"/>
              <a:t>While SCD is more prevalent than hemophilia and cystic fibrosis combined, there are only a handful of comprehensive adult SCD centers in the US (approximately 10) compared to 100 each for hemophilia and cystic fibrosis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Result: The few FDA-approved medications are used in &lt; 50% of people who could benefit from them</a:t>
            </a:r>
          </a:p>
        </p:txBody>
      </p:sp>
    </p:spTree>
    <p:extLst>
      <p:ext uri="{BB962C8B-B14F-4D97-AF65-F5344CB8AC3E}">
        <p14:creationId xmlns:p14="http://schemas.microsoft.com/office/powerpoint/2010/main" val="211397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8">
            <a:extLst>
              <a:ext uri="{FF2B5EF4-FFF2-40B4-BE49-F238E27FC236}">
                <a16:creationId xmlns:a16="http://schemas.microsoft.com/office/drawing/2014/main" id="{1A5DDB9A-86D4-F042-BA73-AD64CFEB1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90454"/>
            <a:ext cx="11267768" cy="71353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SCD Population Overwhelms US SCD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54C5E-49E6-004C-B51B-D4F2B032D9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599" y="1351116"/>
            <a:ext cx="4608343" cy="4017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1775" indent="-231775">
              <a:spcAft>
                <a:spcPts val="45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~100,000 people in US affected by SCD</a:t>
            </a:r>
            <a:r>
              <a:rPr lang="en-GB" baseline="30000"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1-4</a:t>
            </a:r>
            <a:endParaRPr baseline="30000" dirty="0">
              <a:solidFill>
                <a:schemeClr val="tx1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231775" indent="-231775">
              <a:spcAft>
                <a:spcPts val="900"/>
              </a:spcAft>
              <a:defRPr/>
            </a:pPr>
            <a:r>
              <a:rPr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Highest concentrations in south and east </a:t>
            </a:r>
            <a:r>
              <a:rPr baseline="30000"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5,6</a:t>
            </a:r>
            <a:endParaRPr dirty="0">
              <a:solidFill>
                <a:schemeClr val="tx1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231775" indent="-231775">
              <a:spcAft>
                <a:spcPts val="450"/>
              </a:spcAft>
              <a:defRPr/>
            </a:pPr>
            <a:r>
              <a:rPr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West coast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has</a:t>
            </a:r>
            <a:r>
              <a:rPr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 poor outcomes</a:t>
            </a:r>
            <a:r>
              <a:rPr baseline="30000"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5,6</a:t>
            </a:r>
            <a:endParaRPr lang="en-US" dirty="0">
              <a:latin typeface="+mj-lt"/>
              <a:ea typeface="ＭＳ Ｐゴシック" charset="0"/>
              <a:cs typeface="Arial" charset="0"/>
            </a:endParaRPr>
          </a:p>
          <a:p>
            <a:pPr marL="463550" lvl="1" indent="-231775">
              <a:spcAft>
                <a:spcPts val="450"/>
              </a:spcAft>
              <a:defRPr/>
            </a:pPr>
            <a:r>
              <a:rPr dirty="0">
                <a:latin typeface="+mj-lt"/>
              </a:rPr>
              <a:t>CA </a:t>
            </a:r>
            <a:r>
              <a:rPr lang="en-US" dirty="0">
                <a:latin typeface="+mj-lt"/>
              </a:rPr>
              <a:t>l</a:t>
            </a:r>
            <a:r>
              <a:rPr dirty="0">
                <a:latin typeface="+mj-lt"/>
              </a:rPr>
              <a:t>ife expectancy &lt;</a:t>
            </a:r>
            <a:r>
              <a:rPr lang="en-US" dirty="0">
                <a:latin typeface="+mj-lt"/>
              </a:rPr>
              <a:t> </a:t>
            </a:r>
            <a:r>
              <a:rPr dirty="0">
                <a:latin typeface="+mj-lt"/>
              </a:rPr>
              <a:t>40y, vs national median life expectancy 42 to 47y</a:t>
            </a:r>
            <a:endParaRPr lang="en-US" dirty="0">
              <a:latin typeface="+mj-lt"/>
            </a:endParaRPr>
          </a:p>
          <a:p>
            <a:pPr marL="1131093" lvl="2" indent="-285750"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US" b="1" u="sng" dirty="0">
                <a:latin typeface="+mj-lt"/>
              </a:rPr>
              <a:t>Difference b</a:t>
            </a:r>
            <a:r>
              <a:rPr b="1" u="sng" dirty="0">
                <a:latin typeface="+mj-lt"/>
              </a:rPr>
              <a:t>elieved to be due to </a:t>
            </a:r>
            <a:r>
              <a:rPr lang="en-US" b="1" u="sng" dirty="0">
                <a:latin typeface="+mj-lt"/>
              </a:rPr>
              <a:t>access to knowledgeable</a:t>
            </a:r>
            <a:r>
              <a:rPr b="1" u="sng" dirty="0">
                <a:latin typeface="+mj-lt"/>
              </a:rPr>
              <a:t> providers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2441C-D305-3C42-BCEF-98D7B0E0B650}"/>
              </a:ext>
            </a:extLst>
          </p:cNvPr>
          <p:cNvSpPr/>
          <p:nvPr/>
        </p:nvSpPr>
        <p:spPr>
          <a:xfrm>
            <a:off x="5943600" y="1092267"/>
            <a:ext cx="4337050" cy="66833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2400" dirty="0">
                <a:ea typeface="ＭＳ Ｐゴシック" charset="0"/>
                <a:cs typeface="Arial"/>
              </a:rPr>
              <a:t>Prevalence: </a:t>
            </a:r>
            <a:br>
              <a:rPr lang="en-US" sz="2400" dirty="0">
                <a:ea typeface="ＭＳ Ｐゴシック" charset="0"/>
                <a:cs typeface="Arial"/>
              </a:rPr>
            </a:br>
            <a:r>
              <a:rPr lang="en-US" sz="1500" dirty="0">
                <a:ea typeface="ＭＳ Ｐゴシック" charset="0"/>
                <a:cs typeface="Geneva" charset="0"/>
              </a:rPr>
              <a:t>Estimated</a:t>
            </a:r>
            <a:r>
              <a:rPr lang="en-US" baseline="30000" dirty="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28FDD622-B6FC-E647-A0F3-4F46E0247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9" y="5732206"/>
            <a:ext cx="11759381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latin typeface="+mj-lt"/>
                <a:cs typeface="Arial" panose="020B0604020202020204" pitchFamily="34" charset="0"/>
              </a:rPr>
              <a:t>1. Sickle Cell Disease (SCD). Centre for Disease Control and Prevention. https://</a:t>
            </a:r>
            <a:r>
              <a:rPr lang="en-US" altLang="en-US" sz="800" dirty="0" err="1">
                <a:latin typeface="+mj-lt"/>
                <a:cs typeface="Arial" panose="020B0604020202020204" pitchFamily="34" charset="0"/>
              </a:rPr>
              <a:t>www.cdc.gov</a:t>
            </a:r>
            <a:r>
              <a:rPr lang="en-US" altLang="en-US" sz="800" dirty="0">
                <a:latin typeface="+mj-lt"/>
                <a:cs typeface="Arial" panose="020B0604020202020204" pitchFamily="34" charset="0"/>
              </a:rPr>
              <a:t>/</a:t>
            </a:r>
            <a:r>
              <a:rPr lang="en-US" altLang="en-US" sz="800" dirty="0" err="1">
                <a:latin typeface="+mj-lt"/>
                <a:cs typeface="Arial" panose="020B0604020202020204" pitchFamily="34" charset="0"/>
              </a:rPr>
              <a:t>ncbddd</a:t>
            </a:r>
            <a:r>
              <a:rPr lang="en-US" altLang="en-US" sz="800" dirty="0">
                <a:latin typeface="+mj-lt"/>
                <a:cs typeface="Arial" panose="020B0604020202020204" pitchFamily="34" charset="0"/>
              </a:rPr>
              <a:t>/</a:t>
            </a:r>
            <a:r>
              <a:rPr lang="en-US" altLang="en-US" sz="800" dirty="0" err="1">
                <a:latin typeface="+mj-lt"/>
                <a:cs typeface="Arial" panose="020B0604020202020204" pitchFamily="34" charset="0"/>
              </a:rPr>
              <a:t>sicklecell</a:t>
            </a:r>
            <a:r>
              <a:rPr lang="en-US" altLang="en-US" sz="800" dirty="0">
                <a:latin typeface="+mj-lt"/>
                <a:cs typeface="Arial" panose="020B0604020202020204" pitchFamily="34" charset="0"/>
              </a:rPr>
              <a:t>/</a:t>
            </a:r>
            <a:r>
              <a:rPr lang="en-US" altLang="en-US" sz="800" dirty="0" err="1">
                <a:latin typeface="+mj-lt"/>
                <a:cs typeface="Arial" panose="020B0604020202020204" pitchFamily="34" charset="0"/>
              </a:rPr>
              <a:t>data.html</a:t>
            </a:r>
            <a:r>
              <a:rPr lang="en-US" altLang="en-US" sz="800" dirty="0">
                <a:latin typeface="+mj-lt"/>
                <a:cs typeface="Arial" panose="020B0604020202020204" pitchFamily="34" charset="0"/>
              </a:rPr>
              <a:t>. Accessed May 18, 2019. 2. Adams-Graves P, Bronte-Jordan L. </a:t>
            </a:r>
            <a:r>
              <a:rPr lang="en-US" altLang="en-US" sz="800" i="1" dirty="0">
                <a:latin typeface="+mj-lt"/>
                <a:cs typeface="Arial" panose="020B0604020202020204" pitchFamily="34" charset="0"/>
              </a:rPr>
              <a:t>Expert Rev </a:t>
            </a:r>
            <a:r>
              <a:rPr lang="en-US" altLang="en-US" sz="800" i="1" dirty="0" err="1">
                <a:latin typeface="+mj-lt"/>
                <a:cs typeface="Arial" panose="020B0604020202020204" pitchFamily="34" charset="0"/>
              </a:rPr>
              <a:t>Hematol</a:t>
            </a:r>
            <a:r>
              <a:rPr lang="en-US" altLang="en-US" sz="800" dirty="0">
                <a:latin typeface="+mj-lt"/>
                <a:cs typeface="Arial" panose="020B0604020202020204" pitchFamily="34" charset="0"/>
              </a:rPr>
              <a:t>. 2016;9(6):541-552. 3. Strouse JJ et al. </a:t>
            </a:r>
            <a:r>
              <a:rPr lang="en-US" altLang="en-US" sz="800" i="1" dirty="0">
                <a:latin typeface="+mj-lt"/>
                <a:cs typeface="Arial" panose="020B0604020202020204" pitchFamily="34" charset="0"/>
              </a:rPr>
              <a:t>Blood</a:t>
            </a:r>
            <a:r>
              <a:rPr lang="en-US" altLang="en-US" sz="800" dirty="0">
                <a:latin typeface="+mj-lt"/>
                <a:cs typeface="Arial" panose="020B0604020202020204" pitchFamily="34" charset="0"/>
              </a:rPr>
              <a:t>. 2013;122(21):1739. 4.Hassell KL. </a:t>
            </a:r>
            <a:r>
              <a:rPr lang="en-US" altLang="en-US" sz="800" i="1" dirty="0">
                <a:latin typeface="+mj-lt"/>
                <a:cs typeface="Arial" panose="020B0604020202020204" pitchFamily="34" charset="0"/>
              </a:rPr>
              <a:t>Am J </a:t>
            </a:r>
            <a:r>
              <a:rPr lang="en-US" altLang="en-US" sz="800" i="1" dirty="0" err="1">
                <a:latin typeface="+mj-lt"/>
                <a:cs typeface="Arial" panose="020B0604020202020204" pitchFamily="34" charset="0"/>
              </a:rPr>
              <a:t>Prev</a:t>
            </a:r>
            <a:r>
              <a:rPr lang="en-US" altLang="en-US" sz="800" i="1" dirty="0">
                <a:latin typeface="+mj-lt"/>
                <a:cs typeface="Arial" panose="020B0604020202020204" pitchFamily="34" charset="0"/>
              </a:rPr>
              <a:t> Med</a:t>
            </a:r>
            <a:r>
              <a:rPr lang="en-US" altLang="en-US" sz="800" dirty="0">
                <a:latin typeface="+mj-lt"/>
                <a:cs typeface="Arial" panose="020B0604020202020204" pitchFamily="34" charset="0"/>
              </a:rPr>
              <a:t>. 2010;38(4S):S512–S521. 5. Azevedo M. (2016, June 17). Sickle Cell Disease Foundation of California Highlights Needs of Adult Patients on World Awareness Day. Sickle Cell Anemia News. https://</a:t>
            </a:r>
            <a:r>
              <a:rPr lang="en-US" altLang="en-US" sz="800" dirty="0" err="1">
                <a:latin typeface="+mj-lt"/>
                <a:cs typeface="Arial" panose="020B0604020202020204" pitchFamily="34" charset="0"/>
              </a:rPr>
              <a:t>sicklecellanemianews.com</a:t>
            </a:r>
            <a:r>
              <a:rPr lang="en-US" altLang="en-US" sz="800" dirty="0">
                <a:latin typeface="+mj-lt"/>
                <a:cs typeface="Arial" panose="020B0604020202020204" pitchFamily="34" charset="0"/>
              </a:rPr>
              <a:t>/2016/06/17/sickle-cell-disease-foundation-california-highlights-needs-adult-patients-world-sickle-cell-awareness-day/. Accessed May 18, 2019. 6. Fitzmaurice S. Case Study: Rare Patients With Sickle Cell Disease Live Nearly Twice as Long as National Average. https://</a:t>
            </a:r>
            <a:r>
              <a:rPr lang="en-US" altLang="en-US" sz="800" dirty="0" err="1">
                <a:latin typeface="+mj-lt"/>
                <a:cs typeface="Arial" panose="020B0604020202020204" pitchFamily="34" charset="0"/>
              </a:rPr>
              <a:t>www.hematology.org</a:t>
            </a:r>
            <a:r>
              <a:rPr lang="en-US" altLang="en-US" sz="800" dirty="0">
                <a:latin typeface="+mj-lt"/>
                <a:cs typeface="Arial" panose="020B0604020202020204" pitchFamily="34" charset="0"/>
              </a:rPr>
              <a:t>/Newsroom/Press-Releases/2016/6731.aspx. Accessed May 18, 2019.</a:t>
            </a:r>
          </a:p>
        </p:txBody>
      </p:sp>
      <p:pic>
        <p:nvPicPr>
          <p:cNvPr id="13318" name="Content Placeholder 11">
            <a:extLst>
              <a:ext uri="{FF2B5EF4-FFF2-40B4-BE49-F238E27FC236}">
                <a16:creationId xmlns:a16="http://schemas.microsoft.com/office/drawing/2014/main" id="{0AC02BAA-0F29-D540-9747-4055F8DB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40" y="1776695"/>
            <a:ext cx="5349041" cy="340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28">
            <a:extLst>
              <a:ext uri="{FF2B5EF4-FFF2-40B4-BE49-F238E27FC236}">
                <a16:creationId xmlns:a16="http://schemas.microsoft.com/office/drawing/2014/main" id="{255C8BAA-04DC-CC4F-9C87-55400C1C1E6B}"/>
              </a:ext>
            </a:extLst>
          </p:cNvPr>
          <p:cNvGrpSpPr>
            <a:grpSpLocks/>
          </p:cNvGrpSpPr>
          <p:nvPr/>
        </p:nvGrpSpPr>
        <p:grpSpPr bwMode="auto">
          <a:xfrm>
            <a:off x="5375274" y="5223546"/>
            <a:ext cx="5618075" cy="262164"/>
            <a:chOff x="6810510" y="6288507"/>
            <a:chExt cx="4852740" cy="34892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52FE6E-6F29-DB4B-A4F3-D2619FEC6CD1}"/>
                </a:ext>
              </a:extLst>
            </p:cNvPr>
            <p:cNvSpPr/>
            <p:nvPr/>
          </p:nvSpPr>
          <p:spPr>
            <a:xfrm>
              <a:off x="11047639" y="6328652"/>
              <a:ext cx="133011" cy="135224"/>
            </a:xfrm>
            <a:prstGeom prst="rect">
              <a:avLst/>
            </a:prstGeom>
            <a:solidFill>
              <a:srgbClr val="9AA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59524B-D63F-3345-9422-35491B463C72}"/>
                </a:ext>
              </a:extLst>
            </p:cNvPr>
            <p:cNvSpPr/>
            <p:nvPr/>
          </p:nvSpPr>
          <p:spPr>
            <a:xfrm>
              <a:off x="6810510" y="6328652"/>
              <a:ext cx="134381" cy="135224"/>
            </a:xfrm>
            <a:prstGeom prst="rect">
              <a:avLst/>
            </a:prstGeom>
            <a:solidFill>
              <a:srgbClr val="006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B13337-491C-8C4F-99C4-DD575D52057B}"/>
                </a:ext>
              </a:extLst>
            </p:cNvPr>
            <p:cNvSpPr/>
            <p:nvPr/>
          </p:nvSpPr>
          <p:spPr>
            <a:xfrm>
              <a:off x="8387435" y="6328652"/>
              <a:ext cx="135753" cy="135224"/>
            </a:xfrm>
            <a:prstGeom prst="rect">
              <a:avLst/>
            </a:prstGeom>
            <a:solidFill>
              <a:srgbClr val="6ACE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1B48D8-1FD1-3A40-B20E-62B62AB449CC}"/>
                </a:ext>
              </a:extLst>
            </p:cNvPr>
            <p:cNvSpPr/>
            <p:nvPr/>
          </p:nvSpPr>
          <p:spPr>
            <a:xfrm>
              <a:off x="9318507" y="6328652"/>
              <a:ext cx="134381" cy="135224"/>
            </a:xfrm>
            <a:prstGeom prst="rect">
              <a:avLst/>
            </a:prstGeom>
            <a:solidFill>
              <a:srgbClr val="A9D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439C4D8-4DA1-A242-83BA-A2D9EC6B8D5E}"/>
                </a:ext>
              </a:extLst>
            </p:cNvPr>
            <p:cNvSpPr/>
            <p:nvPr/>
          </p:nvSpPr>
          <p:spPr>
            <a:xfrm>
              <a:off x="10181016" y="6328652"/>
              <a:ext cx="137124" cy="135224"/>
            </a:xfrm>
            <a:prstGeom prst="rect">
              <a:avLst/>
            </a:prstGeom>
            <a:solidFill>
              <a:srgbClr val="D8E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FE560BE-28B7-5540-8B6B-EBA74814396F}"/>
                </a:ext>
              </a:extLst>
            </p:cNvPr>
            <p:cNvSpPr/>
            <p:nvPr/>
          </p:nvSpPr>
          <p:spPr>
            <a:xfrm>
              <a:off x="7456364" y="6328652"/>
              <a:ext cx="134381" cy="135224"/>
            </a:xfrm>
            <a:prstGeom prst="rect">
              <a:avLst/>
            </a:prstGeom>
            <a:solidFill>
              <a:srgbClr val="019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327" name="TextBox 36">
              <a:extLst>
                <a:ext uri="{FF2B5EF4-FFF2-40B4-BE49-F238E27FC236}">
                  <a16:creationId xmlns:a16="http://schemas.microsoft.com/office/drawing/2014/main" id="{65B27C53-1292-5246-92A9-FF49C328A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2377" y="6288507"/>
              <a:ext cx="514139" cy="3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Calibri" panose="020F0502020204030204" pitchFamily="34" charset="0"/>
                </a:rPr>
                <a:t>≥ 7000</a:t>
              </a:r>
            </a:p>
          </p:txBody>
        </p:sp>
        <p:sp>
          <p:nvSpPr>
            <p:cNvPr id="13328" name="TextBox 37">
              <a:extLst>
                <a:ext uri="{FF2B5EF4-FFF2-40B4-BE49-F238E27FC236}">
                  <a16:creationId xmlns:a16="http://schemas.microsoft.com/office/drawing/2014/main" id="{01EB71E8-6304-2946-9973-BF3825E39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2315" y="6288507"/>
              <a:ext cx="795740" cy="34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100">
                  <a:latin typeface="Calibri" panose="020F0502020204030204" pitchFamily="34" charset="0"/>
                </a:rPr>
                <a:t>5000-6999</a:t>
              </a:r>
            </a:p>
          </p:txBody>
        </p:sp>
        <p:sp>
          <p:nvSpPr>
            <p:cNvPr id="13329" name="TextBox 38">
              <a:extLst>
                <a:ext uri="{FF2B5EF4-FFF2-40B4-BE49-F238E27FC236}">
                  <a16:creationId xmlns:a16="http://schemas.microsoft.com/office/drawing/2014/main" id="{E83A2807-47AA-A04C-9985-0FFF1179B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7319" y="6288507"/>
              <a:ext cx="734377" cy="3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100">
                  <a:latin typeface="Calibri" panose="020F0502020204030204" pitchFamily="34" charset="0"/>
                </a:rPr>
                <a:t>2500-4999</a:t>
              </a:r>
            </a:p>
          </p:txBody>
        </p:sp>
        <p:sp>
          <p:nvSpPr>
            <p:cNvPr id="13330" name="TextBox 39">
              <a:extLst>
                <a:ext uri="{FF2B5EF4-FFF2-40B4-BE49-F238E27FC236}">
                  <a16:creationId xmlns:a16="http://schemas.microsoft.com/office/drawing/2014/main" id="{1CF42B6B-9CE7-8C41-8CC7-A5E1E9892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8193" y="6288507"/>
              <a:ext cx="734377" cy="3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100">
                  <a:latin typeface="Calibri" panose="020F0502020204030204" pitchFamily="34" charset="0"/>
                </a:rPr>
                <a:t>1000-2499</a:t>
              </a:r>
            </a:p>
          </p:txBody>
        </p:sp>
        <p:sp>
          <p:nvSpPr>
            <p:cNvPr id="13331" name="TextBox 40">
              <a:extLst>
                <a:ext uri="{FF2B5EF4-FFF2-40B4-BE49-F238E27FC236}">
                  <a16:creationId xmlns:a16="http://schemas.microsoft.com/office/drawing/2014/main" id="{C0682EC0-40CE-D849-AA3E-DB8A0EB15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1832" y="6288507"/>
              <a:ext cx="599907" cy="3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100">
                  <a:latin typeface="Calibri" panose="020F0502020204030204" pitchFamily="34" charset="0"/>
                </a:rPr>
                <a:t>500-999</a:t>
              </a:r>
            </a:p>
          </p:txBody>
        </p:sp>
        <p:sp>
          <p:nvSpPr>
            <p:cNvPr id="13332" name="TextBox 41">
              <a:extLst>
                <a:ext uri="{FF2B5EF4-FFF2-40B4-BE49-F238E27FC236}">
                  <a16:creationId xmlns:a16="http://schemas.microsoft.com/office/drawing/2014/main" id="{0BF5DCD9-B2E3-0542-A3E2-175E4A725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5472" y="6288507"/>
              <a:ext cx="487778" cy="3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Calibri" panose="020F0502020204030204" pitchFamily="34" charset="0"/>
                </a:rPr>
                <a:t>&lt; 500</a:t>
              </a:r>
            </a:p>
          </p:txBody>
        </p:sp>
      </p:grpSp>
      <p:sp>
        <p:nvSpPr>
          <p:cNvPr id="13320" name="Rectangle 1">
            <a:extLst>
              <a:ext uri="{FF2B5EF4-FFF2-40B4-BE49-F238E27FC236}">
                <a16:creationId xmlns:a16="http://schemas.microsoft.com/office/drawing/2014/main" id="{F88802D5-BBCE-3E42-BB9D-7F993311C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504" y="5376962"/>
            <a:ext cx="19859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latin typeface="Calibri" panose="020F0502020204030204" pitchFamily="34" charset="0"/>
              </a:rPr>
              <a:t>Image created by </a:t>
            </a:r>
            <a:r>
              <a:rPr lang="en-US" altLang="en-US" sz="1100" dirty="0" err="1">
                <a:latin typeface="Calibri" panose="020F0502020204030204" pitchFamily="34" charset="0"/>
              </a:rPr>
              <a:t>Symbiotix</a:t>
            </a:r>
            <a:r>
              <a:rPr lang="en-US" altLang="en-US" sz="1100" dirty="0">
                <a:latin typeface="Calibri" panose="020F0502020204030204" pitchFamily="34" charset="0"/>
              </a:rPr>
              <a:t>, LLC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052E9-FA82-DC49-B974-1B14B994A825}"/>
              </a:ext>
            </a:extLst>
          </p:cNvPr>
          <p:cNvSpPr txBox="1"/>
          <p:nvPr/>
        </p:nvSpPr>
        <p:spPr>
          <a:xfrm>
            <a:off x="0" y="5461199"/>
            <a:ext cx="3002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 credit: Dr. Wally Smith</a:t>
            </a:r>
          </a:p>
        </p:txBody>
      </p:sp>
    </p:spTree>
    <p:extLst>
      <p:ext uri="{BB962C8B-B14F-4D97-AF65-F5344CB8AC3E}">
        <p14:creationId xmlns:p14="http://schemas.microsoft.com/office/powerpoint/2010/main" val="278077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76AE9526-E36A-7F4F-965D-FFA97A3CA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90454"/>
            <a:ext cx="10972800" cy="11931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We Need to Model Other Lifespans, Chronic Conditions to Study and Improve Outcomes in SCD 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843CC021-B005-0D46-BCA8-A12F5D5073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683556"/>
            <a:ext cx="10972800" cy="49479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altLang="en-US" sz="2800" dirty="0">
                <a:ea typeface="Geneva" panose="020B0503030404040204" pitchFamily="34" charset="0"/>
                <a:cs typeface="Geneva" panose="020B0503030404040204" pitchFamily="34" charset="0"/>
              </a:rPr>
              <a:t>Sickle Cell Disease</a:t>
            </a:r>
          </a:p>
          <a:p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NEEDS the same attention to disease-specific, highly coordinated care</a:t>
            </a:r>
          </a:p>
          <a:p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NEEDS cooperative efforts to collect longitudinal, clinical data</a:t>
            </a:r>
          </a:p>
          <a:p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NEEDS attention to quality improvement</a:t>
            </a:r>
          </a:p>
          <a:p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NEEDS SCD centers to work together as an alliance to achieve these goals</a:t>
            </a:r>
          </a:p>
          <a:p>
            <a:r>
              <a:rPr lang="en-US" altLang="en-US" sz="2400" dirty="0">
                <a:ea typeface="Geneva" panose="020B0503030404040204" pitchFamily="34" charset="0"/>
                <a:cs typeface="Geneva" panose="020B0503030404040204" pitchFamily="34" charset="0"/>
              </a:rPr>
              <a:t>NEEDS dedicated funding for this at-risk population who have suffered more health disparities than those with cystic fibrosis, hemophilia, and other genetic diseases COMBINED</a:t>
            </a:r>
          </a:p>
          <a:p>
            <a:pPr marL="0" indent="0">
              <a:buNone/>
            </a:pPr>
            <a:endParaRPr lang="en-US" altLang="en-US" sz="28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</a:pPr>
            <a:r>
              <a:rPr lang="en-US" altLang="en-US" sz="2800" b="1" dirty="0">
                <a:ea typeface="Geneva" panose="020B0503030404040204" pitchFamily="34" charset="0"/>
                <a:cs typeface="Geneva" panose="020B0503030404040204" pitchFamily="34" charset="0"/>
              </a:rPr>
              <a:t>THEN….we need to take this show on the road to those who need it most</a:t>
            </a:r>
          </a:p>
          <a:p>
            <a:endParaRPr lang="en-US" altLang="en-US" sz="2800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UAB - DSM</Template>
  <TotalTime>13275</TotalTime>
  <Words>2847</Words>
  <Application>Microsoft Office PowerPoint</Application>
  <PresentationFormat>Widescreen</PresentationFormat>
  <Paragraphs>279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Chart</vt:lpstr>
      <vt:lpstr>The Unmet Need in Sickle Cell Disease:  Sickle Cell Centers</vt:lpstr>
      <vt:lpstr>Learning Objective</vt:lpstr>
      <vt:lpstr>Introduction</vt:lpstr>
      <vt:lpstr>SCD Is a Multi-System Disease</vt:lpstr>
      <vt:lpstr>SCD and Mortality in the US</vt:lpstr>
      <vt:lpstr>What Do We Need to Treat Complicated, Chronic, and Complex Disease?</vt:lpstr>
      <vt:lpstr>Systems Level Barriers to Care in SCD</vt:lpstr>
      <vt:lpstr>SCD Population Overwhelms US SCD Workforce</vt:lpstr>
      <vt:lpstr>We Need to Model Other Lifespans, Chronic Conditions to Study and Improve Outcomes in SCD </vt:lpstr>
      <vt:lpstr>What Is a Sickle Cell Center?</vt:lpstr>
      <vt:lpstr>Sickle Cell Center</vt:lpstr>
      <vt:lpstr>ESSENTIALS of a Sickle Cell Center</vt:lpstr>
      <vt:lpstr>What Institutional Framework Do You Need? </vt:lpstr>
      <vt:lpstr>OPTIMAL to Also Have:</vt:lpstr>
      <vt:lpstr>Adjunct/Suggested:</vt:lpstr>
      <vt:lpstr>Elements of a Sickle Cell Center</vt:lpstr>
      <vt:lpstr>Models of Sickle Cell Centers</vt:lpstr>
      <vt:lpstr>Sickle Cell Center Models</vt:lpstr>
      <vt:lpstr>Sickle Cell Center Models</vt:lpstr>
      <vt:lpstr>Things to Consider When Developing a Sickle Cell Center:</vt:lpstr>
      <vt:lpstr>MODEL: Classic SCD Comprehensive Center</vt:lpstr>
      <vt:lpstr>Model: Embedded SCD Center</vt:lpstr>
      <vt:lpstr>Model: Specialized SCD Medical Home</vt:lpstr>
      <vt:lpstr>Model: Hub and Spoke Model of Care</vt:lpstr>
      <vt:lpstr>All Models Must Provide Comprehensive SCD Medical Practice:</vt:lpstr>
      <vt:lpstr>Other Adjunct Opportunities:</vt:lpstr>
      <vt:lpstr>Bottom Line</vt:lpstr>
      <vt:lpstr>What Else?</vt:lpstr>
      <vt:lpstr>INTRODUCING</vt:lpstr>
      <vt:lpstr>National Alliance of Sickle Cell Centers</vt:lpstr>
      <vt:lpstr>National Alliance of Sickle Cell Centers</vt:lpstr>
      <vt:lpstr>Thank You!!!!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Sickle cell disease what’s new, different and exciting?</dc:title>
  <dc:creator>Kanter, Julie</dc:creator>
  <cp:lastModifiedBy>Chahal, Jaspreet</cp:lastModifiedBy>
  <cp:revision>189</cp:revision>
  <dcterms:created xsi:type="dcterms:W3CDTF">2019-03-01T21:51:11Z</dcterms:created>
  <dcterms:modified xsi:type="dcterms:W3CDTF">2023-03-20T17:25:01Z</dcterms:modified>
</cp:coreProperties>
</file>